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63" r:id="rId3"/>
    <p:sldId id="257" r:id="rId4"/>
    <p:sldId id="258" r:id="rId5"/>
    <p:sldId id="267" r:id="rId6"/>
    <p:sldId id="265" r:id="rId7"/>
    <p:sldId id="261" r:id="rId8"/>
    <p:sldId id="276" r:id="rId9"/>
    <p:sldId id="277" r:id="rId10"/>
    <p:sldId id="278" r:id="rId11"/>
    <p:sldId id="273" r:id="rId12"/>
    <p:sldId id="270" r:id="rId13"/>
    <p:sldId id="259" r:id="rId14"/>
    <p:sldId id="271" r:id="rId15"/>
    <p:sldId id="272" r:id="rId16"/>
    <p:sldId id="266" r:id="rId17"/>
    <p:sldId id="268" r:id="rId18"/>
    <p:sldId id="275" r:id="rId19"/>
    <p:sldId id="260" r:id="rId20"/>
    <p:sldId id="274" r:id="rId21"/>
    <p:sldId id="26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16" autoAdjust="0"/>
  </p:normalViewPr>
  <p:slideViewPr>
    <p:cSldViewPr snapToGrid="0" snapToObjects="1">
      <p:cViewPr varScale="1">
        <p:scale>
          <a:sx n="104" d="100"/>
          <a:sy n="104" d="100"/>
        </p:scale>
        <p:origin x="28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F2B83-0008-411A-99ED-009D2070239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B679B-BC51-4396-BE58-9673ED86A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60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5B679B-BC51-4396-BE58-9673ED86ABA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01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lionsdistrict2x1.org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ionsuniversity.org/" TargetMode="External"/><Relationship Id="rId5" Type="http://schemas.openxmlformats.org/officeDocument/2006/relationships/hyperlink" Target="https://texaslions.org/" TargetMode="External"/><Relationship Id="rId4" Type="http://schemas.openxmlformats.org/officeDocument/2006/relationships/hyperlink" Target="https://www.lionsclubs.org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lionsdistrict2x1.org/wp-content/uploads/2024/05/DA-MCS_en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ionsdistrict2x1.org/wp-content/uploads/2026/09/LA-2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onsclubs.org/en" TargetMode="External"/><Relationship Id="rId2" Type="http://schemas.openxmlformats.org/officeDocument/2006/relationships/hyperlink" Target="https://lionsdistrict2x1.org/lions-2-x1-university-files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hyperlink" Target="https://lionsforum.org/" TargetMode="External"/><Relationship Id="rId4" Type="http://schemas.openxmlformats.org/officeDocument/2006/relationships/hyperlink" Target="https://texaslions.org/events/2026-texas-lions-leadership-forum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052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109728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G_34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85800"/>
            <a:ext cx="5257800" cy="5257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26480" y="1508760"/>
            <a:ext cx="5931432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400" b="1">
                <a:solidFill>
                  <a:srgbClr val="052343"/>
                </a:solidFill>
                <a:latin typeface="Georgia"/>
              </a:defRPr>
            </a:pPr>
            <a:r>
              <a:rPr dirty="0"/>
              <a:t>P</a:t>
            </a:r>
            <a:r>
              <a:rPr lang="en-US" dirty="0"/>
              <a:t>RESIDENT BOOT CAMP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6144768" y="2743200"/>
            <a:ext cx="5411931" cy="8976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1E1E"/>
                </a:solidFill>
                <a:latin typeface="Aptos"/>
              </a:defRPr>
            </a:pPr>
            <a:r>
              <a:rPr lang="en-US" sz="2400" b="1" dirty="0">
                <a:solidFill>
                  <a:srgbClr val="7030A0"/>
                </a:solidFill>
              </a:rPr>
              <a:t>Preparation and Knowledge is the Key</a:t>
            </a:r>
            <a:endParaRPr sz="2400" b="1" dirty="0">
              <a:solidFill>
                <a:srgbClr val="7030A0"/>
              </a:solidFill>
            </a:endParaRPr>
          </a:p>
          <a:p>
            <a:pPr>
              <a:spcAft>
                <a:spcPts val="1000"/>
              </a:spcAft>
              <a:defRPr sz="2000">
                <a:solidFill>
                  <a:srgbClr val="1E1E1E"/>
                </a:solidFill>
                <a:latin typeface="Aptos"/>
              </a:defRPr>
            </a:pPr>
            <a:r>
              <a:rPr dirty="0"/>
              <a:t>P</a:t>
            </a:r>
            <a:r>
              <a:rPr lang="en-US" dirty="0"/>
              <a:t>DG Fred Conger</a:t>
            </a:r>
            <a:r>
              <a:rPr dirty="0"/>
              <a:t> • </a:t>
            </a:r>
            <a:r>
              <a:rPr lang="en-US" dirty="0"/>
              <a:t>October 3</a:t>
            </a:r>
            <a:r>
              <a:rPr lang="en-US" baseline="30000" dirty="0"/>
              <a:t>rd</a:t>
            </a:r>
            <a:r>
              <a:rPr lang="en-US" dirty="0"/>
              <a:t>, 2026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92568-7CF1-BB8F-E1A6-D5C60D054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916F01-FA9B-7B11-C3D7-1D6D172E15FB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52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0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 lang="en-US" dirty="0">
                <a:solidFill>
                  <a:schemeClr val="bg1"/>
                </a:solidFill>
              </a:rPr>
              <a:t>		</a:t>
            </a:r>
            <a:r>
              <a:rPr lang="en-US" sz="2400" dirty="0">
                <a:solidFill>
                  <a:srgbClr val="0070C0"/>
                </a:solidFill>
              </a:rPr>
              <a:t>Bookmark These URLs:</a:t>
            </a:r>
            <a:endParaRPr lang="en-US" dirty="0">
              <a:solidFill>
                <a:srgbClr val="0070C0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3" name="Picture 2" descr="IMG_3464.png">
            <a:extLst>
              <a:ext uri="{FF2B5EF4-FFF2-40B4-BE49-F238E27FC236}">
                <a16:creationId xmlns:a16="http://schemas.microsoft.com/office/drawing/2014/main" id="{A8D8E5C7-32D4-9C4E-7D72-2675A02EB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777240"/>
            <a:ext cx="3474720" cy="34747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F3D202-35FF-CE24-06ED-467B90C0FEBE}"/>
              </a:ext>
            </a:extLst>
          </p:cNvPr>
          <p:cNvSpPr txBox="1"/>
          <p:nvPr/>
        </p:nvSpPr>
        <p:spPr>
          <a:xfrm>
            <a:off x="822960" y="2148840"/>
            <a:ext cx="51203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Georgia"/>
              </a:defRPr>
            </a:pPr>
            <a:r>
              <a:rPr lang="en-US" dirty="0"/>
              <a:t>Important Web Sites</a:t>
            </a:r>
            <a:endParaRPr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8DFF7D-0466-7974-B52E-1BC555E9F53A}"/>
              </a:ext>
            </a:extLst>
          </p:cNvPr>
          <p:cNvSpPr/>
          <p:nvPr/>
        </p:nvSpPr>
        <p:spPr>
          <a:xfrm>
            <a:off x="822960" y="3063240"/>
            <a:ext cx="4754880" cy="73152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E8881E-A3D1-5D8C-FFD5-27674BC5E11C}"/>
              </a:ext>
            </a:extLst>
          </p:cNvPr>
          <p:cNvSpPr txBox="1"/>
          <p:nvPr/>
        </p:nvSpPr>
        <p:spPr>
          <a:xfrm>
            <a:off x="2080768" y="3721609"/>
            <a:ext cx="5120312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 lang="en-US" sz="32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https://lionsdistrict2x1.org</a:t>
            </a:r>
            <a:endParaRPr lang="en-US" sz="3200" dirty="0">
              <a:solidFill>
                <a:schemeClr val="bg1"/>
              </a:solidFill>
            </a:endParaRPr>
          </a:p>
          <a:p>
            <a:pPr>
              <a:spcAft>
                <a:spcPts val="10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 lang="en-US" sz="32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https://www.lionsclubs.org</a:t>
            </a:r>
            <a:endParaRPr lang="en-US" sz="3200" dirty="0">
              <a:solidFill>
                <a:schemeClr val="bg1"/>
              </a:solidFill>
            </a:endParaRPr>
          </a:p>
          <a:p>
            <a:pPr>
              <a:spcAft>
                <a:spcPts val="10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 lang="en-US" sz="32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https://texaslions.org</a:t>
            </a:r>
            <a:endParaRPr lang="en-US" sz="3200" dirty="0">
              <a:solidFill>
                <a:schemeClr val="bg1"/>
              </a:solidFill>
            </a:endParaRPr>
          </a:p>
          <a:p>
            <a:pPr>
              <a:spcAft>
                <a:spcPts val="10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 lang="en-US" sz="32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https://lionsuniversity.org</a:t>
            </a:r>
            <a:endParaRPr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550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52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G_34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60" y="777240"/>
            <a:ext cx="3474720" cy="3474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2148840"/>
            <a:ext cx="652133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Georgia"/>
              </a:defRPr>
            </a:pPr>
            <a:r>
              <a:rPr lang="en-US" dirty="0"/>
              <a:t>GENERAL INFORMATION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822960" y="3063240"/>
            <a:ext cx="4754880" cy="73152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492795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Lions Clubs International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640080" y="1097280"/>
            <a:ext cx="10881360" cy="54864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1" y="1508760"/>
            <a:ext cx="10251439" cy="4052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Our Motto - </a:t>
            </a:r>
            <a:r>
              <a:rPr lang="en-US" sz="2400" b="1" i="1" dirty="0"/>
              <a:t>We Serve</a:t>
            </a:r>
          </a:p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Our Mission - </a:t>
            </a:r>
            <a:r>
              <a:rPr lang="en-US" sz="2200" b="1" i="1" dirty="0">
                <a:solidFill>
                  <a:srgbClr val="1E1E1E"/>
                </a:solidFill>
                <a:latin typeface="Aptos"/>
              </a:rPr>
              <a:t>Our mission is to empower Lions clubs, volunteers and partners to improve health and well-being, strengthen communities, and support those in need through humanitarian service, and grants that impact lives globally, and encourage peace and international understanding.</a:t>
            </a:r>
          </a:p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200" b="1" i="1" dirty="0">
                <a:solidFill>
                  <a:srgbClr val="1E1E1E"/>
                </a:solidFill>
                <a:latin typeface="Aptos"/>
              </a:rPr>
              <a:t>Understand that your club is one of over 50,000 clubs joined together in the “Association of Lions Clubs” known as Lions Clubs International (LCI).</a:t>
            </a:r>
          </a:p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200" b="1" dirty="0">
                <a:solidFill>
                  <a:srgbClr val="1E1E1E"/>
                </a:solidFill>
                <a:latin typeface="Aptos"/>
              </a:rPr>
              <a:t>Your club is one club of our District, our Multiple District (MD-2)(TEXAS), and our Constitutional Area 1 and all LCI. </a:t>
            </a:r>
          </a:p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200" b="1" i="1" dirty="0">
                <a:solidFill>
                  <a:srgbClr val="C00000"/>
                </a:solidFill>
                <a:latin typeface="Aptos"/>
              </a:rPr>
              <a:t>Participation in District events strengthens your club.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6" name="Picture 5" descr="IMG_34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5257800"/>
            <a:ext cx="11430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5EEFF-1408-5C1A-F4E5-F87018881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4958AE-A923-9316-F686-8EC16414491C}"/>
              </a:ext>
            </a:extLst>
          </p:cNvPr>
          <p:cNvSpPr/>
          <p:nvPr/>
        </p:nvSpPr>
        <p:spPr>
          <a:xfrm>
            <a:off x="563884" y="-93226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598D49-7EEA-4731-C88C-A3ABE753750A}"/>
              </a:ext>
            </a:extLst>
          </p:cNvPr>
          <p:cNvSpPr txBox="1"/>
          <p:nvPr/>
        </p:nvSpPr>
        <p:spPr>
          <a:xfrm>
            <a:off x="640080" y="411480"/>
            <a:ext cx="574548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LCI’s Standard Club Structure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9ACCBC-D1B5-6024-9DC3-CF7732252E90}"/>
              </a:ext>
            </a:extLst>
          </p:cNvPr>
          <p:cNvSpPr/>
          <p:nvPr/>
        </p:nvSpPr>
        <p:spPr>
          <a:xfrm>
            <a:off x="640080" y="1097280"/>
            <a:ext cx="10881360" cy="54864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F1003E-EDE6-2432-B01D-FF42F88681CA}"/>
              </a:ext>
            </a:extLst>
          </p:cNvPr>
          <p:cNvSpPr txBox="1"/>
          <p:nvPr/>
        </p:nvSpPr>
        <p:spPr>
          <a:xfrm>
            <a:off x="2123440" y="1766116"/>
            <a:ext cx="6223499" cy="9592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>
                <a:hlinkClick r:id="rId2"/>
              </a:rPr>
              <a:t>https://lionsdistrict2x1.org DA-MCS_en.pdf</a:t>
            </a:r>
            <a:endParaRPr lang="en-US" sz="2400" b="1" dirty="0"/>
          </a:p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endParaRPr lang="en-US" sz="2400" b="1" dirty="0"/>
          </a:p>
        </p:txBody>
      </p:sp>
      <p:pic>
        <p:nvPicPr>
          <p:cNvPr id="6" name="Picture 5" descr="IMG_3464.png">
            <a:extLst>
              <a:ext uri="{FF2B5EF4-FFF2-40B4-BE49-F238E27FC236}">
                <a16:creationId xmlns:a16="http://schemas.microsoft.com/office/drawing/2014/main" id="{B306B676-B73F-6F9A-FFF3-BEDD57C2A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5257800"/>
            <a:ext cx="1143000" cy="1143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DA23B5-8BD9-2E56-9343-6520A145E1DC}"/>
              </a:ext>
            </a:extLst>
          </p:cNvPr>
          <p:cNvSpPr txBox="1"/>
          <p:nvPr/>
        </p:nvSpPr>
        <p:spPr>
          <a:xfrm>
            <a:off x="2123440" y="2610624"/>
            <a:ext cx="794512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Is your club missing any of these positions?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C00000"/>
                </a:solidFill>
              </a:rPr>
              <a:t>	Membership Chair, Service Chair, 1</a:t>
            </a:r>
            <a:r>
              <a:rPr lang="en-US" sz="2000" b="1" baseline="30000" dirty="0">
                <a:solidFill>
                  <a:srgbClr val="C00000"/>
                </a:solidFill>
              </a:rPr>
              <a:t>st</a:t>
            </a:r>
            <a:r>
              <a:rPr lang="en-US" sz="2000" b="1" dirty="0">
                <a:solidFill>
                  <a:srgbClr val="C00000"/>
                </a:solidFill>
              </a:rPr>
              <a:t> VP, LCIF Coordinator (IPP)?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/>
          </a:p>
          <a:p>
            <a:r>
              <a:rPr lang="en-US" sz="2400" b="1" dirty="0"/>
              <a:t>Try to fill them and get the position trained. They are IMPORTANT to your club’s success!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C00000"/>
                </a:solidFill>
              </a:rPr>
              <a:t>Contact your District’s GLT, GMT, or GST for help.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b="1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chemeClr val="accent4"/>
                </a:solidFill>
                <a:hlinkClick r:id="rId4"/>
              </a:rPr>
              <a:t>Duties of Officers and Board of Directors are found in LA-2 pages 18-23</a:t>
            </a:r>
            <a:endParaRPr lang="en-US" sz="2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33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42A31-C57E-B803-7ABB-B44445EA5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4FC96C-B0C7-7928-DD56-BF59FAF6AC42}"/>
              </a:ext>
            </a:extLst>
          </p:cNvPr>
          <p:cNvSpPr/>
          <p:nvPr/>
        </p:nvSpPr>
        <p:spPr>
          <a:xfrm>
            <a:off x="142241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2B4878-9C9F-43F9-D60A-86ADDB4E103F}"/>
              </a:ext>
            </a:extLst>
          </p:cNvPr>
          <p:cNvSpPr txBox="1"/>
          <p:nvPr/>
        </p:nvSpPr>
        <p:spPr>
          <a:xfrm>
            <a:off x="640080" y="411480"/>
            <a:ext cx="605806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Lions Clubs International Goals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263ADD-496B-3977-88B9-1A1623792F85}"/>
              </a:ext>
            </a:extLst>
          </p:cNvPr>
          <p:cNvSpPr/>
          <p:nvPr/>
        </p:nvSpPr>
        <p:spPr>
          <a:xfrm>
            <a:off x="640080" y="1097280"/>
            <a:ext cx="10881360" cy="54864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7B7CA3-7CF8-C2A7-613B-9430DE4D6253}"/>
              </a:ext>
            </a:extLst>
          </p:cNvPr>
          <p:cNvSpPr txBox="1"/>
          <p:nvPr/>
        </p:nvSpPr>
        <p:spPr>
          <a:xfrm>
            <a:off x="904240" y="1480770"/>
            <a:ext cx="9593395" cy="39446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spcAft>
                <a:spcPts val="1000"/>
              </a:spcAft>
              <a:buFont typeface="+mj-lt"/>
              <a:buAutoNum type="arabicPeriod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Increase Membership – </a:t>
            </a:r>
          </a:p>
          <a:p>
            <a:pPr marL="914400" lvl="1" indent="-457200">
              <a:spcAft>
                <a:spcPts val="1000"/>
              </a:spcAft>
              <a:buFont typeface="Wingdings" panose="05000000000000000000" pitchFamily="2" charset="2"/>
              <a:buChar char="Ø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Club’s Membership Chair/Committee + Members</a:t>
            </a:r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Provide More Service – </a:t>
            </a:r>
          </a:p>
          <a:p>
            <a:pPr marL="914400" lvl="1" indent="-457200">
              <a:spcAft>
                <a:spcPts val="1000"/>
              </a:spcAft>
              <a:buFont typeface="Wingdings" panose="05000000000000000000" pitchFamily="2" charset="2"/>
              <a:buChar char="Ø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Club’s Service Chair/Committee + Members</a:t>
            </a:r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Develop New Leaders – </a:t>
            </a:r>
          </a:p>
          <a:p>
            <a:pPr marL="914400" lvl="1" indent="-457200">
              <a:spcAft>
                <a:spcPts val="1000"/>
              </a:spcAft>
              <a:buFont typeface="Wingdings" panose="05000000000000000000" pitchFamily="2" charset="2"/>
              <a:buChar char="Ø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Club’s First Vice President (Club Leadership Chair)</a:t>
            </a:r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Support LCIF’s grants and service – </a:t>
            </a:r>
          </a:p>
          <a:p>
            <a:pPr marL="914400" lvl="1" indent="-457200">
              <a:spcAft>
                <a:spcPts val="1000"/>
              </a:spcAft>
              <a:buFont typeface="Wingdings" panose="05000000000000000000" pitchFamily="2" charset="2"/>
              <a:buChar char="Ø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Club’s Immediate Past President or Elected LCIF Coordinator</a:t>
            </a:r>
          </a:p>
        </p:txBody>
      </p:sp>
      <p:pic>
        <p:nvPicPr>
          <p:cNvPr id="6" name="Picture 5" descr="IMG_3464.png">
            <a:extLst>
              <a:ext uri="{FF2B5EF4-FFF2-40B4-BE49-F238E27FC236}">
                <a16:creationId xmlns:a16="http://schemas.microsoft.com/office/drawing/2014/main" id="{70166E12-650A-8488-C80F-5090A6865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5257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65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356700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Setting Club Goals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5486400" cy="4480560"/>
          </a:xfrm>
          <a:prstGeom prst="rect">
            <a:avLst/>
          </a:prstGeom>
          <a:solidFill>
            <a:srgbClr val="E1E1E1"/>
          </a:solidFill>
          <a:ln>
            <a:solidFill>
              <a:srgbClr val="0523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011680" y="3246120"/>
            <a:ext cx="29260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052343"/>
                </a:solidFill>
                <a:latin typeface="Georgia"/>
              </a:defRPr>
            </a:pPr>
            <a:r>
              <a:t>INSERT PHOTO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0840" y="1600200"/>
            <a:ext cx="1675459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1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Club Goals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6720841" y="2331720"/>
            <a:ext cx="4754880" cy="3226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Club Goals should not be only the President’s goals. They should be developed together with the entire Board of Directors and measured periodically by the Club’s Global Action Team.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  <a:defRPr sz="18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Membership Growth Goal(s)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  <a:defRPr sz="18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Amount of club Service Goal(s)</a:t>
            </a:r>
            <a:endParaRPr dirty="0"/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  <a:defRPr sz="18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Officer and Lion training Goal(s)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  <a:defRPr sz="18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Club support of LCIF Goal(s)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Ø"/>
              <a:defRPr sz="18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Any Custom club goals </a:t>
            </a:r>
            <a:endParaRPr dirty="0"/>
          </a:p>
        </p:txBody>
      </p:sp>
      <p:pic>
        <p:nvPicPr>
          <p:cNvPr id="8" name="Picture 7" descr="IMG_34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5486400"/>
            <a:ext cx="914400" cy="914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A385BC-4BEA-9DAF-8036-6AB0E62EF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" y="1417320"/>
            <a:ext cx="55016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DAC56-607A-D43E-6802-E381AE6E4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CEE018-50EE-FFCF-B29E-04298D221937}"/>
              </a:ext>
            </a:extLst>
          </p:cNvPr>
          <p:cNvSpPr/>
          <p:nvPr/>
        </p:nvSpPr>
        <p:spPr>
          <a:xfrm>
            <a:off x="142241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72DE48-2A58-D8C1-928F-ED5A0EA167A6}"/>
              </a:ext>
            </a:extLst>
          </p:cNvPr>
          <p:cNvSpPr txBox="1"/>
          <p:nvPr/>
        </p:nvSpPr>
        <p:spPr>
          <a:xfrm>
            <a:off x="640080" y="411480"/>
            <a:ext cx="345318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Club Action Plans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824671-AB0B-259E-56EA-1B3C7AFBE114}"/>
              </a:ext>
            </a:extLst>
          </p:cNvPr>
          <p:cNvSpPr/>
          <p:nvPr/>
        </p:nvSpPr>
        <p:spPr>
          <a:xfrm>
            <a:off x="640080" y="1097280"/>
            <a:ext cx="10881360" cy="54864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F270C8-717C-E7EE-6790-CD59F10EF9D5}"/>
              </a:ext>
            </a:extLst>
          </p:cNvPr>
          <p:cNvSpPr txBox="1"/>
          <p:nvPr/>
        </p:nvSpPr>
        <p:spPr>
          <a:xfrm>
            <a:off x="1463040" y="1656080"/>
            <a:ext cx="10099560" cy="44422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spcAft>
                <a:spcPts val="1000"/>
              </a:spcAft>
              <a:buFont typeface="+mj-lt"/>
              <a:buAutoNum type="arabicPeriod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Failure to Plan is a Plan to Fail. </a:t>
            </a:r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Action Plans must include …</a:t>
            </a:r>
          </a:p>
          <a:p>
            <a:pPr marL="914400" lvl="1" indent="-457200">
              <a:spcAft>
                <a:spcPts val="1000"/>
              </a:spcAft>
              <a:buFont typeface="Wingdings" panose="05000000000000000000" pitchFamily="2" charset="2"/>
              <a:buChar char="Ø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Type of Goal (Service, Membership, Leadership, LCIF, or Custom)</a:t>
            </a:r>
          </a:p>
          <a:p>
            <a:pPr marL="914400" lvl="1" indent="-457200">
              <a:spcAft>
                <a:spcPts val="1000"/>
              </a:spcAft>
              <a:buFont typeface="Wingdings" panose="05000000000000000000" pitchFamily="2" charset="2"/>
              <a:buChar char="Ø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A Clearly defined Goal Statements</a:t>
            </a:r>
          </a:p>
          <a:p>
            <a:pPr marL="914400" lvl="1" indent="-457200">
              <a:spcAft>
                <a:spcPts val="1000"/>
              </a:spcAft>
              <a:buFont typeface="Wingdings" panose="05000000000000000000" pitchFamily="2" charset="2"/>
              <a:buChar char="Ø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What Action Steps are required to reach the goal?</a:t>
            </a:r>
          </a:p>
          <a:p>
            <a:pPr marL="914400" lvl="1" indent="-457200">
              <a:spcAft>
                <a:spcPts val="1000"/>
              </a:spcAft>
              <a:buFont typeface="Wingdings" panose="05000000000000000000" pitchFamily="2" charset="2"/>
              <a:buChar char="Ø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Who is responsible for each action step? </a:t>
            </a:r>
          </a:p>
          <a:p>
            <a:pPr marL="914400" lvl="1" indent="-457200">
              <a:spcAft>
                <a:spcPts val="1000"/>
              </a:spcAft>
              <a:buFont typeface="Wingdings" panose="05000000000000000000" pitchFamily="2" charset="2"/>
              <a:buChar char="Ø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What are the required resources for each action step?</a:t>
            </a:r>
          </a:p>
          <a:p>
            <a:pPr marL="914400" lvl="1" indent="-457200">
              <a:spcAft>
                <a:spcPts val="1000"/>
              </a:spcAft>
              <a:buFont typeface="Wingdings" panose="05000000000000000000" pitchFamily="2" charset="2"/>
              <a:buChar char="Ø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A Date to Begin for each action step</a:t>
            </a:r>
          </a:p>
          <a:p>
            <a:pPr marL="914400" lvl="1" indent="-457200">
              <a:spcAft>
                <a:spcPts val="1000"/>
              </a:spcAft>
              <a:buFont typeface="Wingdings" panose="05000000000000000000" pitchFamily="2" charset="2"/>
              <a:buChar char="Ø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A Due Date for each action step</a:t>
            </a:r>
          </a:p>
        </p:txBody>
      </p:sp>
      <p:pic>
        <p:nvPicPr>
          <p:cNvPr id="6" name="Picture 5" descr="IMG_3464.png">
            <a:extLst>
              <a:ext uri="{FF2B5EF4-FFF2-40B4-BE49-F238E27FC236}">
                <a16:creationId xmlns:a16="http://schemas.microsoft.com/office/drawing/2014/main" id="{D20901C1-57F0-A150-06BF-FE6A0A2B4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5257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04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96CA0-8078-4808-47A4-C71E87A8A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54E453-4505-D7D1-6581-413963FDBC0A}"/>
              </a:ext>
            </a:extLst>
          </p:cNvPr>
          <p:cNvSpPr/>
          <p:nvPr/>
        </p:nvSpPr>
        <p:spPr>
          <a:xfrm>
            <a:off x="142241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CF69AD-9CAB-AEC6-2641-0B5799433556}"/>
              </a:ext>
            </a:extLst>
          </p:cNvPr>
          <p:cNvSpPr txBox="1"/>
          <p:nvPr/>
        </p:nvSpPr>
        <p:spPr>
          <a:xfrm>
            <a:off x="640080" y="411480"/>
            <a:ext cx="437972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Club Action Plan Form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CA8023-AE4B-3CFC-7EF4-5F74FE6A7D42}"/>
              </a:ext>
            </a:extLst>
          </p:cNvPr>
          <p:cNvSpPr/>
          <p:nvPr/>
        </p:nvSpPr>
        <p:spPr>
          <a:xfrm>
            <a:off x="640080" y="1097280"/>
            <a:ext cx="10881360" cy="54864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G_3464.png">
            <a:extLst>
              <a:ext uri="{FF2B5EF4-FFF2-40B4-BE49-F238E27FC236}">
                <a16:creationId xmlns:a16="http://schemas.microsoft.com/office/drawing/2014/main" id="{320023FF-4343-B8FC-0F97-15D438510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5257800"/>
            <a:ext cx="1143000" cy="1143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277E75-2009-3E06-E40B-5C246B3F2E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68" t="4948" r="3637" b="7467"/>
          <a:stretch>
            <a:fillRect/>
          </a:stretch>
        </p:blipFill>
        <p:spPr>
          <a:xfrm>
            <a:off x="1314327" y="1273106"/>
            <a:ext cx="7410956" cy="551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64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FCF5-9972-1B3C-6EAA-86137BC73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A70800-259B-781D-A9B5-0E996E3D0677}"/>
              </a:ext>
            </a:extLst>
          </p:cNvPr>
          <p:cNvSpPr/>
          <p:nvPr/>
        </p:nvSpPr>
        <p:spPr>
          <a:xfrm>
            <a:off x="20322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309A8E-C7C3-94AB-0089-FAAEF8692651}"/>
              </a:ext>
            </a:extLst>
          </p:cNvPr>
          <p:cNvSpPr txBox="1"/>
          <p:nvPr/>
        </p:nvSpPr>
        <p:spPr>
          <a:xfrm>
            <a:off x="640080" y="411480"/>
            <a:ext cx="476284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Club Global Action Team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6574A5-CC57-F97F-47F5-CBD628E8D813}"/>
              </a:ext>
            </a:extLst>
          </p:cNvPr>
          <p:cNvSpPr/>
          <p:nvPr/>
        </p:nvSpPr>
        <p:spPr>
          <a:xfrm>
            <a:off x="640080" y="1097280"/>
            <a:ext cx="10881360" cy="54864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G_3464.png">
            <a:extLst>
              <a:ext uri="{FF2B5EF4-FFF2-40B4-BE49-F238E27FC236}">
                <a16:creationId xmlns:a16="http://schemas.microsoft.com/office/drawing/2014/main" id="{EDC4F9B9-78A9-079C-AC81-4FE979B16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5257800"/>
            <a:ext cx="1143000" cy="114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E76E62-81ED-0CCE-FA51-A466E752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667" t="31008" b="26777"/>
          <a:stretch>
            <a:fillRect/>
          </a:stretch>
        </p:blipFill>
        <p:spPr>
          <a:xfrm>
            <a:off x="1704925" y="2117745"/>
            <a:ext cx="4968240" cy="28950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D08FF1-37B8-4516-2B65-FB5A19577ECE}"/>
              </a:ext>
            </a:extLst>
          </p:cNvPr>
          <p:cNvSpPr txBox="1"/>
          <p:nvPr/>
        </p:nvSpPr>
        <p:spPr>
          <a:xfrm>
            <a:off x="1885265" y="1530969"/>
            <a:ext cx="4607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Club Officers Leading the Global Action Team</a:t>
            </a:r>
            <a:r>
              <a:rPr lang="en-US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E521AD-7DEB-65EB-86A6-3C4BB223EE44}"/>
              </a:ext>
            </a:extLst>
          </p:cNvPr>
          <p:cNvSpPr txBox="1"/>
          <p:nvPr/>
        </p:nvSpPr>
        <p:spPr>
          <a:xfrm>
            <a:off x="6790861" y="2558640"/>
            <a:ext cx="2800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 would also include the LCIF Coordinator (IPP)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F731F2-C51C-11AD-9BA3-EE67CF7988FA}"/>
              </a:ext>
            </a:extLst>
          </p:cNvPr>
          <p:cNvSpPr txBox="1"/>
          <p:nvPr/>
        </p:nvSpPr>
        <p:spPr>
          <a:xfrm>
            <a:off x="6969760" y="3653030"/>
            <a:ext cx="2092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GAT Duties are to monitor Goal and Action Plan progress and keep them on track.</a:t>
            </a:r>
          </a:p>
        </p:txBody>
      </p:sp>
    </p:spTree>
    <p:extLst>
      <p:ext uri="{BB962C8B-B14F-4D97-AF65-F5344CB8AC3E}">
        <p14:creationId xmlns:p14="http://schemas.microsoft.com/office/powerpoint/2010/main" val="689587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99620-A9E9-3307-D598-3C58668AD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8DEAD8-35E3-FE41-2B01-BD06D9918902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52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G_3464.png">
            <a:extLst>
              <a:ext uri="{FF2B5EF4-FFF2-40B4-BE49-F238E27FC236}">
                <a16:creationId xmlns:a16="http://schemas.microsoft.com/office/drawing/2014/main" id="{1BCA745B-33E6-8ECE-F6A6-5A6D4F85E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60" y="777240"/>
            <a:ext cx="3474720" cy="34747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900048-AE79-CFB5-E0AA-9FD9A122A6C4}"/>
              </a:ext>
            </a:extLst>
          </p:cNvPr>
          <p:cNvSpPr txBox="1"/>
          <p:nvPr/>
        </p:nvSpPr>
        <p:spPr>
          <a:xfrm>
            <a:off x="822960" y="2148840"/>
            <a:ext cx="510909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Georgia"/>
              </a:defRPr>
            </a:pPr>
            <a:r>
              <a:rPr lang="en-US" dirty="0"/>
              <a:t>KEY INFORMATION</a:t>
            </a:r>
            <a:endParaRPr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F673C2-9FE8-506A-7276-D69E3F5FE07B}"/>
              </a:ext>
            </a:extLst>
          </p:cNvPr>
          <p:cNvSpPr/>
          <p:nvPr/>
        </p:nvSpPr>
        <p:spPr>
          <a:xfrm>
            <a:off x="822960" y="3063240"/>
            <a:ext cx="4754880" cy="73152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79982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07065-AA10-27C2-09D2-2774499F2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928A6B-73F9-83B0-50F1-BBE284BEE1A3}"/>
              </a:ext>
            </a:extLst>
          </p:cNvPr>
          <p:cNvSpPr/>
          <p:nvPr/>
        </p:nvSpPr>
        <p:spPr>
          <a:xfrm>
            <a:off x="254001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24A7F7-C1B8-765E-95EA-331D3903EFD1}"/>
              </a:ext>
            </a:extLst>
          </p:cNvPr>
          <p:cNvSpPr txBox="1"/>
          <p:nvPr/>
        </p:nvSpPr>
        <p:spPr>
          <a:xfrm>
            <a:off x="640080" y="411480"/>
            <a:ext cx="960391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Preparation &amp; Knowledge – Learn all that you can! 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FB39B9-0C65-F5B8-3632-BE4F7F84D2F8}"/>
              </a:ext>
            </a:extLst>
          </p:cNvPr>
          <p:cNvSpPr/>
          <p:nvPr/>
        </p:nvSpPr>
        <p:spPr>
          <a:xfrm>
            <a:off x="640080" y="1097280"/>
            <a:ext cx="10881360" cy="54864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9BCDEA-F7C6-F6BD-BE59-1240261D25E7}"/>
              </a:ext>
            </a:extLst>
          </p:cNvPr>
          <p:cNvSpPr txBox="1"/>
          <p:nvPr/>
        </p:nvSpPr>
        <p:spPr>
          <a:xfrm>
            <a:off x="2438400" y="1931593"/>
            <a:ext cx="6611490" cy="493981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spcAft>
                <a:spcPts val="1000"/>
              </a:spcAft>
              <a:buFont typeface="+mj-lt"/>
              <a:buAutoNum type="arabicPeriod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>
                <a:hlinkClick r:id="rId2"/>
              </a:rPr>
              <a:t>District Club Officer Training </a:t>
            </a:r>
            <a:r>
              <a:rPr lang="en-US" sz="2400" b="1" dirty="0"/>
              <a:t> (District GLT)</a:t>
            </a:r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>
                <a:hlinkClick r:id="rId3"/>
              </a:rPr>
              <a:t>LCI’s Member Resource Center</a:t>
            </a:r>
            <a:endParaRPr lang="en-US" sz="2400" b="1" dirty="0"/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>
                <a:hlinkClick r:id="rId3"/>
              </a:rPr>
              <a:t>LCI’s Learn (In the Portal)</a:t>
            </a:r>
            <a:endParaRPr lang="en-US" sz="2400" b="1" dirty="0"/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>
                <a:hlinkClick r:id="rId4"/>
              </a:rPr>
              <a:t>Texas Lions Leadership Forums</a:t>
            </a:r>
            <a:endParaRPr lang="en-US" sz="2400" b="1" dirty="0"/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>
                <a:hlinkClick r:id="rId5"/>
              </a:rPr>
              <a:t>USA/Canada Lions Leadership Forums</a:t>
            </a:r>
            <a:endParaRPr lang="en-US" sz="2400" b="1" dirty="0"/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dirty="0"/>
              <a:t> Previous Club President(s)</a:t>
            </a:r>
          </a:p>
          <a:p>
            <a:pPr marL="457200"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b="1" i="1" dirty="0"/>
              <a:t>AND</a:t>
            </a:r>
            <a:r>
              <a:rPr lang="en-US" sz="2400" dirty="0"/>
              <a:t> if they are available….</a:t>
            </a:r>
          </a:p>
          <a:p>
            <a:pPr marL="8001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dirty="0"/>
              <a:t>Emerging Lions Leadership Institutes</a:t>
            </a:r>
          </a:p>
          <a:p>
            <a:pPr marL="8001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400" dirty="0"/>
              <a:t>Regional Lions Leadership Institutes</a:t>
            </a:r>
          </a:p>
          <a:p>
            <a:pPr marL="457200" indent="-457200">
              <a:spcAft>
                <a:spcPts val="1000"/>
              </a:spcAft>
              <a:buFont typeface="+mj-lt"/>
              <a:buAutoNum type="arabicPeriod"/>
              <a:defRPr sz="2200">
                <a:solidFill>
                  <a:srgbClr val="1E1E1E"/>
                </a:solidFill>
                <a:latin typeface="Aptos"/>
              </a:defRPr>
            </a:pPr>
            <a:endParaRPr lang="en-US" sz="2400" b="1" dirty="0"/>
          </a:p>
        </p:txBody>
      </p:sp>
      <p:pic>
        <p:nvPicPr>
          <p:cNvPr id="6" name="Picture 5" descr="IMG_3464.png">
            <a:extLst>
              <a:ext uri="{FF2B5EF4-FFF2-40B4-BE49-F238E27FC236}">
                <a16:creationId xmlns:a16="http://schemas.microsoft.com/office/drawing/2014/main" id="{4157C100-0813-8C1D-A5E5-8D42D92BB8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8440" y="5257800"/>
            <a:ext cx="1143000" cy="1143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2D93F3-FB7A-5A4B-E599-026456798193}"/>
              </a:ext>
            </a:extLst>
          </p:cNvPr>
          <p:cNvSpPr txBox="1"/>
          <p:nvPr/>
        </p:nvSpPr>
        <p:spPr>
          <a:xfrm>
            <a:off x="1107440" y="1314724"/>
            <a:ext cx="5801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Club Officer &amp; Lion Resources:</a:t>
            </a:r>
          </a:p>
        </p:txBody>
      </p:sp>
    </p:spTree>
    <p:extLst>
      <p:ext uri="{BB962C8B-B14F-4D97-AF65-F5344CB8AC3E}">
        <p14:creationId xmlns:p14="http://schemas.microsoft.com/office/powerpoint/2010/main" val="146915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588815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PRESIDENT BASICS - Agendas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5212080" cy="4480560"/>
          </a:xfrm>
          <a:prstGeom prst="roundRect">
            <a:avLst/>
          </a:prstGeom>
          <a:solidFill>
            <a:schemeClr val="bg1"/>
          </a:solidFill>
          <a:ln>
            <a:solidFill>
              <a:srgbClr val="0523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63640" y="141732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0523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60785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0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DO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889000" y="2239909"/>
            <a:ext cx="4805680" cy="33650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• </a:t>
            </a:r>
            <a:r>
              <a:rPr lang="en-US" u="sng" dirty="0"/>
              <a:t>Always</a:t>
            </a:r>
            <a:r>
              <a:rPr lang="en-US" dirty="0"/>
              <a:t> have a prepared meeting agenda</a:t>
            </a:r>
            <a:endParaRPr dirty="0"/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•</a:t>
            </a:r>
            <a:r>
              <a:rPr lang="en-US" dirty="0"/>
              <a:t> Ensure all topics and items are included especially at your board meetings.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Send to the members </a:t>
            </a:r>
            <a:r>
              <a:rPr lang="en-US" b="1" dirty="0"/>
              <a:t>before</a:t>
            </a:r>
            <a:r>
              <a:rPr lang="en-US" dirty="0"/>
              <a:t> the meeting</a:t>
            </a:r>
          </a:p>
          <a:p>
            <a:pPr marL="800100" lvl="1" indent="-342900">
              <a:spcAft>
                <a:spcPts val="1000"/>
              </a:spcAft>
              <a:buFont typeface="Wingdings" panose="05000000000000000000" pitchFamily="2" charset="2"/>
              <a:buChar char="Ø"/>
              <a:defRPr sz="19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Have printed copies for handouts</a:t>
            </a:r>
          </a:p>
          <a:p>
            <a:pPr marL="800100" lvl="1" indent="-342900">
              <a:spcAft>
                <a:spcPts val="1000"/>
              </a:spcAft>
              <a:buFont typeface="Wingdings" panose="05000000000000000000" pitchFamily="2" charset="2"/>
              <a:buChar char="Ø"/>
              <a:defRPr sz="19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Club Secretary can use to take notes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• Know your meeting location/room and have the needed technology available, setup and checked out.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1737360"/>
            <a:ext cx="106631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0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DON’T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28230" y="2331720"/>
            <a:ext cx="4832733" cy="16466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Arrive at your meeting(s) unprepared!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• Arrive late or at the last minute.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• Take it for granted that everything will work.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endParaRPr dirty="0"/>
          </a:p>
        </p:txBody>
      </p:sp>
      <p:pic>
        <p:nvPicPr>
          <p:cNvPr id="10" name="Picture 9" descr="IMG_34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362" y="5630333"/>
            <a:ext cx="1234440" cy="12344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DBA44-CA59-585D-4E11-69038AD7E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7143FE-4763-520A-7CB9-5C02800558BC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0A1B13-DAD9-9F87-697D-440305E4936C}"/>
              </a:ext>
            </a:extLst>
          </p:cNvPr>
          <p:cNvSpPr txBox="1"/>
          <p:nvPr/>
        </p:nvSpPr>
        <p:spPr>
          <a:xfrm>
            <a:off x="640080" y="411480"/>
            <a:ext cx="600517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PRESIDENT BASICS - Meetings</a:t>
            </a:r>
            <a:endParaRPr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A33903B-582B-F423-CA71-2ECD9B28C396}"/>
              </a:ext>
            </a:extLst>
          </p:cNvPr>
          <p:cNvSpPr/>
          <p:nvPr/>
        </p:nvSpPr>
        <p:spPr>
          <a:xfrm>
            <a:off x="685800" y="1417320"/>
            <a:ext cx="5212080" cy="4480560"/>
          </a:xfrm>
          <a:prstGeom prst="roundRect">
            <a:avLst/>
          </a:prstGeom>
          <a:solidFill>
            <a:schemeClr val="bg1"/>
          </a:solidFill>
          <a:ln>
            <a:solidFill>
              <a:srgbClr val="0523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877A9AE-9E47-17D0-1CC5-0462526800FB}"/>
              </a:ext>
            </a:extLst>
          </p:cNvPr>
          <p:cNvSpPr/>
          <p:nvPr/>
        </p:nvSpPr>
        <p:spPr>
          <a:xfrm>
            <a:off x="6263640" y="141732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0523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23CFB8-A6EC-D015-7B1B-41C6A77A881B}"/>
              </a:ext>
            </a:extLst>
          </p:cNvPr>
          <p:cNvSpPr txBox="1"/>
          <p:nvPr/>
        </p:nvSpPr>
        <p:spPr>
          <a:xfrm>
            <a:off x="1005840" y="1737360"/>
            <a:ext cx="60785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0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DO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50711B-29F4-738E-784D-B0BB4BEE366D}"/>
              </a:ext>
            </a:extLst>
          </p:cNvPr>
          <p:cNvSpPr txBox="1"/>
          <p:nvPr/>
        </p:nvSpPr>
        <p:spPr>
          <a:xfrm>
            <a:off x="1005841" y="2331720"/>
            <a:ext cx="4805680" cy="29803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•</a:t>
            </a:r>
            <a:r>
              <a:rPr lang="en-US" dirty="0"/>
              <a:t> </a:t>
            </a:r>
            <a:r>
              <a:rPr lang="en-US" b="1" dirty="0"/>
              <a:t>Have interesting and informational programs. Very important!!!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Remember, You are the club CEO </a:t>
            </a:r>
            <a:r>
              <a:rPr lang="en-US" b="1" dirty="0"/>
              <a:t>not</a:t>
            </a:r>
            <a:r>
              <a:rPr lang="en-US" dirty="0"/>
              <a:t> the dictator. The Board makes the club’s decisions. </a:t>
            </a:r>
            <a:r>
              <a:rPr lang="en-US" u="sng" dirty="0"/>
              <a:t>You chair</a:t>
            </a:r>
            <a:r>
              <a:rPr lang="en-US" dirty="0"/>
              <a:t> the meetings and set the agenda. </a:t>
            </a:r>
            <a:r>
              <a:rPr lang="en-US" i="1" dirty="0"/>
              <a:t>You are, however, the club’s LEADER. Set an energized, positive tone.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• Start your meetings on time and end on time! Respect your member’s time.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ACC3DA-8EC2-30C1-2435-38969E81B41B}"/>
              </a:ext>
            </a:extLst>
          </p:cNvPr>
          <p:cNvSpPr txBox="1"/>
          <p:nvPr/>
        </p:nvSpPr>
        <p:spPr>
          <a:xfrm>
            <a:off x="6583680" y="1737360"/>
            <a:ext cx="106631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0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DON’T</a:t>
            </a: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E87CB8-DF85-510E-67FC-F6A8116D5EDE}"/>
              </a:ext>
            </a:extLst>
          </p:cNvPr>
          <p:cNvSpPr txBox="1"/>
          <p:nvPr/>
        </p:nvSpPr>
        <p:spPr>
          <a:xfrm>
            <a:off x="6583680" y="2331720"/>
            <a:ext cx="4602479" cy="1518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Allow your meeting to run overtime. 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• Go down rabbit holes or allow a program to go on too long.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endParaRPr dirty="0"/>
          </a:p>
        </p:txBody>
      </p:sp>
      <p:pic>
        <p:nvPicPr>
          <p:cNvPr id="10" name="Picture 9" descr="IMG_3464.png">
            <a:extLst>
              <a:ext uri="{FF2B5EF4-FFF2-40B4-BE49-F238E27FC236}">
                <a16:creationId xmlns:a16="http://schemas.microsoft.com/office/drawing/2014/main" id="{D39621BE-E6B3-F75E-484C-C30644F0C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660" y="5623560"/>
            <a:ext cx="123444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9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7A11C-F4A3-1CB0-CDBC-092947DB3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CFB5EA-95E5-3202-9EE4-4C3078AED319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5217A9-647D-AC0D-83E4-D121C16DBF6A}"/>
              </a:ext>
            </a:extLst>
          </p:cNvPr>
          <p:cNvSpPr txBox="1"/>
          <p:nvPr/>
        </p:nvSpPr>
        <p:spPr>
          <a:xfrm>
            <a:off x="640080" y="411480"/>
            <a:ext cx="600517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PRESIDENT BASICS - Meetings</a:t>
            </a:r>
            <a:endParaRPr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E72CFDD-A919-FBE5-D806-D5E97557C5D9}"/>
              </a:ext>
            </a:extLst>
          </p:cNvPr>
          <p:cNvSpPr/>
          <p:nvPr/>
        </p:nvSpPr>
        <p:spPr>
          <a:xfrm>
            <a:off x="716280" y="1417320"/>
            <a:ext cx="5212080" cy="4480560"/>
          </a:xfrm>
          <a:prstGeom prst="roundRect">
            <a:avLst/>
          </a:prstGeom>
          <a:solidFill>
            <a:schemeClr val="bg1"/>
          </a:solidFill>
          <a:ln>
            <a:solidFill>
              <a:srgbClr val="0523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46C1096-F842-7A41-9853-5BF98A826874}"/>
              </a:ext>
            </a:extLst>
          </p:cNvPr>
          <p:cNvSpPr/>
          <p:nvPr/>
        </p:nvSpPr>
        <p:spPr>
          <a:xfrm>
            <a:off x="6263642" y="1498600"/>
            <a:ext cx="52120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0523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E61581-85F1-20F3-9C11-AFC7EA0CE4B1}"/>
              </a:ext>
            </a:extLst>
          </p:cNvPr>
          <p:cNvSpPr txBox="1"/>
          <p:nvPr/>
        </p:nvSpPr>
        <p:spPr>
          <a:xfrm>
            <a:off x="1005840" y="1737360"/>
            <a:ext cx="60785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0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DO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0E3280-B71E-7283-B1B1-08DC4C078982}"/>
              </a:ext>
            </a:extLst>
          </p:cNvPr>
          <p:cNvSpPr txBox="1"/>
          <p:nvPr/>
        </p:nvSpPr>
        <p:spPr>
          <a:xfrm>
            <a:off x="1005840" y="2179697"/>
            <a:ext cx="4805680" cy="34009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Welcome your members and especially any guests! Ensure everyone is welcome!</a:t>
            </a:r>
            <a:endParaRPr dirty="0"/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•</a:t>
            </a:r>
            <a:r>
              <a:rPr lang="en-US" dirty="0"/>
              <a:t> </a:t>
            </a:r>
            <a:r>
              <a:rPr lang="en-US" b="1" dirty="0"/>
              <a:t>Recognize your club member’s efforts during the meeting! Hold a year end Awards &amp; Installation of Officers Banquet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• An acknowledgement, a simple certificate, or small token works wonders.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•</a:t>
            </a:r>
            <a:r>
              <a:rPr lang="en-US" dirty="0"/>
              <a:t> Table topics or issues for a later meeting if taking too much time or are not ready for an informed decision.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2DF6DF-0FD2-B1D0-E426-2E1CD8501B66}"/>
              </a:ext>
            </a:extLst>
          </p:cNvPr>
          <p:cNvSpPr txBox="1"/>
          <p:nvPr/>
        </p:nvSpPr>
        <p:spPr>
          <a:xfrm>
            <a:off x="6583680" y="1737360"/>
            <a:ext cx="106631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0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DON’T</a:t>
            </a: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D94C75-5FB4-A0F9-2FA0-E60E947EB72E}"/>
              </a:ext>
            </a:extLst>
          </p:cNvPr>
          <p:cNvSpPr txBox="1"/>
          <p:nvPr/>
        </p:nvSpPr>
        <p:spPr>
          <a:xfrm>
            <a:off x="6568440" y="2179697"/>
            <a:ext cx="4602479" cy="23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Overlook member achievements both in Lion and outside of Lions.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• Go down rabbit holes on non-agenda items or allow a program presenter to run on too long at the expense of your allotted meeting time.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endParaRPr dirty="0"/>
          </a:p>
        </p:txBody>
      </p:sp>
      <p:pic>
        <p:nvPicPr>
          <p:cNvPr id="10" name="Picture 9" descr="IMG_3464.png">
            <a:extLst>
              <a:ext uri="{FF2B5EF4-FFF2-40B4-BE49-F238E27FC236}">
                <a16:creationId xmlns:a16="http://schemas.microsoft.com/office/drawing/2014/main" id="{8FBAEFF5-4212-2670-4CD8-C6B4123B4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362" y="5630333"/>
            <a:ext cx="1234440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560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69F27-1ED9-36F2-9C0E-ABABA1660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DBED35-0B6C-6170-9655-5033608543C1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07CEAD-25C6-4DE3-2062-7D25710F0B3C}"/>
              </a:ext>
            </a:extLst>
          </p:cNvPr>
          <p:cNvSpPr txBox="1"/>
          <p:nvPr/>
        </p:nvSpPr>
        <p:spPr>
          <a:xfrm>
            <a:off x="640080" y="411480"/>
            <a:ext cx="579036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PRESIDENT BASICS - General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8D6568-CC3D-8CBC-D97A-D60E9A9FB114}"/>
              </a:ext>
            </a:extLst>
          </p:cNvPr>
          <p:cNvSpPr/>
          <p:nvPr/>
        </p:nvSpPr>
        <p:spPr>
          <a:xfrm>
            <a:off x="640080" y="1097280"/>
            <a:ext cx="10881360" cy="54864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CE9EBF-D04C-8099-6EBC-A087D6E93D2C}"/>
              </a:ext>
            </a:extLst>
          </p:cNvPr>
          <p:cNvSpPr txBox="1"/>
          <p:nvPr/>
        </p:nvSpPr>
        <p:spPr>
          <a:xfrm>
            <a:off x="822961" y="1508760"/>
            <a:ext cx="9391304" cy="5329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dirty="0"/>
              <a:t>• </a:t>
            </a:r>
            <a:r>
              <a:rPr lang="en-US" sz="2000" dirty="0"/>
              <a:t>Make sure your officers are ready to report at meetings. Check in with them periodically. Communication is IMPORTANT.</a:t>
            </a:r>
          </a:p>
          <a:p>
            <a:pPr>
              <a:spcAft>
                <a:spcPts val="10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rPr lang="en-US" sz="2000" dirty="0"/>
              <a:t>• Make sure your meeting room is set up and ready and that everything works. </a:t>
            </a:r>
          </a:p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rPr sz="2000" dirty="0"/>
              <a:t>•</a:t>
            </a:r>
            <a:r>
              <a:rPr lang="en-US" sz="2000" dirty="0"/>
              <a:t> </a:t>
            </a:r>
            <a:r>
              <a:rPr lang="en-US" sz="2000" b="1" dirty="0"/>
              <a:t>Make certain that your Treasurer is sending timely member dues statements, collecting their dues, and paying the club’s bills. Any problems must be addressed ASAP. </a:t>
            </a:r>
            <a:r>
              <a:rPr lang="en-US" sz="2000" dirty="0"/>
              <a:t>Clubs have 90 days to pay their LCI dues or they go on Suspension!</a:t>
            </a:r>
          </a:p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000" dirty="0"/>
              <a:t>• Stay in touch with your club Secretary regarding any club correspondence and distributing timely meeting minutes. </a:t>
            </a:r>
          </a:p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000" dirty="0"/>
              <a:t>• </a:t>
            </a:r>
            <a:r>
              <a:rPr lang="en-US" sz="2000" b="1" dirty="0"/>
              <a:t>Fun social time is important to member satisfaction.</a:t>
            </a:r>
          </a:p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000" dirty="0"/>
              <a:t>• Doing </a:t>
            </a:r>
            <a:r>
              <a:rPr lang="en-US" sz="2000" b="1" dirty="0"/>
              <a:t>Quality Service Projects </a:t>
            </a:r>
            <a:r>
              <a:rPr lang="en-US" sz="2000" dirty="0"/>
              <a:t>is why members joined your club. </a:t>
            </a:r>
            <a:r>
              <a:rPr lang="en-US" sz="2000" b="1" dirty="0"/>
              <a:t>“We Serve”</a:t>
            </a:r>
          </a:p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sz="2000" dirty="0"/>
              <a:t>• Have meaningful new member Inductions and offer a timely New Member Orientation program for them.</a:t>
            </a:r>
            <a:endParaRPr lang="en-US" sz="2000" b="1"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200">
                <a:solidFill>
                  <a:srgbClr val="1E1E1E"/>
                </a:solidFill>
                <a:latin typeface="Aptos"/>
              </a:defRPr>
            </a:pPr>
            <a:endParaRPr dirty="0"/>
          </a:p>
        </p:txBody>
      </p:sp>
      <p:pic>
        <p:nvPicPr>
          <p:cNvPr id="6" name="Picture 5" descr="IMG_3464.png">
            <a:extLst>
              <a:ext uri="{FF2B5EF4-FFF2-40B4-BE49-F238E27FC236}">
                <a16:creationId xmlns:a16="http://schemas.microsoft.com/office/drawing/2014/main" id="{36A18810-44C6-678D-AE28-C4A05AE66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5257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0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0047A-C10F-EF45-DA39-7702B3213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2D2C52-F2C3-BC1E-2346-5124F8DB484C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C6392B-8F91-FC30-125A-7C2ACBCAEEA5}"/>
              </a:ext>
            </a:extLst>
          </p:cNvPr>
          <p:cNvSpPr txBox="1"/>
          <p:nvPr/>
        </p:nvSpPr>
        <p:spPr>
          <a:xfrm>
            <a:off x="640080" y="411480"/>
            <a:ext cx="526297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So, Future Club Presidents!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0104A0-4ED6-BA5B-72A8-58E5A9B72019}"/>
              </a:ext>
            </a:extLst>
          </p:cNvPr>
          <p:cNvSpPr/>
          <p:nvPr/>
        </p:nvSpPr>
        <p:spPr>
          <a:xfrm>
            <a:off x="640080" y="1097280"/>
            <a:ext cx="10881360" cy="54864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52799D-9AAE-78EF-C006-BAABFDBDE6C7}"/>
              </a:ext>
            </a:extLst>
          </p:cNvPr>
          <p:cNvSpPr txBox="1"/>
          <p:nvPr/>
        </p:nvSpPr>
        <p:spPr>
          <a:xfrm>
            <a:off x="822960" y="1508760"/>
            <a:ext cx="8474564" cy="32316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Learn all that your can and be prepared for your turn as club Leader.</a:t>
            </a:r>
          </a:p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Don’t feel intimidated by the office. You can do this!</a:t>
            </a:r>
            <a:endParaRPr dirty="0"/>
          </a:p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Your club will support you. After all they elected you!</a:t>
            </a:r>
          </a:p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• </a:t>
            </a:r>
            <a:r>
              <a:rPr lang="en-US" i="1" dirty="0"/>
              <a:t>Have fun but put in the work and time.</a:t>
            </a:r>
          </a:p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• </a:t>
            </a:r>
            <a:r>
              <a:rPr lang="en-US" b="1" dirty="0"/>
              <a:t>Being club President is a great experience.</a:t>
            </a:r>
          </a:p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rPr lang="en-US" dirty="0"/>
              <a:t>• And it also qualifies you to become a District Zone Chairperson.</a:t>
            </a:r>
          </a:p>
          <a:p>
            <a:pPr>
              <a:spcAft>
                <a:spcPts val="1000"/>
              </a:spcAft>
              <a:defRPr sz="2200">
                <a:solidFill>
                  <a:srgbClr val="1E1E1E"/>
                </a:solidFill>
                <a:latin typeface="Aptos"/>
              </a:defRPr>
            </a:pPr>
            <a:endParaRPr dirty="0"/>
          </a:p>
        </p:txBody>
      </p:sp>
      <p:pic>
        <p:nvPicPr>
          <p:cNvPr id="6" name="Picture 5" descr="IMG_3464.png">
            <a:extLst>
              <a:ext uri="{FF2B5EF4-FFF2-40B4-BE49-F238E27FC236}">
                <a16:creationId xmlns:a16="http://schemas.microsoft.com/office/drawing/2014/main" id="{BBF46ADD-305B-83C2-0210-A8D6B350E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5257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08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EC1BB-5353-13B0-511D-EEB41F9BA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08F197-847E-9D8A-76ED-4BA2EF69B692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B2A490-EE38-4BE4-FF2D-4133016BEF66}"/>
              </a:ext>
            </a:extLst>
          </p:cNvPr>
          <p:cNvSpPr txBox="1"/>
          <p:nvPr/>
        </p:nvSpPr>
        <p:spPr>
          <a:xfrm>
            <a:off x="640080" y="411480"/>
            <a:ext cx="243688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Questions??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675859-EDFF-6625-BBAB-5E113858B6C3}"/>
              </a:ext>
            </a:extLst>
          </p:cNvPr>
          <p:cNvSpPr/>
          <p:nvPr/>
        </p:nvSpPr>
        <p:spPr>
          <a:xfrm>
            <a:off x="640080" y="1097280"/>
            <a:ext cx="10881360" cy="54864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G_3464.png">
            <a:extLst>
              <a:ext uri="{FF2B5EF4-FFF2-40B4-BE49-F238E27FC236}">
                <a16:creationId xmlns:a16="http://schemas.microsoft.com/office/drawing/2014/main" id="{EBB4C7E4-A514-BB03-8447-F1C256F72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5257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22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rgbClr val="052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G_34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0" y="594360"/>
            <a:ext cx="2468880" cy="2468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08760" y="1828800"/>
            <a:ext cx="7269480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100" b="1">
                <a:solidFill>
                  <a:srgbClr val="052343"/>
                </a:solidFill>
                <a:latin typeface="Georgia"/>
              </a:defRPr>
            </a:pPr>
            <a:r>
              <a:rPr dirty="0"/>
              <a:t>“</a:t>
            </a:r>
            <a:r>
              <a:rPr lang="en-US" dirty="0"/>
              <a:t>Remember, </a:t>
            </a:r>
          </a:p>
          <a:p>
            <a:pPr algn="l">
              <a:defRPr sz="31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There Is No Shortage of Training Material and Support</a:t>
            </a:r>
            <a:r>
              <a:rPr dirty="0"/>
              <a:t>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4114800"/>
            <a:ext cx="654288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B11819"/>
                </a:solidFill>
                <a:latin typeface="Aptos"/>
              </a:defRPr>
            </a:pPr>
            <a:r>
              <a:rPr dirty="0"/>
              <a:t>N</a:t>
            </a:r>
            <a:r>
              <a:rPr lang="en-US" dirty="0"/>
              <a:t>eed help or encouragement? Contact </a:t>
            </a:r>
            <a:r>
              <a:rPr lang="en-US" b="1" dirty="0"/>
              <a:t>me</a:t>
            </a:r>
            <a:r>
              <a:rPr lang="en-US" dirty="0"/>
              <a:t> or </a:t>
            </a:r>
            <a:r>
              <a:rPr lang="en-US" b="1" dirty="0"/>
              <a:t>your</a:t>
            </a:r>
            <a:r>
              <a:rPr lang="en-US" dirty="0"/>
              <a:t> District’s GLT.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0CB1-2652-770E-5172-7D51ADEA2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658B95-1558-B4B1-719E-FFBACC029C61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7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EBF633-12C3-A909-2477-32DDA2967B5C}"/>
              </a:ext>
            </a:extLst>
          </p:cNvPr>
          <p:cNvSpPr txBox="1"/>
          <p:nvPr/>
        </p:nvSpPr>
        <p:spPr>
          <a:xfrm>
            <a:off x="640080" y="411480"/>
            <a:ext cx="32207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052343"/>
                </a:solidFill>
                <a:latin typeface="Georgia"/>
              </a:defRPr>
            </a:pPr>
            <a:r>
              <a:rPr lang="en-US" dirty="0"/>
              <a:t>EXIT TICKET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0140DC-A9BE-328C-110C-0AB91DAC1E64}"/>
              </a:ext>
            </a:extLst>
          </p:cNvPr>
          <p:cNvSpPr/>
          <p:nvPr/>
        </p:nvSpPr>
        <p:spPr>
          <a:xfrm>
            <a:off x="640080" y="1097280"/>
            <a:ext cx="10881360" cy="54864"/>
          </a:xfrm>
          <a:prstGeom prst="rect">
            <a:avLst/>
          </a:prstGeom>
          <a:solidFill>
            <a:srgbClr val="B118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G_3464.png">
            <a:extLst>
              <a:ext uri="{FF2B5EF4-FFF2-40B4-BE49-F238E27FC236}">
                <a16:creationId xmlns:a16="http://schemas.microsoft.com/office/drawing/2014/main" id="{04EDCEE2-8989-7735-B02F-5A56A56AC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5257800"/>
            <a:ext cx="1143000" cy="1143000"/>
          </a:xfrm>
          <a:prstGeom prst="rect">
            <a:avLst/>
          </a:prstGeom>
        </p:spPr>
      </p:pic>
      <p:sp>
        <p:nvSpPr>
          <p:cNvPr id="7" name="Google Shape;109;p21">
            <a:extLst>
              <a:ext uri="{FF2B5EF4-FFF2-40B4-BE49-F238E27FC236}">
                <a16:creationId xmlns:a16="http://schemas.microsoft.com/office/drawing/2014/main" id="{C06DDB94-AC59-AC43-4F6D-0F41E1DF85FC}"/>
              </a:ext>
            </a:extLst>
          </p:cNvPr>
          <p:cNvSpPr txBox="1">
            <a:spLocks/>
          </p:cNvSpPr>
          <p:nvPr/>
        </p:nvSpPr>
        <p:spPr>
          <a:xfrm>
            <a:off x="819699" y="1273617"/>
            <a:ext cx="10552600" cy="13711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Name 1 training that you plan to attend and encourage others to attend this Lion year. 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19CC9C-08DB-BC4D-7433-BA47CBEB0AC3}"/>
              </a:ext>
            </a:extLst>
          </p:cNvPr>
          <p:cNvGrpSpPr/>
          <p:nvPr/>
        </p:nvGrpSpPr>
        <p:grpSpPr>
          <a:xfrm>
            <a:off x="2377440" y="2458720"/>
            <a:ext cx="7559039" cy="4185921"/>
            <a:chOff x="2377440" y="2458720"/>
            <a:chExt cx="7559039" cy="4185921"/>
          </a:xfrm>
        </p:grpSpPr>
        <p:pic>
          <p:nvPicPr>
            <p:cNvPr id="9" name="Google Shape;108;p21">
              <a:extLst>
                <a:ext uri="{FF2B5EF4-FFF2-40B4-BE49-F238E27FC236}">
                  <a16:creationId xmlns:a16="http://schemas.microsoft.com/office/drawing/2014/main" id="{D40BE3DA-19FD-84C3-1C7E-14414C3C6A41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77440" y="2458720"/>
              <a:ext cx="7559039" cy="41859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Google Shape;111;p21">
              <a:extLst>
                <a:ext uri="{FF2B5EF4-FFF2-40B4-BE49-F238E27FC236}">
                  <a16:creationId xmlns:a16="http://schemas.microsoft.com/office/drawing/2014/main" id="{030444FD-BB7A-8C90-1996-9C205790EA91}"/>
                </a:ext>
              </a:extLst>
            </p:cNvPr>
            <p:cNvSpPr txBox="1"/>
            <p:nvPr/>
          </p:nvSpPr>
          <p:spPr>
            <a:xfrm>
              <a:off x="4374064" y="2510117"/>
              <a:ext cx="3565789" cy="615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algn="ctr"/>
              <a:r>
                <a:rPr lang="en" sz="2800" dirty="0"/>
                <a:t>LION LEADERSHIP</a:t>
              </a:r>
              <a:endParaRPr sz="2800" dirty="0"/>
            </a:p>
          </p:txBody>
        </p:sp>
        <p:pic>
          <p:nvPicPr>
            <p:cNvPr id="11" name="Google Shape;112;p21">
              <a:extLst>
                <a:ext uri="{FF2B5EF4-FFF2-40B4-BE49-F238E27FC236}">
                  <a16:creationId xmlns:a16="http://schemas.microsoft.com/office/drawing/2014/main" id="{953B0315-7256-D762-FD75-6F6A47B4CC87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491332" y="3876864"/>
              <a:ext cx="1331252" cy="134963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35178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52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G_34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520" y="502920"/>
            <a:ext cx="3886200" cy="3886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0" y="4617720"/>
            <a:ext cx="8503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Georgia"/>
              </a:defRPr>
            </a:pPr>
            <a: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15372" y="5440680"/>
            <a:ext cx="47307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 sz="4400" dirty="0">
                <a:latin typeface="Aldhabi" panose="01000000000000000000" pitchFamily="2" charset="-78"/>
                <a:cs typeface="Aldhabi" panose="01000000000000000000" pitchFamily="2" charset="-78"/>
              </a:rPr>
              <a:t>Texas Lions Leadership Forum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3352</TotalTime>
  <Words>1158</Words>
  <Application>Microsoft Office PowerPoint</Application>
  <PresentationFormat>Widescreen</PresentationFormat>
  <Paragraphs>125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Aldhabi</vt:lpstr>
      <vt:lpstr>Aptos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Fred Conger</dc:creator>
  <cp:keywords/>
  <dc:description>generated using python-pptx</dc:description>
  <cp:lastModifiedBy>Fred Conger</cp:lastModifiedBy>
  <cp:revision>41</cp:revision>
  <dcterms:created xsi:type="dcterms:W3CDTF">2013-01-27T09:14:16Z</dcterms:created>
  <dcterms:modified xsi:type="dcterms:W3CDTF">2026-10-02T17:07:14Z</dcterms:modified>
  <cp:category/>
</cp:coreProperties>
</file>