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69" r:id="rId3"/>
    <p:sldId id="277" r:id="rId4"/>
    <p:sldId id="276" r:id="rId5"/>
    <p:sldId id="284" r:id="rId6"/>
    <p:sldId id="297" r:id="rId7"/>
    <p:sldId id="271" r:id="rId8"/>
    <p:sldId id="272" r:id="rId9"/>
    <p:sldId id="261" r:id="rId10"/>
    <p:sldId id="283" r:id="rId11"/>
    <p:sldId id="259" r:id="rId12"/>
    <p:sldId id="282" r:id="rId13"/>
    <p:sldId id="273" r:id="rId14"/>
    <p:sldId id="279" r:id="rId15"/>
    <p:sldId id="280" r:id="rId16"/>
    <p:sldId id="281" r:id="rId17"/>
    <p:sldId id="257" r:id="rId18"/>
    <p:sldId id="262" r:id="rId19"/>
    <p:sldId id="285" r:id="rId20"/>
    <p:sldId id="264" r:id="rId21"/>
    <p:sldId id="287" r:id="rId22"/>
    <p:sldId id="265" r:id="rId23"/>
    <p:sldId id="260" r:id="rId24"/>
    <p:sldId id="290" r:id="rId25"/>
    <p:sldId id="266" r:id="rId26"/>
    <p:sldId id="267" r:id="rId27"/>
    <p:sldId id="296" r:id="rId28"/>
    <p:sldId id="288" r:id="rId29"/>
  </p:sldIdLst>
  <p:sldSz cx="12192000" cy="6858000"/>
  <p:notesSz cx="6954838"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39" autoAdjust="0"/>
    <p:restoredTop sz="94291" autoAdjust="0"/>
  </p:normalViewPr>
  <p:slideViewPr>
    <p:cSldViewPr snapToGrid="0">
      <p:cViewPr varScale="1">
        <p:scale>
          <a:sx n="93" d="100"/>
          <a:sy n="93" d="100"/>
        </p:scale>
        <p:origin x="372"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7072"/>
          </a:xfrm>
          <a:prstGeom prst="rect">
            <a:avLst/>
          </a:prstGeom>
        </p:spPr>
        <p:txBody>
          <a:bodyPr vert="horz" lIns="92930" tIns="46465" rIns="92930" bIns="46465" rtlCol="0"/>
          <a:lstStyle>
            <a:lvl1pPr algn="l">
              <a:defRPr sz="1200"/>
            </a:lvl1pPr>
          </a:lstStyle>
          <a:p>
            <a:endParaRPr lang="en-US"/>
          </a:p>
        </p:txBody>
      </p:sp>
      <p:sp>
        <p:nvSpPr>
          <p:cNvPr id="3" name="Date Placeholder 2"/>
          <p:cNvSpPr>
            <a:spLocks noGrp="1"/>
          </p:cNvSpPr>
          <p:nvPr>
            <p:ph type="dt" idx="1"/>
          </p:nvPr>
        </p:nvSpPr>
        <p:spPr>
          <a:xfrm>
            <a:off x="3939466" y="0"/>
            <a:ext cx="3013763" cy="467072"/>
          </a:xfrm>
          <a:prstGeom prst="rect">
            <a:avLst/>
          </a:prstGeom>
        </p:spPr>
        <p:txBody>
          <a:bodyPr vert="horz" lIns="92930" tIns="46465" rIns="92930" bIns="46465" rtlCol="0"/>
          <a:lstStyle>
            <a:lvl1pPr algn="r">
              <a:defRPr sz="1200"/>
            </a:lvl1pPr>
          </a:lstStyle>
          <a:p>
            <a:fld id="{645230F4-BB51-40B6-9320-2D4CC013D0C2}" type="datetimeFigureOut">
              <a:rPr lang="en-US" smtClean="0"/>
              <a:t>9/4/2026</a:t>
            </a:fld>
            <a:endParaRPr lang="en-US"/>
          </a:p>
        </p:txBody>
      </p:sp>
      <p:sp>
        <p:nvSpPr>
          <p:cNvPr id="4" name="Slide Image Placeholder 3"/>
          <p:cNvSpPr>
            <a:spLocks noGrp="1" noRot="1" noChangeAspect="1"/>
          </p:cNvSpPr>
          <p:nvPr>
            <p:ph type="sldImg" idx="2"/>
          </p:nvPr>
        </p:nvSpPr>
        <p:spPr>
          <a:xfrm>
            <a:off x="685800" y="1163638"/>
            <a:ext cx="5583238" cy="3141662"/>
          </a:xfrm>
          <a:prstGeom prst="rect">
            <a:avLst/>
          </a:prstGeom>
          <a:noFill/>
          <a:ln w="12700">
            <a:solidFill>
              <a:prstClr val="black"/>
            </a:solidFill>
          </a:ln>
        </p:spPr>
        <p:txBody>
          <a:bodyPr vert="horz" lIns="92930" tIns="46465" rIns="92930" bIns="46465" rtlCol="0" anchor="ctr"/>
          <a:lstStyle/>
          <a:p>
            <a:endParaRPr lang="en-US"/>
          </a:p>
        </p:txBody>
      </p:sp>
      <p:sp>
        <p:nvSpPr>
          <p:cNvPr id="5" name="Notes Placeholder 4"/>
          <p:cNvSpPr>
            <a:spLocks noGrp="1"/>
          </p:cNvSpPr>
          <p:nvPr>
            <p:ph type="body" sz="quarter" idx="3"/>
          </p:nvPr>
        </p:nvSpPr>
        <p:spPr>
          <a:xfrm>
            <a:off x="695484" y="4480004"/>
            <a:ext cx="5563870" cy="3665458"/>
          </a:xfrm>
          <a:prstGeom prst="rect">
            <a:avLst/>
          </a:prstGeom>
        </p:spPr>
        <p:txBody>
          <a:bodyPr vert="horz" lIns="92930" tIns="46465" rIns="92930" bIns="4646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13763" cy="467071"/>
          </a:xfrm>
          <a:prstGeom prst="rect">
            <a:avLst/>
          </a:prstGeom>
        </p:spPr>
        <p:txBody>
          <a:bodyPr vert="horz" lIns="92930" tIns="46465" rIns="92930" bIns="46465" rtlCol="0" anchor="b"/>
          <a:lstStyle>
            <a:lvl1pPr algn="l">
              <a:defRPr sz="1200"/>
            </a:lvl1pPr>
          </a:lstStyle>
          <a:p>
            <a:endParaRPr lang="en-US"/>
          </a:p>
        </p:txBody>
      </p:sp>
      <p:sp>
        <p:nvSpPr>
          <p:cNvPr id="7" name="Slide Number Placeholder 6"/>
          <p:cNvSpPr>
            <a:spLocks noGrp="1"/>
          </p:cNvSpPr>
          <p:nvPr>
            <p:ph type="sldNum" sz="quarter" idx="5"/>
          </p:nvPr>
        </p:nvSpPr>
        <p:spPr>
          <a:xfrm>
            <a:off x="3939466" y="8842030"/>
            <a:ext cx="3013763" cy="467071"/>
          </a:xfrm>
          <a:prstGeom prst="rect">
            <a:avLst/>
          </a:prstGeom>
        </p:spPr>
        <p:txBody>
          <a:bodyPr vert="horz" lIns="92930" tIns="46465" rIns="92930" bIns="46465" rtlCol="0" anchor="b"/>
          <a:lstStyle>
            <a:lvl1pPr algn="r">
              <a:defRPr sz="1200"/>
            </a:lvl1pPr>
          </a:lstStyle>
          <a:p>
            <a:fld id="{BE9F8090-0561-4CC1-AE73-FE0D16C750D5}" type="slidenum">
              <a:rPr lang="en-US" smtClean="0"/>
              <a:t>‹#›</a:t>
            </a:fld>
            <a:endParaRPr lang="en-US"/>
          </a:p>
        </p:txBody>
      </p:sp>
    </p:spTree>
    <p:extLst>
      <p:ext uri="{BB962C8B-B14F-4D97-AF65-F5344CB8AC3E}">
        <p14:creationId xmlns:p14="http://schemas.microsoft.com/office/powerpoint/2010/main" val="40175344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994CE2-6D51-4329-9320-D37B823DFB4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E5F9717-2DFF-4033-A24B-C20DE1706D6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91A74AC-0D17-4EA1-9701-9E1D909FEAB1}"/>
              </a:ext>
            </a:extLst>
          </p:cNvPr>
          <p:cNvSpPr>
            <a:spLocks noGrp="1"/>
          </p:cNvSpPr>
          <p:nvPr>
            <p:ph type="dt" sz="half" idx="10"/>
          </p:nvPr>
        </p:nvSpPr>
        <p:spPr/>
        <p:txBody>
          <a:bodyPr/>
          <a:lstStyle/>
          <a:p>
            <a:fld id="{A1D0571C-94A4-4DA2-9F41-C1F706321FAC}" type="datetime1">
              <a:rPr lang="en-US" smtClean="0"/>
              <a:t>9/4/2026</a:t>
            </a:fld>
            <a:endParaRPr lang="en-US"/>
          </a:p>
        </p:txBody>
      </p:sp>
      <p:sp>
        <p:nvSpPr>
          <p:cNvPr id="5" name="Footer Placeholder 4">
            <a:extLst>
              <a:ext uri="{FF2B5EF4-FFF2-40B4-BE49-F238E27FC236}">
                <a16:creationId xmlns:a16="http://schemas.microsoft.com/office/drawing/2014/main" id="{95855417-138D-40ED-BAF0-6B027A518E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D09DAB-DB3F-4AD1-8713-40DA63684E1D}"/>
              </a:ext>
            </a:extLst>
          </p:cNvPr>
          <p:cNvSpPr>
            <a:spLocks noGrp="1"/>
          </p:cNvSpPr>
          <p:nvPr>
            <p:ph type="sldNum" sz="quarter" idx="12"/>
          </p:nvPr>
        </p:nvSpPr>
        <p:spPr/>
        <p:txBody>
          <a:bodyPr/>
          <a:lstStyle/>
          <a:p>
            <a:fld id="{DE633CBC-23B1-4BFB-99E3-836C8CA4ACFD}" type="slidenum">
              <a:rPr lang="en-US" smtClean="0"/>
              <a:t>‹#›</a:t>
            </a:fld>
            <a:endParaRPr lang="en-US"/>
          </a:p>
        </p:txBody>
      </p:sp>
    </p:spTree>
    <p:extLst>
      <p:ext uri="{BB962C8B-B14F-4D97-AF65-F5344CB8AC3E}">
        <p14:creationId xmlns:p14="http://schemas.microsoft.com/office/powerpoint/2010/main" val="22439115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0B8A32-5A54-4519-98ED-C3F31A3C264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F97E1B8-DC75-458B-9742-957AE392CC0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57EAE1-AAF5-4F40-91C5-EEEC0A269A01}"/>
              </a:ext>
            </a:extLst>
          </p:cNvPr>
          <p:cNvSpPr>
            <a:spLocks noGrp="1"/>
          </p:cNvSpPr>
          <p:nvPr>
            <p:ph type="dt" sz="half" idx="10"/>
          </p:nvPr>
        </p:nvSpPr>
        <p:spPr/>
        <p:txBody>
          <a:bodyPr/>
          <a:lstStyle/>
          <a:p>
            <a:fld id="{94E7941F-F42E-4076-A3EB-8E7F3410F67F}" type="datetime1">
              <a:rPr lang="en-US" smtClean="0"/>
              <a:t>9/4/2026</a:t>
            </a:fld>
            <a:endParaRPr lang="en-US"/>
          </a:p>
        </p:txBody>
      </p:sp>
      <p:sp>
        <p:nvSpPr>
          <p:cNvPr id="5" name="Footer Placeholder 4">
            <a:extLst>
              <a:ext uri="{FF2B5EF4-FFF2-40B4-BE49-F238E27FC236}">
                <a16:creationId xmlns:a16="http://schemas.microsoft.com/office/drawing/2014/main" id="{99652A4B-104F-4512-80F8-F1688FFE81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B015ED-1F49-4303-9AE9-76F773B1E82B}"/>
              </a:ext>
            </a:extLst>
          </p:cNvPr>
          <p:cNvSpPr>
            <a:spLocks noGrp="1"/>
          </p:cNvSpPr>
          <p:nvPr>
            <p:ph type="sldNum" sz="quarter" idx="12"/>
          </p:nvPr>
        </p:nvSpPr>
        <p:spPr/>
        <p:txBody>
          <a:bodyPr/>
          <a:lstStyle/>
          <a:p>
            <a:fld id="{DE633CBC-23B1-4BFB-99E3-836C8CA4ACFD}" type="slidenum">
              <a:rPr lang="en-US" smtClean="0"/>
              <a:t>‹#›</a:t>
            </a:fld>
            <a:endParaRPr lang="en-US"/>
          </a:p>
        </p:txBody>
      </p:sp>
    </p:spTree>
    <p:extLst>
      <p:ext uri="{BB962C8B-B14F-4D97-AF65-F5344CB8AC3E}">
        <p14:creationId xmlns:p14="http://schemas.microsoft.com/office/powerpoint/2010/main" val="42424830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7641AD6-3408-4E40-9005-5AAB8A2CEE7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559013C-5F1E-468A-9516-E87DA6F24B8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2855F3-F80D-4651-9135-8D5BEEFA3F7B}"/>
              </a:ext>
            </a:extLst>
          </p:cNvPr>
          <p:cNvSpPr>
            <a:spLocks noGrp="1"/>
          </p:cNvSpPr>
          <p:nvPr>
            <p:ph type="dt" sz="half" idx="10"/>
          </p:nvPr>
        </p:nvSpPr>
        <p:spPr/>
        <p:txBody>
          <a:bodyPr/>
          <a:lstStyle/>
          <a:p>
            <a:fld id="{316297FC-5CB5-442B-B9EE-2A82BF8CA62F}" type="datetime1">
              <a:rPr lang="en-US" smtClean="0"/>
              <a:t>9/4/2026</a:t>
            </a:fld>
            <a:endParaRPr lang="en-US"/>
          </a:p>
        </p:txBody>
      </p:sp>
      <p:sp>
        <p:nvSpPr>
          <p:cNvPr id="5" name="Footer Placeholder 4">
            <a:extLst>
              <a:ext uri="{FF2B5EF4-FFF2-40B4-BE49-F238E27FC236}">
                <a16:creationId xmlns:a16="http://schemas.microsoft.com/office/drawing/2014/main" id="{0C2A3C08-B481-47F9-9A43-C628797A7C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390DE9-D6E4-44F0-BE9F-59CB4F00FD3F}"/>
              </a:ext>
            </a:extLst>
          </p:cNvPr>
          <p:cNvSpPr>
            <a:spLocks noGrp="1"/>
          </p:cNvSpPr>
          <p:nvPr>
            <p:ph type="sldNum" sz="quarter" idx="12"/>
          </p:nvPr>
        </p:nvSpPr>
        <p:spPr/>
        <p:txBody>
          <a:bodyPr/>
          <a:lstStyle/>
          <a:p>
            <a:fld id="{DE633CBC-23B1-4BFB-99E3-836C8CA4ACFD}" type="slidenum">
              <a:rPr lang="en-US" smtClean="0"/>
              <a:t>‹#›</a:t>
            </a:fld>
            <a:endParaRPr lang="en-US"/>
          </a:p>
        </p:txBody>
      </p:sp>
    </p:spTree>
    <p:extLst>
      <p:ext uri="{BB962C8B-B14F-4D97-AF65-F5344CB8AC3E}">
        <p14:creationId xmlns:p14="http://schemas.microsoft.com/office/powerpoint/2010/main" val="3442959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313DA-7925-404E-88D3-34C6ACF8528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654637A-789B-4D3F-BE42-194F8F12B80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9B9330-E085-492B-AA52-C8DE9C8F24F2}"/>
              </a:ext>
            </a:extLst>
          </p:cNvPr>
          <p:cNvSpPr>
            <a:spLocks noGrp="1"/>
          </p:cNvSpPr>
          <p:nvPr>
            <p:ph type="dt" sz="half" idx="10"/>
          </p:nvPr>
        </p:nvSpPr>
        <p:spPr/>
        <p:txBody>
          <a:bodyPr/>
          <a:lstStyle/>
          <a:p>
            <a:fld id="{024BD4D7-B2D1-43F8-91BD-FF298C5B7B01}" type="datetime1">
              <a:rPr lang="en-US" smtClean="0"/>
              <a:t>9/4/2026</a:t>
            </a:fld>
            <a:endParaRPr lang="en-US"/>
          </a:p>
        </p:txBody>
      </p:sp>
      <p:sp>
        <p:nvSpPr>
          <p:cNvPr id="5" name="Footer Placeholder 4">
            <a:extLst>
              <a:ext uri="{FF2B5EF4-FFF2-40B4-BE49-F238E27FC236}">
                <a16:creationId xmlns:a16="http://schemas.microsoft.com/office/drawing/2014/main" id="{0484F1E5-8F08-461A-9BD8-B97022D290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83A787-447C-483B-ADF7-7AF1B7E45827}"/>
              </a:ext>
            </a:extLst>
          </p:cNvPr>
          <p:cNvSpPr>
            <a:spLocks noGrp="1"/>
          </p:cNvSpPr>
          <p:nvPr>
            <p:ph type="sldNum" sz="quarter" idx="12"/>
          </p:nvPr>
        </p:nvSpPr>
        <p:spPr/>
        <p:txBody>
          <a:bodyPr/>
          <a:lstStyle/>
          <a:p>
            <a:fld id="{DE633CBC-23B1-4BFB-99E3-836C8CA4ACFD}" type="slidenum">
              <a:rPr lang="en-US" smtClean="0"/>
              <a:t>‹#›</a:t>
            </a:fld>
            <a:endParaRPr lang="en-US"/>
          </a:p>
        </p:txBody>
      </p:sp>
    </p:spTree>
    <p:extLst>
      <p:ext uri="{BB962C8B-B14F-4D97-AF65-F5344CB8AC3E}">
        <p14:creationId xmlns:p14="http://schemas.microsoft.com/office/powerpoint/2010/main" val="17749503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A3C43-F9CA-4252-A2EF-1D217A68EA1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F2B0956-9BDA-46CA-AFF9-46F0BC51810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C44520F-8071-4E25-ACE6-73793E130FA3}"/>
              </a:ext>
            </a:extLst>
          </p:cNvPr>
          <p:cNvSpPr>
            <a:spLocks noGrp="1"/>
          </p:cNvSpPr>
          <p:nvPr>
            <p:ph type="dt" sz="half" idx="10"/>
          </p:nvPr>
        </p:nvSpPr>
        <p:spPr/>
        <p:txBody>
          <a:bodyPr/>
          <a:lstStyle/>
          <a:p>
            <a:fld id="{6AF43D8C-C809-4C26-93CA-1B74B21EE3C9}" type="datetime1">
              <a:rPr lang="en-US" smtClean="0"/>
              <a:t>9/4/2026</a:t>
            </a:fld>
            <a:endParaRPr lang="en-US"/>
          </a:p>
        </p:txBody>
      </p:sp>
      <p:sp>
        <p:nvSpPr>
          <p:cNvPr id="5" name="Footer Placeholder 4">
            <a:extLst>
              <a:ext uri="{FF2B5EF4-FFF2-40B4-BE49-F238E27FC236}">
                <a16:creationId xmlns:a16="http://schemas.microsoft.com/office/drawing/2014/main" id="{BFB73D5C-489F-4DDA-98CC-2FA7F35C10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F3DE79C-00FC-4201-8FB9-5F38A7A65630}"/>
              </a:ext>
            </a:extLst>
          </p:cNvPr>
          <p:cNvSpPr>
            <a:spLocks noGrp="1"/>
          </p:cNvSpPr>
          <p:nvPr>
            <p:ph type="sldNum" sz="quarter" idx="12"/>
          </p:nvPr>
        </p:nvSpPr>
        <p:spPr/>
        <p:txBody>
          <a:bodyPr/>
          <a:lstStyle/>
          <a:p>
            <a:fld id="{DE633CBC-23B1-4BFB-99E3-836C8CA4ACFD}" type="slidenum">
              <a:rPr lang="en-US" smtClean="0"/>
              <a:t>‹#›</a:t>
            </a:fld>
            <a:endParaRPr lang="en-US"/>
          </a:p>
        </p:txBody>
      </p:sp>
    </p:spTree>
    <p:extLst>
      <p:ext uri="{BB962C8B-B14F-4D97-AF65-F5344CB8AC3E}">
        <p14:creationId xmlns:p14="http://schemas.microsoft.com/office/powerpoint/2010/main" val="3555209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7B1B83-EE5C-4A30-BE19-0E1921C8EE2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BD6D677-AA36-4D57-A30E-11063F1D794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A48346E-6516-4E39-A575-043895ADAED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9E0F112-89B0-4199-A192-698F31839B06}"/>
              </a:ext>
            </a:extLst>
          </p:cNvPr>
          <p:cNvSpPr>
            <a:spLocks noGrp="1"/>
          </p:cNvSpPr>
          <p:nvPr>
            <p:ph type="dt" sz="half" idx="10"/>
          </p:nvPr>
        </p:nvSpPr>
        <p:spPr/>
        <p:txBody>
          <a:bodyPr/>
          <a:lstStyle/>
          <a:p>
            <a:fld id="{CB45847D-12B1-4A95-8688-8AC01D8130D4}" type="datetime1">
              <a:rPr lang="en-US" smtClean="0"/>
              <a:t>9/4/2026</a:t>
            </a:fld>
            <a:endParaRPr lang="en-US"/>
          </a:p>
        </p:txBody>
      </p:sp>
      <p:sp>
        <p:nvSpPr>
          <p:cNvPr id="6" name="Footer Placeholder 5">
            <a:extLst>
              <a:ext uri="{FF2B5EF4-FFF2-40B4-BE49-F238E27FC236}">
                <a16:creationId xmlns:a16="http://schemas.microsoft.com/office/drawing/2014/main" id="{3014EC32-9696-42C4-97E6-9C99107D236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12997FE-353E-4A93-B5A8-D8944DD47B4E}"/>
              </a:ext>
            </a:extLst>
          </p:cNvPr>
          <p:cNvSpPr>
            <a:spLocks noGrp="1"/>
          </p:cNvSpPr>
          <p:nvPr>
            <p:ph type="sldNum" sz="quarter" idx="12"/>
          </p:nvPr>
        </p:nvSpPr>
        <p:spPr/>
        <p:txBody>
          <a:bodyPr/>
          <a:lstStyle/>
          <a:p>
            <a:fld id="{DE633CBC-23B1-4BFB-99E3-836C8CA4ACFD}" type="slidenum">
              <a:rPr lang="en-US" smtClean="0"/>
              <a:t>‹#›</a:t>
            </a:fld>
            <a:endParaRPr lang="en-US"/>
          </a:p>
        </p:txBody>
      </p:sp>
    </p:spTree>
    <p:extLst>
      <p:ext uri="{BB962C8B-B14F-4D97-AF65-F5344CB8AC3E}">
        <p14:creationId xmlns:p14="http://schemas.microsoft.com/office/powerpoint/2010/main" val="17960721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2EAF5-B5CC-4BB0-86D6-EF5D1AE1849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DA62051-1743-42A9-908B-43276437B45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0112CDE-10CE-429B-9996-AD3C3C331FA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A6DEFD0-6ACD-4B47-B3E2-063227C48F6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B9E7E0B-A925-4AA6-8EC0-8A44C7CC600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AD0952E-449E-4627-A0A7-0CD42FDECE6E}"/>
              </a:ext>
            </a:extLst>
          </p:cNvPr>
          <p:cNvSpPr>
            <a:spLocks noGrp="1"/>
          </p:cNvSpPr>
          <p:nvPr>
            <p:ph type="dt" sz="half" idx="10"/>
          </p:nvPr>
        </p:nvSpPr>
        <p:spPr/>
        <p:txBody>
          <a:bodyPr/>
          <a:lstStyle/>
          <a:p>
            <a:fld id="{A2F52097-0DAD-41E9-8C26-65495E7E095F}" type="datetime1">
              <a:rPr lang="en-US" smtClean="0"/>
              <a:t>9/4/2026</a:t>
            </a:fld>
            <a:endParaRPr lang="en-US"/>
          </a:p>
        </p:txBody>
      </p:sp>
      <p:sp>
        <p:nvSpPr>
          <p:cNvPr id="8" name="Footer Placeholder 7">
            <a:extLst>
              <a:ext uri="{FF2B5EF4-FFF2-40B4-BE49-F238E27FC236}">
                <a16:creationId xmlns:a16="http://schemas.microsoft.com/office/drawing/2014/main" id="{3E9E6122-CEA7-4CF1-907A-659B8D29499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66A3106-ABDF-4415-8D3C-5AE28C397E44}"/>
              </a:ext>
            </a:extLst>
          </p:cNvPr>
          <p:cNvSpPr>
            <a:spLocks noGrp="1"/>
          </p:cNvSpPr>
          <p:nvPr>
            <p:ph type="sldNum" sz="quarter" idx="12"/>
          </p:nvPr>
        </p:nvSpPr>
        <p:spPr/>
        <p:txBody>
          <a:bodyPr/>
          <a:lstStyle/>
          <a:p>
            <a:fld id="{DE633CBC-23B1-4BFB-99E3-836C8CA4ACFD}" type="slidenum">
              <a:rPr lang="en-US" smtClean="0"/>
              <a:t>‹#›</a:t>
            </a:fld>
            <a:endParaRPr lang="en-US"/>
          </a:p>
        </p:txBody>
      </p:sp>
    </p:spTree>
    <p:extLst>
      <p:ext uri="{BB962C8B-B14F-4D97-AF65-F5344CB8AC3E}">
        <p14:creationId xmlns:p14="http://schemas.microsoft.com/office/powerpoint/2010/main" val="27386234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0E1BD-13D6-4810-BDF0-ED32D6F06CB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BACB727-329F-4294-8528-794AE2ECFD67}"/>
              </a:ext>
            </a:extLst>
          </p:cNvPr>
          <p:cNvSpPr>
            <a:spLocks noGrp="1"/>
          </p:cNvSpPr>
          <p:nvPr>
            <p:ph type="dt" sz="half" idx="10"/>
          </p:nvPr>
        </p:nvSpPr>
        <p:spPr/>
        <p:txBody>
          <a:bodyPr/>
          <a:lstStyle/>
          <a:p>
            <a:fld id="{E629510C-2F9D-4D13-B65F-F2E76AFF7D79}" type="datetime1">
              <a:rPr lang="en-US" smtClean="0"/>
              <a:t>9/4/2026</a:t>
            </a:fld>
            <a:endParaRPr lang="en-US"/>
          </a:p>
        </p:txBody>
      </p:sp>
      <p:sp>
        <p:nvSpPr>
          <p:cNvPr id="4" name="Footer Placeholder 3">
            <a:extLst>
              <a:ext uri="{FF2B5EF4-FFF2-40B4-BE49-F238E27FC236}">
                <a16:creationId xmlns:a16="http://schemas.microsoft.com/office/drawing/2014/main" id="{E38A4891-AA39-474D-B7BD-290B588FA3B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8CD6486-7901-4416-BF7D-BB09117CBD55}"/>
              </a:ext>
            </a:extLst>
          </p:cNvPr>
          <p:cNvSpPr>
            <a:spLocks noGrp="1"/>
          </p:cNvSpPr>
          <p:nvPr>
            <p:ph type="sldNum" sz="quarter" idx="12"/>
          </p:nvPr>
        </p:nvSpPr>
        <p:spPr/>
        <p:txBody>
          <a:bodyPr/>
          <a:lstStyle/>
          <a:p>
            <a:fld id="{DE633CBC-23B1-4BFB-99E3-836C8CA4ACFD}" type="slidenum">
              <a:rPr lang="en-US" smtClean="0"/>
              <a:t>‹#›</a:t>
            </a:fld>
            <a:endParaRPr lang="en-US"/>
          </a:p>
        </p:txBody>
      </p:sp>
    </p:spTree>
    <p:extLst>
      <p:ext uri="{BB962C8B-B14F-4D97-AF65-F5344CB8AC3E}">
        <p14:creationId xmlns:p14="http://schemas.microsoft.com/office/powerpoint/2010/main" val="25027347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85CA85A-AF9E-49C4-B751-B4AC501F5FC1}"/>
              </a:ext>
            </a:extLst>
          </p:cNvPr>
          <p:cNvSpPr>
            <a:spLocks noGrp="1"/>
          </p:cNvSpPr>
          <p:nvPr>
            <p:ph type="dt" sz="half" idx="10"/>
          </p:nvPr>
        </p:nvSpPr>
        <p:spPr/>
        <p:txBody>
          <a:bodyPr/>
          <a:lstStyle/>
          <a:p>
            <a:fld id="{8973BE5E-3565-401E-9B87-BA5FF9A9D881}" type="datetime1">
              <a:rPr lang="en-US" smtClean="0"/>
              <a:t>9/4/2026</a:t>
            </a:fld>
            <a:endParaRPr lang="en-US"/>
          </a:p>
        </p:txBody>
      </p:sp>
      <p:sp>
        <p:nvSpPr>
          <p:cNvPr id="3" name="Footer Placeholder 2">
            <a:extLst>
              <a:ext uri="{FF2B5EF4-FFF2-40B4-BE49-F238E27FC236}">
                <a16:creationId xmlns:a16="http://schemas.microsoft.com/office/drawing/2014/main" id="{85CA72C4-A336-484F-BA98-75C4D2B85AB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4E43FCF-E360-4369-9F90-98C36A0EE423}"/>
              </a:ext>
            </a:extLst>
          </p:cNvPr>
          <p:cNvSpPr>
            <a:spLocks noGrp="1"/>
          </p:cNvSpPr>
          <p:nvPr>
            <p:ph type="sldNum" sz="quarter" idx="12"/>
          </p:nvPr>
        </p:nvSpPr>
        <p:spPr/>
        <p:txBody>
          <a:bodyPr/>
          <a:lstStyle/>
          <a:p>
            <a:fld id="{DE633CBC-23B1-4BFB-99E3-836C8CA4ACFD}" type="slidenum">
              <a:rPr lang="en-US" smtClean="0"/>
              <a:t>‹#›</a:t>
            </a:fld>
            <a:endParaRPr lang="en-US"/>
          </a:p>
        </p:txBody>
      </p:sp>
    </p:spTree>
    <p:extLst>
      <p:ext uri="{BB962C8B-B14F-4D97-AF65-F5344CB8AC3E}">
        <p14:creationId xmlns:p14="http://schemas.microsoft.com/office/powerpoint/2010/main" val="3685039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32855-D3E7-46F8-BA3B-03B0C6BEF12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8987541-65E5-4D0D-BF78-05762D8F10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36D0BF3-1121-49C9-BEA0-B2A6F7D81C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773735-F08D-4366-B9CA-4EC707402846}"/>
              </a:ext>
            </a:extLst>
          </p:cNvPr>
          <p:cNvSpPr>
            <a:spLocks noGrp="1"/>
          </p:cNvSpPr>
          <p:nvPr>
            <p:ph type="dt" sz="half" idx="10"/>
          </p:nvPr>
        </p:nvSpPr>
        <p:spPr/>
        <p:txBody>
          <a:bodyPr/>
          <a:lstStyle/>
          <a:p>
            <a:fld id="{0536439F-DDC5-4C61-A756-4236D3B52B77}" type="datetime1">
              <a:rPr lang="en-US" smtClean="0"/>
              <a:t>9/4/2026</a:t>
            </a:fld>
            <a:endParaRPr lang="en-US"/>
          </a:p>
        </p:txBody>
      </p:sp>
      <p:sp>
        <p:nvSpPr>
          <p:cNvPr id="6" name="Footer Placeholder 5">
            <a:extLst>
              <a:ext uri="{FF2B5EF4-FFF2-40B4-BE49-F238E27FC236}">
                <a16:creationId xmlns:a16="http://schemas.microsoft.com/office/drawing/2014/main" id="{A5A1B097-5CFA-480B-9326-01388E5032B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7AE090F-5904-4FA3-8DEC-76FD9A927CF8}"/>
              </a:ext>
            </a:extLst>
          </p:cNvPr>
          <p:cNvSpPr>
            <a:spLocks noGrp="1"/>
          </p:cNvSpPr>
          <p:nvPr>
            <p:ph type="sldNum" sz="quarter" idx="12"/>
          </p:nvPr>
        </p:nvSpPr>
        <p:spPr/>
        <p:txBody>
          <a:bodyPr/>
          <a:lstStyle/>
          <a:p>
            <a:fld id="{DE633CBC-23B1-4BFB-99E3-836C8CA4ACFD}" type="slidenum">
              <a:rPr lang="en-US" smtClean="0"/>
              <a:t>‹#›</a:t>
            </a:fld>
            <a:endParaRPr lang="en-US"/>
          </a:p>
        </p:txBody>
      </p:sp>
    </p:spTree>
    <p:extLst>
      <p:ext uri="{BB962C8B-B14F-4D97-AF65-F5344CB8AC3E}">
        <p14:creationId xmlns:p14="http://schemas.microsoft.com/office/powerpoint/2010/main" val="4664283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136CFF-9EB6-49CF-9BB3-F3DEA890589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9FE57D0-0B73-4481-94BE-283A1EE0AD6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78668D-E85D-47D2-83D8-0AFF068AE2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E32488-032F-42D1-A05A-544EE0298A0A}"/>
              </a:ext>
            </a:extLst>
          </p:cNvPr>
          <p:cNvSpPr>
            <a:spLocks noGrp="1"/>
          </p:cNvSpPr>
          <p:nvPr>
            <p:ph type="dt" sz="half" idx="10"/>
          </p:nvPr>
        </p:nvSpPr>
        <p:spPr/>
        <p:txBody>
          <a:bodyPr/>
          <a:lstStyle/>
          <a:p>
            <a:fld id="{7284C975-DCD5-43B7-B960-FDC26BB55E35}" type="datetime1">
              <a:rPr lang="en-US" smtClean="0"/>
              <a:t>9/4/2026</a:t>
            </a:fld>
            <a:endParaRPr lang="en-US"/>
          </a:p>
        </p:txBody>
      </p:sp>
      <p:sp>
        <p:nvSpPr>
          <p:cNvPr id="6" name="Footer Placeholder 5">
            <a:extLst>
              <a:ext uri="{FF2B5EF4-FFF2-40B4-BE49-F238E27FC236}">
                <a16:creationId xmlns:a16="http://schemas.microsoft.com/office/drawing/2014/main" id="{9E771A13-0637-46FF-B696-7855426750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C807D0A-74F9-4D27-BFDB-0B4619FDC5F4}"/>
              </a:ext>
            </a:extLst>
          </p:cNvPr>
          <p:cNvSpPr>
            <a:spLocks noGrp="1"/>
          </p:cNvSpPr>
          <p:nvPr>
            <p:ph type="sldNum" sz="quarter" idx="12"/>
          </p:nvPr>
        </p:nvSpPr>
        <p:spPr/>
        <p:txBody>
          <a:bodyPr/>
          <a:lstStyle/>
          <a:p>
            <a:fld id="{DE633CBC-23B1-4BFB-99E3-836C8CA4ACFD}" type="slidenum">
              <a:rPr lang="en-US" smtClean="0"/>
              <a:t>‹#›</a:t>
            </a:fld>
            <a:endParaRPr lang="en-US"/>
          </a:p>
        </p:txBody>
      </p:sp>
    </p:spTree>
    <p:extLst>
      <p:ext uri="{BB962C8B-B14F-4D97-AF65-F5344CB8AC3E}">
        <p14:creationId xmlns:p14="http://schemas.microsoft.com/office/powerpoint/2010/main" val="35594184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E0AA5E0-A2BD-4953-8CBA-E48EE7ACF8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DA70225-099B-4F48-A0AB-9DEFD9444A1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D8E23F-F50B-4CD2-8C66-810478AFA2E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DF7D90-F9F7-44EC-82E1-5D8EA3B929C3}" type="datetime1">
              <a:rPr lang="en-US" smtClean="0"/>
              <a:t>9/4/2026</a:t>
            </a:fld>
            <a:endParaRPr lang="en-US"/>
          </a:p>
        </p:txBody>
      </p:sp>
      <p:sp>
        <p:nvSpPr>
          <p:cNvPr id="5" name="Footer Placeholder 4">
            <a:extLst>
              <a:ext uri="{FF2B5EF4-FFF2-40B4-BE49-F238E27FC236}">
                <a16:creationId xmlns:a16="http://schemas.microsoft.com/office/drawing/2014/main" id="{081CD0DB-C9A0-4290-8543-B6BF964A0F3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ED905E7-F1F9-4223-BB4A-010DAD5C8F3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633CBC-23B1-4BFB-99E3-836C8CA4ACFD}" type="slidenum">
              <a:rPr lang="en-US" smtClean="0"/>
              <a:t>‹#›</a:t>
            </a:fld>
            <a:endParaRPr lang="en-US"/>
          </a:p>
        </p:txBody>
      </p:sp>
    </p:spTree>
    <p:extLst>
      <p:ext uri="{BB962C8B-B14F-4D97-AF65-F5344CB8AC3E}">
        <p14:creationId xmlns:p14="http://schemas.microsoft.com/office/powerpoint/2010/main" val="19593233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hyperlink" Target="https://texaslions.org/resources/texas-lions-foundation/" TargetMode="Externa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hyperlink" Target="https://www.lionsclubs.org/en/discover-our-foundation/mission" TargetMode="External"/><Relationship Id="rId2" Type="http://schemas.openxmlformats.org/officeDocument/2006/relationships/image" Target="../media/image2.jp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22.pn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25.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8.png"/><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31.jpeg"/><Relationship Id="rId4" Type="http://schemas.openxmlformats.org/officeDocument/2006/relationships/image" Target="../media/image30.jpeg"/></Relationships>
</file>

<file path=ppt/slides/_rels/slide1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hyperlink" Target="https://sites.google.com/site/julienchyerlionsyouthcamp/home" TargetMode="Externa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hyperlink" Target="https://www.leaderdog.org/" TargetMode="Externa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2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hyperlink" Target="https://www.wsblind.org/" TargetMode="Externa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2.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40.png"/><Relationship Id="rId2" Type="http://schemas.openxmlformats.org/officeDocument/2006/relationships/hyperlink" Target="https://txlerc.org/" TargetMode="Externa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2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hyperlink" Target="https://texaslionsmuseum.com/" TargetMode="Externa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hyperlink" Target="https://lions-mjm.org/" TargetMode="External"/><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png"/></Relationships>
</file>

<file path=ppt/slides/_rels/slide2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hyperlink" Target="https://lionsdistrict2x1.org/charities/" TargetMode="Externa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hyperlink" Target="https://lionscamp.com/" TargetMode="External"/><Relationship Id="rId13" Type="http://schemas.openxmlformats.org/officeDocument/2006/relationships/image" Target="../media/image11.jpg"/><Relationship Id="rId3" Type="http://schemas.openxmlformats.org/officeDocument/2006/relationships/image" Target="../media/image2.jpg"/><Relationship Id="rId7" Type="http://schemas.openxmlformats.org/officeDocument/2006/relationships/hyperlink" Target="https://www.bing.com/ck/a?!&amp;&amp;p=f3d131940678c428JmltdHM9MTcxMTY3MDQwMCZpZ3VpZD0zNDgyYjM3NS0wMjQ0LTZjMWMtMDhkNC1hMDdjMDMzMTZkY2QmaW5zaWQ9NTUxMw&amp;ptn=3&amp;ver=2&amp;hsh=3&amp;fclid=3482b375-0244-6c1c-08d4-a07c03316dcd&amp;u=a1L21hcHM_Jm1lcGk9MTA5fn5Ub3BPZlBhZ2V-QWRkcmVzc19MaW5rJnR5PTE4JnE9VGV4YXMlMjBMaW9ucyUyMENhbXAmc3M9eXBpZC5ZTjg1M3gxNDc1NDQzMyZwcG9pcz0zMC4wMDgwNjA0NTUzMjIyNjZfLTk5LjEwMjI0OTE0NTUwNzgxX1RleGFzJTIwTGlvbnMlMjBDYW1wX1lOODUzeDE0NzU0NDMzfiZjcD0zMC4wMDgwNn4tOTkuMTAyMjQ5JnY9MiZzVj0xJkZPUk09TVBTUlBM&amp;ntb=1" TargetMode="External"/><Relationship Id="rId12" Type="http://schemas.openxmlformats.org/officeDocument/2006/relationships/image" Target="../media/image10.jpg"/><Relationship Id="rId2" Type="http://schemas.openxmlformats.org/officeDocument/2006/relationships/hyperlink" Target="https://www.youtube.com/watch?v=dq2EXILv0n8&amp;t=41s" TargetMode="External"/><Relationship Id="rId1" Type="http://schemas.openxmlformats.org/officeDocument/2006/relationships/slideLayout" Target="../slideLayouts/slideLayout1.xml"/><Relationship Id="rId6" Type="http://schemas.openxmlformats.org/officeDocument/2006/relationships/hyperlink" Target="https://www.bing.com/ck/a?!&amp;&amp;p=e28f9980dec326f9JmltdHM9MTcxMTY3MDQwMCZpZ3VpZD0zNDgyYjM3NS0wMjQ0LTZjMWMtMDhkNC1hMDdjMDMzMTZkY2QmaW5zaWQ9NTUxMg&amp;ptn=3&amp;ver=2&amp;hsh=3&amp;fclid=3482b375-0244-6c1c-08d4-a07c03316dcd&amp;u=a1aHR0cHM6Ly93d3cuYmluZy5jb20vYWxpbmsvbGluaz91cmw9aHR0cHMlM2ElMmYlMmZsaW9uc2NhbXAuY29tJTJmJnNvdXJjZT1zZXJwLWxvY2FsJmg9dzAwcTRVVE9FbXZhQXhjcGEwRDBGeEJhOHJHNlEwVmdZSnNFSjFiNzQlMmJFJTNkJnA9bHdfZ2J0JmlnPUJBNkZERDhBQUFBNDQ4MDRCMThGNDYyRERFNjA2Q0E4JnlwaWQ9WU44NTN4MTQ3NTQ0MzM&amp;ntb=1" TargetMode="External"/><Relationship Id="rId11" Type="http://schemas.openxmlformats.org/officeDocument/2006/relationships/image" Target="../media/image9.jpg"/><Relationship Id="rId5" Type="http://schemas.openxmlformats.org/officeDocument/2006/relationships/image" Target="../media/image6.png"/><Relationship Id="rId10" Type="http://schemas.openxmlformats.org/officeDocument/2006/relationships/image" Target="../media/image8.jpg"/><Relationship Id="rId4" Type="http://schemas.openxmlformats.org/officeDocument/2006/relationships/image" Target="../media/image5.png"/><Relationship Id="rId9" Type="http://schemas.openxmlformats.org/officeDocument/2006/relationships/image" Target="../media/image7.jpeg"/><Relationship Id="rId1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hyperlink" Target="https://lstf.org/" TargetMode="External"/><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A88BC3-0211-431F-A678-1F657D6B82FA}"/>
              </a:ext>
            </a:extLst>
          </p:cNvPr>
          <p:cNvSpPr>
            <a:spLocks noGrp="1"/>
          </p:cNvSpPr>
          <p:nvPr>
            <p:ph type="ctrTitle"/>
          </p:nvPr>
        </p:nvSpPr>
        <p:spPr>
          <a:xfrm>
            <a:off x="1524000" y="1798876"/>
            <a:ext cx="9144000" cy="2236902"/>
          </a:xfrm>
        </p:spPr>
        <p:txBody>
          <a:bodyPr>
            <a:normAutofit/>
          </a:bodyPr>
          <a:lstStyle/>
          <a:p>
            <a:r>
              <a:rPr lang="en-US" sz="4400" b="1" u="sng"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2-X1 Charities, Inc.</a:t>
            </a:r>
            <a:br>
              <a:rPr lang="en-US" sz="4400" b="1" u="sng"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br>
            <a:r>
              <a:rPr lang="en-US" sz="4000" b="1" dirty="0">
                <a:latin typeface="+mn-lt"/>
              </a:rPr>
              <a:t>Lion District 2-X1 501c3 Foundation </a:t>
            </a:r>
            <a:br>
              <a:rPr lang="en-US" sz="4000" b="1" dirty="0">
                <a:latin typeface="+mn-lt"/>
              </a:rPr>
            </a:br>
            <a:r>
              <a:rPr lang="en-US" sz="4400" b="1" u="sng" dirty="0">
                <a:solidFill>
                  <a:srgbClr val="FF0000"/>
                </a:solidFill>
                <a:latin typeface="Calibri" panose="020F0502020204030204" pitchFamily="34" charset="0"/>
                <a:ea typeface="Calibri" panose="020F0502020204030204" pitchFamily="34" charset="0"/>
                <a:cs typeface="Times New Roman" panose="02020603050405020304" pitchFamily="18" charset="0"/>
              </a:rPr>
              <a:t>Supported Charities</a:t>
            </a:r>
            <a:endParaRPr lang="en-US" dirty="0">
              <a:solidFill>
                <a:srgbClr val="FF0000"/>
              </a:solidFill>
              <a:latin typeface="+mn-lt"/>
            </a:endParaRPr>
          </a:p>
        </p:txBody>
      </p:sp>
      <p:sp>
        <p:nvSpPr>
          <p:cNvPr id="3" name="Subtitle 2">
            <a:extLst>
              <a:ext uri="{FF2B5EF4-FFF2-40B4-BE49-F238E27FC236}">
                <a16:creationId xmlns:a16="http://schemas.microsoft.com/office/drawing/2014/main" id="{CB66FD83-6660-49C4-857E-641F449177F4}"/>
              </a:ext>
            </a:extLst>
          </p:cNvPr>
          <p:cNvSpPr>
            <a:spLocks noGrp="1"/>
          </p:cNvSpPr>
          <p:nvPr>
            <p:ph type="subTitle" idx="1"/>
          </p:nvPr>
        </p:nvSpPr>
        <p:spPr>
          <a:xfrm>
            <a:off x="1608506" y="4371640"/>
            <a:ext cx="9144000" cy="2236902"/>
          </a:xfrm>
        </p:spPr>
        <p:txBody>
          <a:bodyPr>
            <a:normAutofit fontScale="77500" lnSpcReduction="20000"/>
          </a:bodyPr>
          <a:lstStyle/>
          <a:p>
            <a:r>
              <a:rPr lang="en-US" sz="3200" b="1" dirty="0"/>
              <a:t>IPDG Kedar Timalsina</a:t>
            </a:r>
          </a:p>
          <a:p>
            <a:r>
              <a:rPr lang="en-US" sz="3200" b="1" dirty="0"/>
              <a:t>President</a:t>
            </a:r>
          </a:p>
          <a:p>
            <a:r>
              <a:rPr lang="en-US" sz="3200" b="1" dirty="0"/>
              <a:t>2026-2027 Lion Year</a:t>
            </a:r>
          </a:p>
          <a:p>
            <a:endParaRPr lang="en-US" i="1" dirty="0"/>
          </a:p>
          <a:p>
            <a:r>
              <a:rPr lang="en-US" i="1" dirty="0"/>
              <a:t>District 2-X1 GLT - PDG Fred Conger</a:t>
            </a:r>
          </a:p>
          <a:p>
            <a:r>
              <a:rPr lang="en-US" dirty="0"/>
              <a:t>September 4, 2026</a:t>
            </a:r>
          </a:p>
        </p:txBody>
      </p:sp>
      <p:pic>
        <p:nvPicPr>
          <p:cNvPr id="5" name="Picture 4">
            <a:extLst>
              <a:ext uri="{FF2B5EF4-FFF2-40B4-BE49-F238E27FC236}">
                <a16:creationId xmlns:a16="http://schemas.microsoft.com/office/drawing/2014/main" id="{9B3E5CFC-50AB-45F8-8939-38DE7B0260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683" y="430305"/>
            <a:ext cx="1916112" cy="1813919"/>
          </a:xfrm>
          <a:prstGeom prst="rect">
            <a:avLst/>
          </a:prstGeom>
        </p:spPr>
      </p:pic>
      <p:sp>
        <p:nvSpPr>
          <p:cNvPr id="7" name="Slide Number Placeholder 6">
            <a:extLst>
              <a:ext uri="{FF2B5EF4-FFF2-40B4-BE49-F238E27FC236}">
                <a16:creationId xmlns:a16="http://schemas.microsoft.com/office/drawing/2014/main" id="{73A1126B-38FB-DE2C-8C65-7E9F0C791BE8}"/>
              </a:ext>
            </a:extLst>
          </p:cNvPr>
          <p:cNvSpPr>
            <a:spLocks noGrp="1"/>
          </p:cNvSpPr>
          <p:nvPr>
            <p:ph type="sldNum" sz="quarter" idx="12"/>
          </p:nvPr>
        </p:nvSpPr>
        <p:spPr/>
        <p:txBody>
          <a:bodyPr/>
          <a:lstStyle/>
          <a:p>
            <a:fld id="{DE633CBC-23B1-4BFB-99E3-836C8CA4ACFD}" type="slidenum">
              <a:rPr lang="en-US" smtClean="0"/>
              <a:t>1</a:t>
            </a:fld>
            <a:endParaRPr lang="en-US"/>
          </a:p>
        </p:txBody>
      </p:sp>
      <p:pic>
        <p:nvPicPr>
          <p:cNvPr id="8" name="Picture 7">
            <a:extLst>
              <a:ext uri="{FF2B5EF4-FFF2-40B4-BE49-F238E27FC236}">
                <a16:creationId xmlns:a16="http://schemas.microsoft.com/office/drawing/2014/main" id="{B3FBF437-8935-E569-F78E-4FF74B84F23D}"/>
              </a:ext>
            </a:extLst>
          </p:cNvPr>
          <p:cNvPicPr>
            <a:picLocks noChangeAspect="1"/>
          </p:cNvPicPr>
          <p:nvPr/>
        </p:nvPicPr>
        <p:blipFill>
          <a:blip r:embed="rId3"/>
          <a:stretch>
            <a:fillRect/>
          </a:stretch>
        </p:blipFill>
        <p:spPr>
          <a:xfrm>
            <a:off x="8983791" y="430305"/>
            <a:ext cx="2700762" cy="1737511"/>
          </a:xfrm>
          <a:prstGeom prst="rect">
            <a:avLst/>
          </a:prstGeom>
        </p:spPr>
      </p:pic>
    </p:spTree>
    <p:extLst>
      <p:ext uri="{BB962C8B-B14F-4D97-AF65-F5344CB8AC3E}">
        <p14:creationId xmlns:p14="http://schemas.microsoft.com/office/powerpoint/2010/main" val="28441204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1CC51E1-71AC-46B5-A973-F4DDAACCF7A2}"/>
              </a:ext>
            </a:extLst>
          </p:cNvPr>
          <p:cNvSpPr>
            <a:spLocks noGrp="1"/>
          </p:cNvSpPr>
          <p:nvPr>
            <p:ph idx="1"/>
          </p:nvPr>
        </p:nvSpPr>
        <p:spPr>
          <a:xfrm>
            <a:off x="688232" y="2482573"/>
            <a:ext cx="10815536" cy="3626063"/>
          </a:xfrm>
        </p:spPr>
        <p:txBody>
          <a:bodyPr>
            <a:normAutofit fontScale="85000" lnSpcReduction="20000"/>
          </a:bodyPr>
          <a:lstStyle/>
          <a:p>
            <a:pPr marL="0" indent="0">
              <a:lnSpc>
                <a:spcPct val="107000"/>
              </a:lnSpc>
              <a:spcBef>
                <a:spcPts val="0"/>
              </a:spcBef>
              <a:buNone/>
            </a:pPr>
            <a:r>
              <a:rPr lang="en-US" b="1" dirty="0">
                <a:effectLst/>
                <a:latin typeface="Calibri" panose="020F0502020204030204" pitchFamily="34" charset="0"/>
                <a:ea typeface="Calibri" panose="020F0502020204030204" pitchFamily="34" charset="0"/>
                <a:cs typeface="Times New Roman" panose="02020603050405020304" pitchFamily="18" charset="0"/>
              </a:rPr>
              <a:t>	Funded by:</a:t>
            </a:r>
          </a:p>
          <a:p>
            <a:pPr marL="0" indent="0">
              <a:lnSpc>
                <a:spcPct val="107000"/>
              </a:lnSpc>
              <a:spcBef>
                <a:spcPts val="0"/>
              </a:spcBef>
              <a:buNone/>
            </a:pPr>
            <a:r>
              <a:rPr lang="en-US" b="1" i="1" dirty="0">
                <a:solidFill>
                  <a:schemeClr val="accent1">
                    <a:lumMod val="75000"/>
                  </a:schemeClr>
                </a:solidFill>
              </a:rPr>
              <a:t>	</a:t>
            </a:r>
          </a:p>
          <a:p>
            <a:pPr marL="0" indent="0">
              <a:lnSpc>
                <a:spcPct val="107000"/>
              </a:lnSpc>
              <a:spcBef>
                <a:spcPts val="0"/>
              </a:spcBef>
              <a:buNone/>
            </a:pPr>
            <a:r>
              <a:rPr lang="en-US" b="1" i="1" dirty="0">
                <a:solidFill>
                  <a:schemeClr val="accent1">
                    <a:lumMod val="75000"/>
                  </a:schemeClr>
                </a:solidFill>
              </a:rPr>
              <a:t>	100% Club donations and</a:t>
            </a:r>
            <a:endParaRPr lang="en-US" sz="15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b="1" dirty="0">
                <a:effectLst/>
                <a:latin typeface="Calibri" panose="020F0502020204030204" pitchFamily="34" charset="0"/>
                <a:ea typeface="Calibri" panose="020F0502020204030204" pitchFamily="34" charset="0"/>
                <a:cs typeface="Times New Roman" panose="02020603050405020304" pitchFamily="18" charset="0"/>
              </a:rPr>
              <a:t>	$100 – TS&amp;LF Life Membership ($150 with Plaque)</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b="1" dirty="0">
                <a:effectLst/>
                <a:latin typeface="Calibri" panose="020F0502020204030204" pitchFamily="34" charset="0"/>
                <a:ea typeface="Calibri" panose="020F0502020204030204" pitchFamily="34" charset="0"/>
                <a:cs typeface="Times New Roman" panose="02020603050405020304" pitchFamily="18" charset="0"/>
              </a:rPr>
              <a:t>	$250 – William S. Harris Memorial Award (Bronze Plaque)</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b="1" dirty="0">
                <a:effectLst/>
                <a:latin typeface="Calibri" panose="020F0502020204030204" pitchFamily="34" charset="0"/>
                <a:ea typeface="Calibri" panose="020F0502020204030204" pitchFamily="34" charset="0"/>
                <a:cs typeface="Times New Roman" panose="02020603050405020304" pitchFamily="18" charset="0"/>
              </a:rPr>
              <a:t>	$500 - Pete Anderson Award (Desktop Award)</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b="1" dirty="0">
                <a:effectLst/>
                <a:latin typeface="Calibri" panose="020F0502020204030204" pitchFamily="34" charset="0"/>
                <a:ea typeface="Calibri" panose="020F0502020204030204" pitchFamily="34" charset="0"/>
                <a:cs typeface="Times New Roman" panose="02020603050405020304" pitchFamily="18" charset="0"/>
              </a:rPr>
              <a:t>	$750 – Neil Roach Award (Desktop Award)</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b="1" dirty="0">
                <a:effectLst/>
                <a:latin typeface="Calibri" panose="020F0502020204030204" pitchFamily="34" charset="0"/>
                <a:ea typeface="Calibri" panose="020F0502020204030204" pitchFamily="34" charset="0"/>
                <a:cs typeface="Times New Roman" panose="02020603050405020304" pitchFamily="18" charset="0"/>
              </a:rPr>
              <a:t>	$1000 – PDG F.X. “Pancho” Luna Award (Bronze Plaque)</a:t>
            </a:r>
          </a:p>
          <a:p>
            <a:pPr marL="0" marR="0" indent="0">
              <a:lnSpc>
                <a:spcPct val="107000"/>
              </a:lnSpc>
              <a:spcBef>
                <a:spcPts val="0"/>
              </a:spcBef>
              <a:spcAft>
                <a:spcPts val="0"/>
              </a:spcAft>
              <a:buNone/>
            </a:pPr>
            <a:endParaRPr lang="en-US" b="1"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ctr">
              <a:lnSpc>
                <a:spcPct val="107000"/>
              </a:lnSpc>
              <a:spcBef>
                <a:spcPts val="0"/>
              </a:spcBef>
              <a:spcAft>
                <a:spcPts val="0"/>
              </a:spcAft>
              <a:buNone/>
            </a:pPr>
            <a:r>
              <a:rPr lang="en-US" dirty="0">
                <a:solidFill>
                  <a:srgbClr val="C00000"/>
                </a:solidFill>
                <a:latin typeface="Calibri" panose="020F0502020204030204" pitchFamily="34" charset="0"/>
                <a:ea typeface="Calibri" panose="020F0502020204030204" pitchFamily="34" charset="0"/>
                <a:cs typeface="Times New Roman" panose="02020603050405020304" pitchFamily="18" charset="0"/>
              </a:rPr>
              <a:t>Plus, proceeds from Annual</a:t>
            </a:r>
          </a:p>
          <a:p>
            <a:pPr marL="0" marR="0" indent="0" algn="ctr">
              <a:lnSpc>
                <a:spcPct val="107000"/>
              </a:lnSpc>
              <a:spcBef>
                <a:spcPts val="0"/>
              </a:spcBef>
              <a:spcAft>
                <a:spcPts val="0"/>
              </a:spcAft>
              <a:buNone/>
            </a:pPr>
            <a:r>
              <a:rPr lang="en-US" b="1" u="sng" dirty="0">
                <a:effectLst/>
                <a:latin typeface="Calibri" panose="020F0502020204030204" pitchFamily="34" charset="0"/>
                <a:ea typeface="Calibri" panose="020F0502020204030204" pitchFamily="34" charset="0"/>
                <a:cs typeface="Times New Roman" panose="02020603050405020304" pitchFamily="18" charset="0"/>
              </a:rPr>
              <a:t>Denim &amp; Diamonds Fundraiser – each June</a:t>
            </a:r>
            <a:endParaRPr lang="en-US" u="sng"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pic>
        <p:nvPicPr>
          <p:cNvPr id="4" name="Picture 3">
            <a:extLst>
              <a:ext uri="{FF2B5EF4-FFF2-40B4-BE49-F238E27FC236}">
                <a16:creationId xmlns:a16="http://schemas.microsoft.com/office/drawing/2014/main" id="{8A80C71F-CB14-41C3-BAB3-AA46E995DD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683" y="430306"/>
            <a:ext cx="1433986" cy="1357506"/>
          </a:xfrm>
          <a:prstGeom prst="rect">
            <a:avLst/>
          </a:prstGeom>
        </p:spPr>
      </p:pic>
      <p:sp>
        <p:nvSpPr>
          <p:cNvPr id="5" name="Slide Number Placeholder 4">
            <a:extLst>
              <a:ext uri="{FF2B5EF4-FFF2-40B4-BE49-F238E27FC236}">
                <a16:creationId xmlns:a16="http://schemas.microsoft.com/office/drawing/2014/main" id="{1A611C35-1D94-89D1-CC3B-461CE47628E0}"/>
              </a:ext>
            </a:extLst>
          </p:cNvPr>
          <p:cNvSpPr>
            <a:spLocks noGrp="1"/>
          </p:cNvSpPr>
          <p:nvPr>
            <p:ph type="sldNum" sz="quarter" idx="12"/>
          </p:nvPr>
        </p:nvSpPr>
        <p:spPr/>
        <p:txBody>
          <a:bodyPr/>
          <a:lstStyle/>
          <a:p>
            <a:fld id="{DE633CBC-23B1-4BFB-99E3-836C8CA4ACFD}" type="slidenum">
              <a:rPr lang="en-US" smtClean="0"/>
              <a:t>10</a:t>
            </a:fld>
            <a:endParaRPr lang="en-US"/>
          </a:p>
        </p:txBody>
      </p:sp>
      <p:pic>
        <p:nvPicPr>
          <p:cNvPr id="8" name="Picture 7">
            <a:extLst>
              <a:ext uri="{FF2B5EF4-FFF2-40B4-BE49-F238E27FC236}">
                <a16:creationId xmlns:a16="http://schemas.microsoft.com/office/drawing/2014/main" id="{81248533-5078-5B72-7AE7-F9E38D146506}"/>
              </a:ext>
            </a:extLst>
          </p:cNvPr>
          <p:cNvPicPr>
            <a:picLocks noChangeAspect="1"/>
          </p:cNvPicPr>
          <p:nvPr/>
        </p:nvPicPr>
        <p:blipFill>
          <a:blip r:embed="rId3"/>
          <a:stretch>
            <a:fillRect/>
          </a:stretch>
        </p:blipFill>
        <p:spPr>
          <a:xfrm>
            <a:off x="2582090" y="749364"/>
            <a:ext cx="7553599" cy="719390"/>
          </a:xfrm>
          <a:prstGeom prst="rect">
            <a:avLst/>
          </a:prstGeom>
        </p:spPr>
      </p:pic>
      <p:pic>
        <p:nvPicPr>
          <p:cNvPr id="10" name="Picture 9">
            <a:extLst>
              <a:ext uri="{FF2B5EF4-FFF2-40B4-BE49-F238E27FC236}">
                <a16:creationId xmlns:a16="http://schemas.microsoft.com/office/drawing/2014/main" id="{BBE8D141-9B16-705A-406F-2B76711796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34771" y="1440674"/>
            <a:ext cx="1720860" cy="1445690"/>
          </a:xfrm>
          <a:prstGeom prst="rect">
            <a:avLst/>
          </a:prstGeom>
        </p:spPr>
      </p:pic>
    </p:spTree>
    <p:extLst>
      <p:ext uri="{BB962C8B-B14F-4D97-AF65-F5344CB8AC3E}">
        <p14:creationId xmlns:p14="http://schemas.microsoft.com/office/powerpoint/2010/main" val="2246371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671313-5A1A-4229-98C6-C2732979E220}"/>
              </a:ext>
            </a:extLst>
          </p:cNvPr>
          <p:cNvSpPr>
            <a:spLocks noGrp="1"/>
          </p:cNvSpPr>
          <p:nvPr>
            <p:ph type="title"/>
          </p:nvPr>
        </p:nvSpPr>
        <p:spPr>
          <a:xfrm>
            <a:off x="2524824" y="325802"/>
            <a:ext cx="6914917" cy="1325563"/>
          </a:xfrm>
        </p:spPr>
        <p:txBody>
          <a:bodyPr/>
          <a:lstStyle/>
          <a:p>
            <a:pPr algn="ctr"/>
            <a:r>
              <a:rPr lang="en-US" b="1" dirty="0"/>
              <a:t>Texas Lions Foundation</a:t>
            </a:r>
            <a:br>
              <a:rPr lang="en-US" b="1" dirty="0"/>
            </a:br>
            <a:r>
              <a:rPr lang="en-US" b="1" dirty="0">
                <a:hlinkClick r:id="rId2"/>
              </a:rPr>
              <a:t>MD-2</a:t>
            </a:r>
            <a:endParaRPr lang="en-US" b="1" dirty="0"/>
          </a:p>
        </p:txBody>
      </p:sp>
      <p:pic>
        <p:nvPicPr>
          <p:cNvPr id="4" name="Picture 3">
            <a:extLst>
              <a:ext uri="{FF2B5EF4-FFF2-40B4-BE49-F238E27FC236}">
                <a16:creationId xmlns:a16="http://schemas.microsoft.com/office/drawing/2014/main" id="{8A80C71F-CB14-41C3-BAB3-AA46E995DD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2683" y="430306"/>
            <a:ext cx="1433986" cy="1357506"/>
          </a:xfrm>
          <a:prstGeom prst="rect">
            <a:avLst/>
          </a:prstGeom>
        </p:spPr>
      </p:pic>
      <p:sp>
        <p:nvSpPr>
          <p:cNvPr id="5" name="Slide Number Placeholder 4">
            <a:extLst>
              <a:ext uri="{FF2B5EF4-FFF2-40B4-BE49-F238E27FC236}">
                <a16:creationId xmlns:a16="http://schemas.microsoft.com/office/drawing/2014/main" id="{4B737A7A-2F57-C136-9D3A-EB71B4F998F1}"/>
              </a:ext>
            </a:extLst>
          </p:cNvPr>
          <p:cNvSpPr>
            <a:spLocks noGrp="1"/>
          </p:cNvSpPr>
          <p:nvPr>
            <p:ph type="sldNum" sz="quarter" idx="12"/>
          </p:nvPr>
        </p:nvSpPr>
        <p:spPr/>
        <p:txBody>
          <a:bodyPr/>
          <a:lstStyle/>
          <a:p>
            <a:fld id="{DE633CBC-23B1-4BFB-99E3-836C8CA4ACFD}" type="slidenum">
              <a:rPr lang="en-US" smtClean="0"/>
              <a:t>11</a:t>
            </a:fld>
            <a:endParaRPr lang="en-US"/>
          </a:p>
        </p:txBody>
      </p:sp>
      <p:pic>
        <p:nvPicPr>
          <p:cNvPr id="6" name="Picture 5">
            <a:extLst>
              <a:ext uri="{FF2B5EF4-FFF2-40B4-BE49-F238E27FC236}">
                <a16:creationId xmlns:a16="http://schemas.microsoft.com/office/drawing/2014/main" id="{134789F4-213A-7906-F6F6-9B40195A9745}"/>
              </a:ext>
            </a:extLst>
          </p:cNvPr>
          <p:cNvPicPr>
            <a:picLocks noChangeAspect="1"/>
          </p:cNvPicPr>
          <p:nvPr/>
        </p:nvPicPr>
        <p:blipFill>
          <a:blip r:embed="rId4"/>
          <a:stretch>
            <a:fillRect/>
          </a:stretch>
        </p:blipFill>
        <p:spPr>
          <a:xfrm>
            <a:off x="10219093" y="325802"/>
            <a:ext cx="1601130" cy="2203389"/>
          </a:xfrm>
          <a:prstGeom prst="rect">
            <a:avLst/>
          </a:prstGeom>
        </p:spPr>
      </p:pic>
      <p:sp>
        <p:nvSpPr>
          <p:cNvPr id="8" name="Content Placeholder 7">
            <a:extLst>
              <a:ext uri="{FF2B5EF4-FFF2-40B4-BE49-F238E27FC236}">
                <a16:creationId xmlns:a16="http://schemas.microsoft.com/office/drawing/2014/main" id="{57EF5E78-6078-1329-934F-2AF348857087}"/>
              </a:ext>
            </a:extLst>
          </p:cNvPr>
          <p:cNvSpPr>
            <a:spLocks noGrp="1"/>
          </p:cNvSpPr>
          <p:nvPr>
            <p:ph idx="1"/>
          </p:nvPr>
        </p:nvSpPr>
        <p:spPr>
          <a:xfrm>
            <a:off x="1253085" y="2107752"/>
            <a:ext cx="9216040" cy="4248598"/>
          </a:xfrm>
        </p:spPr>
        <p:txBody>
          <a:bodyPr>
            <a:normAutofit fontScale="92500" lnSpcReduction="10000"/>
          </a:bodyPr>
          <a:lstStyle/>
          <a:p>
            <a:pPr algn="l"/>
            <a:r>
              <a:rPr lang="en-US" sz="2400" b="1" i="1" dirty="0">
                <a:solidFill>
                  <a:srgbClr val="000000"/>
                </a:solidFill>
                <a:effectLst/>
                <a:latin typeface="Open Sans" panose="020B0606030504020204" pitchFamily="34" charset="0"/>
              </a:rPr>
              <a:t>Texas Lions Foundation (TLF) is an organization committed to filling humanitarian needs throughout the world. As a public, non-profit, tax-exempt corporation, its purpose is to promote human welfare by careful application of contributed funds.</a:t>
            </a:r>
          </a:p>
          <a:p>
            <a:pPr algn="l"/>
            <a:endParaRPr lang="en-US" sz="1500" b="0" i="0" dirty="0">
              <a:solidFill>
                <a:srgbClr val="000000"/>
              </a:solidFill>
              <a:effectLst/>
              <a:latin typeface="Open Sans" panose="020B0606030504020204" pitchFamily="34" charset="0"/>
            </a:endParaRPr>
          </a:p>
          <a:p>
            <a:pPr algn="l"/>
            <a:r>
              <a:rPr lang="en-US" sz="2400" b="1" i="1" dirty="0">
                <a:solidFill>
                  <a:srgbClr val="000000"/>
                </a:solidFill>
                <a:effectLst/>
                <a:latin typeface="Open Sans" panose="020B0606030504020204" pitchFamily="34" charset="0"/>
              </a:rPr>
              <a:t>TLF concentrates its efforts in two areas: humanitarian services and disaster relief. </a:t>
            </a:r>
            <a:r>
              <a:rPr lang="en-US" sz="2400" b="0" i="0" dirty="0">
                <a:solidFill>
                  <a:srgbClr val="000000"/>
                </a:solidFill>
                <a:effectLst/>
                <a:latin typeface="Open Sans" panose="020B0606030504020204" pitchFamily="34" charset="0"/>
              </a:rPr>
              <a:t>The Foundation strives to support projects that, while falling into one of these two categories, also have long-term and far-reaching effects, and promote the objectives of the Texas Lions Foundation. Overall, the Foundation maintains a strong commitment to helping people achieve their own potential, and to implementing projects that make permanent and positive changes. Projects are favored that provide benefits to as many people as possible.</a:t>
            </a:r>
          </a:p>
          <a:p>
            <a:endParaRPr lang="en-US" sz="2400" dirty="0"/>
          </a:p>
        </p:txBody>
      </p:sp>
    </p:spTree>
    <p:extLst>
      <p:ext uri="{BB962C8B-B14F-4D97-AF65-F5344CB8AC3E}">
        <p14:creationId xmlns:p14="http://schemas.microsoft.com/office/powerpoint/2010/main" val="39405517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671313-5A1A-4229-98C6-C2732979E220}"/>
              </a:ext>
            </a:extLst>
          </p:cNvPr>
          <p:cNvSpPr>
            <a:spLocks noGrp="1"/>
          </p:cNvSpPr>
          <p:nvPr>
            <p:ph type="title"/>
          </p:nvPr>
        </p:nvSpPr>
        <p:spPr>
          <a:xfrm>
            <a:off x="2524824" y="325802"/>
            <a:ext cx="6914917" cy="1325563"/>
          </a:xfrm>
        </p:spPr>
        <p:txBody>
          <a:bodyPr/>
          <a:lstStyle/>
          <a:p>
            <a:pPr algn="ctr"/>
            <a:r>
              <a:rPr lang="en-US" b="1" dirty="0"/>
              <a:t>Texas Lions Foundation</a:t>
            </a:r>
            <a:br>
              <a:rPr lang="en-US" b="1" dirty="0"/>
            </a:br>
            <a:r>
              <a:rPr lang="en-US" b="1" dirty="0"/>
              <a:t>MD-2</a:t>
            </a:r>
          </a:p>
        </p:txBody>
      </p:sp>
      <p:sp>
        <p:nvSpPr>
          <p:cNvPr id="3" name="Content Placeholder 2">
            <a:extLst>
              <a:ext uri="{FF2B5EF4-FFF2-40B4-BE49-F238E27FC236}">
                <a16:creationId xmlns:a16="http://schemas.microsoft.com/office/drawing/2014/main" id="{51CC51E1-71AC-46B5-A973-F4DDAACCF7A2}"/>
              </a:ext>
            </a:extLst>
          </p:cNvPr>
          <p:cNvSpPr>
            <a:spLocks noGrp="1"/>
          </p:cNvSpPr>
          <p:nvPr>
            <p:ph idx="1"/>
          </p:nvPr>
        </p:nvSpPr>
        <p:spPr>
          <a:xfrm>
            <a:off x="1681511" y="4221273"/>
            <a:ext cx="8601541" cy="1697832"/>
          </a:xfrm>
        </p:spPr>
        <p:txBody>
          <a:bodyPr>
            <a:normAutofit/>
          </a:bodyPr>
          <a:lstStyle/>
          <a:p>
            <a:pPr marL="0" indent="0">
              <a:lnSpc>
                <a:spcPct val="107000"/>
              </a:lnSpc>
              <a:spcBef>
                <a:spcPts val="0"/>
              </a:spcBef>
              <a:buNone/>
            </a:pPr>
            <a:r>
              <a:rPr lang="en-US" sz="2400" b="1" dirty="0">
                <a:latin typeface="Calibri" panose="020F0502020204030204" pitchFamily="34" charset="0"/>
                <a:ea typeface="Calibri" panose="020F0502020204030204" pitchFamily="34" charset="0"/>
                <a:cs typeface="Times New Roman" panose="02020603050405020304" pitchFamily="18" charset="0"/>
              </a:rPr>
              <a:t>	</a:t>
            </a:r>
            <a:r>
              <a:rPr lang="en-US" sz="2400" b="1" i="1" dirty="0">
                <a:solidFill>
                  <a:schemeClr val="accent1">
                    <a:lumMod val="75000"/>
                  </a:schemeClr>
                </a:solidFill>
              </a:rPr>
              <a:t>100% club donations and</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2400" b="1" dirty="0">
                <a:effectLst/>
                <a:latin typeface="Calibri" panose="020F0502020204030204" pitchFamily="34" charset="0"/>
                <a:ea typeface="Calibri" panose="020F0502020204030204" pitchFamily="34" charset="0"/>
                <a:cs typeface="Times New Roman" panose="02020603050405020304" pitchFamily="18" charset="0"/>
              </a:rPr>
              <a:t>	$125 - TLF Award (Silver plate engraved)</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2400" b="1" dirty="0">
                <a:effectLst/>
                <a:latin typeface="Calibri" panose="020F0502020204030204" pitchFamily="34" charset="0"/>
                <a:ea typeface="Calibri" panose="020F0502020204030204" pitchFamily="34" charset="0"/>
                <a:cs typeface="Times New Roman" panose="02020603050405020304" pitchFamily="18" charset="0"/>
              </a:rPr>
              <a:t>	$500 - TLF Fellow Award (Plaque &amp; lapel Pin)</a:t>
            </a:r>
          </a:p>
          <a:p>
            <a:pPr marL="0" marR="0" indent="0">
              <a:lnSpc>
                <a:spcPct val="107000"/>
              </a:lnSpc>
              <a:spcBef>
                <a:spcPts val="0"/>
              </a:spcBef>
              <a:spcAft>
                <a:spcPts val="0"/>
              </a:spcAft>
              <a:buNone/>
            </a:pPr>
            <a:r>
              <a:rPr lang="en-US" sz="2400" b="1" dirty="0">
                <a:latin typeface="Calibri" panose="020F0502020204030204" pitchFamily="34" charset="0"/>
                <a:ea typeface="Calibri" panose="020F0502020204030204" pitchFamily="34" charset="0"/>
                <a:cs typeface="Times New Roman" panose="02020603050405020304" pitchFamily="18" charset="0"/>
              </a:rPr>
              <a:t>	</a:t>
            </a:r>
            <a:r>
              <a:rPr lang="en-US" sz="2400" b="1" dirty="0">
                <a:effectLst/>
                <a:latin typeface="Calibri" panose="020F0502020204030204" pitchFamily="34" charset="0"/>
                <a:ea typeface="Calibri" panose="020F0502020204030204" pitchFamily="34" charset="0"/>
                <a:cs typeface="Times New Roman" panose="02020603050405020304" pitchFamily="18" charset="0"/>
              </a:rPr>
              <a:t>$500 additional - (pins have a diamond per $500 added)</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4" name="Picture 3">
            <a:extLst>
              <a:ext uri="{FF2B5EF4-FFF2-40B4-BE49-F238E27FC236}">
                <a16:creationId xmlns:a16="http://schemas.microsoft.com/office/drawing/2014/main" id="{8A80C71F-CB14-41C3-BAB3-AA46E995DD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683" y="430306"/>
            <a:ext cx="1433986" cy="1357506"/>
          </a:xfrm>
          <a:prstGeom prst="rect">
            <a:avLst/>
          </a:prstGeom>
        </p:spPr>
      </p:pic>
      <p:sp>
        <p:nvSpPr>
          <p:cNvPr id="5" name="Slide Number Placeholder 4">
            <a:extLst>
              <a:ext uri="{FF2B5EF4-FFF2-40B4-BE49-F238E27FC236}">
                <a16:creationId xmlns:a16="http://schemas.microsoft.com/office/drawing/2014/main" id="{4B737A7A-2F57-C136-9D3A-EB71B4F998F1}"/>
              </a:ext>
            </a:extLst>
          </p:cNvPr>
          <p:cNvSpPr>
            <a:spLocks noGrp="1"/>
          </p:cNvSpPr>
          <p:nvPr>
            <p:ph type="sldNum" sz="quarter" idx="12"/>
          </p:nvPr>
        </p:nvSpPr>
        <p:spPr/>
        <p:txBody>
          <a:bodyPr/>
          <a:lstStyle/>
          <a:p>
            <a:fld id="{DE633CBC-23B1-4BFB-99E3-836C8CA4ACFD}" type="slidenum">
              <a:rPr lang="en-US" smtClean="0"/>
              <a:t>12</a:t>
            </a:fld>
            <a:endParaRPr lang="en-US"/>
          </a:p>
        </p:txBody>
      </p:sp>
      <p:pic>
        <p:nvPicPr>
          <p:cNvPr id="8" name="Picture 7">
            <a:extLst>
              <a:ext uri="{FF2B5EF4-FFF2-40B4-BE49-F238E27FC236}">
                <a16:creationId xmlns:a16="http://schemas.microsoft.com/office/drawing/2014/main" id="{7D2C75C4-F692-407F-152B-987D38762829}"/>
              </a:ext>
            </a:extLst>
          </p:cNvPr>
          <p:cNvPicPr>
            <a:picLocks noChangeAspect="1"/>
          </p:cNvPicPr>
          <p:nvPr/>
        </p:nvPicPr>
        <p:blipFill rotWithShape="1">
          <a:blip r:embed="rId3">
            <a:extLst>
              <a:ext uri="{28A0092B-C50C-407E-A947-70E740481C1C}">
                <a14:useLocalDpi xmlns:a14="http://schemas.microsoft.com/office/drawing/2010/main" val="0"/>
              </a:ext>
            </a:extLst>
          </a:blip>
          <a:srcRect l="4258" r="-3355" b="9916"/>
          <a:stretch/>
        </p:blipFill>
        <p:spPr>
          <a:xfrm rot="10800000">
            <a:off x="4850859" y="1859056"/>
            <a:ext cx="2490282" cy="1697831"/>
          </a:xfrm>
          <a:prstGeom prst="rect">
            <a:avLst/>
          </a:prstGeom>
        </p:spPr>
      </p:pic>
      <p:pic>
        <p:nvPicPr>
          <p:cNvPr id="7" name="Picture 6">
            <a:extLst>
              <a:ext uri="{FF2B5EF4-FFF2-40B4-BE49-F238E27FC236}">
                <a16:creationId xmlns:a16="http://schemas.microsoft.com/office/drawing/2014/main" id="{6B2EBBCE-998F-7A45-0E03-E35749C8CB6A}"/>
              </a:ext>
            </a:extLst>
          </p:cNvPr>
          <p:cNvPicPr>
            <a:picLocks noChangeAspect="1"/>
          </p:cNvPicPr>
          <p:nvPr/>
        </p:nvPicPr>
        <p:blipFill>
          <a:blip r:embed="rId4"/>
          <a:stretch>
            <a:fillRect/>
          </a:stretch>
        </p:blipFill>
        <p:spPr>
          <a:xfrm>
            <a:off x="10078264" y="430306"/>
            <a:ext cx="1592064" cy="2186434"/>
          </a:xfrm>
          <a:prstGeom prst="rect">
            <a:avLst/>
          </a:prstGeom>
        </p:spPr>
      </p:pic>
    </p:spTree>
    <p:extLst>
      <p:ext uri="{BB962C8B-B14F-4D97-AF65-F5344CB8AC3E}">
        <p14:creationId xmlns:p14="http://schemas.microsoft.com/office/powerpoint/2010/main" val="12819008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CB66FD83-6660-49C4-857E-641F449177F4}"/>
              </a:ext>
            </a:extLst>
          </p:cNvPr>
          <p:cNvSpPr>
            <a:spLocks noGrp="1"/>
          </p:cNvSpPr>
          <p:nvPr>
            <p:ph type="subTitle" idx="1"/>
          </p:nvPr>
        </p:nvSpPr>
        <p:spPr>
          <a:xfrm>
            <a:off x="2018298" y="3214800"/>
            <a:ext cx="8155403" cy="2797953"/>
          </a:xfrm>
        </p:spPr>
        <p:txBody>
          <a:bodyPr>
            <a:normAutofit lnSpcReduction="10000"/>
          </a:bodyPr>
          <a:lstStyle/>
          <a:p>
            <a:pPr algn="l"/>
            <a:r>
              <a:rPr lang="en-US" i="1" dirty="0"/>
              <a:t>Our mission is to empower Lions clubs, volunteers, and partners to improve health and well-being, strengthen communities, and support those in need through humanitarian services and grants that impact lives globally, and encourage peace and international understanding.</a:t>
            </a:r>
          </a:p>
          <a:p>
            <a:r>
              <a:rPr lang="en-US" b="1" dirty="0">
                <a:solidFill>
                  <a:srgbClr val="002060"/>
                </a:solidFill>
              </a:rPr>
              <a:t>Global Causes:</a:t>
            </a:r>
          </a:p>
          <a:p>
            <a:r>
              <a:rPr lang="en-US" b="1" dirty="0">
                <a:solidFill>
                  <a:srgbClr val="002060"/>
                </a:solidFill>
              </a:rPr>
              <a:t>Vision, Hunger, Youth, Disaster Relief, Humanitarian, Diabetes, Environment, Childhood Cancer.</a:t>
            </a:r>
          </a:p>
        </p:txBody>
      </p:sp>
      <p:pic>
        <p:nvPicPr>
          <p:cNvPr id="5" name="Picture 4">
            <a:extLst>
              <a:ext uri="{FF2B5EF4-FFF2-40B4-BE49-F238E27FC236}">
                <a16:creationId xmlns:a16="http://schemas.microsoft.com/office/drawing/2014/main" id="{9B3E5CFC-50AB-45F8-8939-38DE7B0260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683" y="430305"/>
            <a:ext cx="1916112" cy="1813919"/>
          </a:xfrm>
          <a:prstGeom prst="rect">
            <a:avLst/>
          </a:prstGeom>
        </p:spPr>
      </p:pic>
      <p:sp>
        <p:nvSpPr>
          <p:cNvPr id="4" name="Slide Number Placeholder 3">
            <a:extLst>
              <a:ext uri="{FF2B5EF4-FFF2-40B4-BE49-F238E27FC236}">
                <a16:creationId xmlns:a16="http://schemas.microsoft.com/office/drawing/2014/main" id="{BDCA1A9D-3374-34B3-B613-1EF53765B3D6}"/>
              </a:ext>
            </a:extLst>
          </p:cNvPr>
          <p:cNvSpPr>
            <a:spLocks noGrp="1"/>
          </p:cNvSpPr>
          <p:nvPr>
            <p:ph type="sldNum" sz="quarter" idx="12"/>
          </p:nvPr>
        </p:nvSpPr>
        <p:spPr/>
        <p:txBody>
          <a:bodyPr/>
          <a:lstStyle/>
          <a:p>
            <a:fld id="{DE633CBC-23B1-4BFB-99E3-836C8CA4ACFD}" type="slidenum">
              <a:rPr lang="en-US" smtClean="0"/>
              <a:t>13</a:t>
            </a:fld>
            <a:endParaRPr lang="en-US"/>
          </a:p>
        </p:txBody>
      </p:sp>
      <p:sp>
        <p:nvSpPr>
          <p:cNvPr id="10" name="AutoShape 2">
            <a:extLst>
              <a:ext uri="{FF2B5EF4-FFF2-40B4-BE49-F238E27FC236}">
                <a16:creationId xmlns:a16="http://schemas.microsoft.com/office/drawing/2014/main" id="{AEDC41CE-E182-E150-A9BC-13CC3B21FC54}"/>
              </a:ext>
            </a:extLst>
          </p:cNvPr>
          <p:cNvSpPr>
            <a:spLocks noChangeAspect="1" noChangeArrowheads="1"/>
          </p:cNvSpPr>
          <p:nvPr/>
        </p:nvSpPr>
        <p:spPr bwMode="auto">
          <a:xfrm>
            <a:off x="1136110" y="2143169"/>
            <a:ext cx="63514"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4479EBAD-3E48-EFB2-1452-26EF05A1E2C6}"/>
              </a:ext>
            </a:extLst>
          </p:cNvPr>
          <p:cNvSpPr>
            <a:spLocks noGrp="1"/>
          </p:cNvSpPr>
          <p:nvPr>
            <p:ph type="ctrTitle"/>
          </p:nvPr>
        </p:nvSpPr>
        <p:spPr>
          <a:xfrm>
            <a:off x="3079769" y="736875"/>
            <a:ext cx="6032462" cy="1189347"/>
          </a:xfrm>
        </p:spPr>
        <p:txBody>
          <a:bodyPr>
            <a:normAutofit/>
          </a:bodyPr>
          <a:lstStyle/>
          <a:p>
            <a:r>
              <a:rPr lang="en-US" sz="3200" b="1" u="sng" dirty="0">
                <a:effectLst/>
                <a:latin typeface="Calibri" panose="020F0502020204030204" pitchFamily="34" charset="0"/>
                <a:ea typeface="Calibri" panose="020F0502020204030204" pitchFamily="34" charset="0"/>
                <a:cs typeface="Times New Roman" panose="02020603050405020304" pitchFamily="18" charset="0"/>
                <a:hlinkClick r:id="rId3"/>
              </a:rPr>
              <a:t>Lions Clubs International Foundation</a:t>
            </a:r>
            <a:endParaRPr lang="en-US" sz="4400" dirty="0"/>
          </a:p>
        </p:txBody>
      </p:sp>
      <p:pic>
        <p:nvPicPr>
          <p:cNvPr id="13" name="Picture 12">
            <a:extLst>
              <a:ext uri="{FF2B5EF4-FFF2-40B4-BE49-F238E27FC236}">
                <a16:creationId xmlns:a16="http://schemas.microsoft.com/office/drawing/2014/main" id="{8E6E8447-CCB7-CB8D-187E-357479A8D34D}"/>
              </a:ext>
            </a:extLst>
          </p:cNvPr>
          <p:cNvPicPr>
            <a:picLocks noChangeAspect="1"/>
          </p:cNvPicPr>
          <p:nvPr/>
        </p:nvPicPr>
        <p:blipFill rotWithShape="1">
          <a:blip r:embed="rId4"/>
          <a:srcRect t="33735" b="33546"/>
          <a:stretch/>
        </p:blipFill>
        <p:spPr>
          <a:xfrm>
            <a:off x="4810125" y="2027248"/>
            <a:ext cx="2571750" cy="841443"/>
          </a:xfrm>
          <a:prstGeom prst="rect">
            <a:avLst/>
          </a:prstGeom>
        </p:spPr>
      </p:pic>
      <p:pic>
        <p:nvPicPr>
          <p:cNvPr id="8" name="Picture 7">
            <a:extLst>
              <a:ext uri="{FF2B5EF4-FFF2-40B4-BE49-F238E27FC236}">
                <a16:creationId xmlns:a16="http://schemas.microsoft.com/office/drawing/2014/main" id="{3DC631D6-019E-6F45-D914-2D961DA9DF18}"/>
              </a:ext>
            </a:extLst>
          </p:cNvPr>
          <p:cNvPicPr>
            <a:picLocks noChangeAspect="1"/>
          </p:cNvPicPr>
          <p:nvPr/>
        </p:nvPicPr>
        <p:blipFill>
          <a:blip r:embed="rId5"/>
          <a:stretch>
            <a:fillRect/>
          </a:stretch>
        </p:blipFill>
        <p:spPr>
          <a:xfrm>
            <a:off x="8927201" y="430305"/>
            <a:ext cx="2700762" cy="1737511"/>
          </a:xfrm>
          <a:prstGeom prst="rect">
            <a:avLst/>
          </a:prstGeom>
        </p:spPr>
      </p:pic>
    </p:spTree>
    <p:extLst>
      <p:ext uri="{BB962C8B-B14F-4D97-AF65-F5344CB8AC3E}">
        <p14:creationId xmlns:p14="http://schemas.microsoft.com/office/powerpoint/2010/main" val="8534914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B3E5CFC-50AB-45F8-8939-38DE7B0260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683" y="430305"/>
            <a:ext cx="1916112" cy="1813919"/>
          </a:xfrm>
          <a:prstGeom prst="rect">
            <a:avLst/>
          </a:prstGeom>
        </p:spPr>
      </p:pic>
      <p:sp>
        <p:nvSpPr>
          <p:cNvPr id="4" name="Slide Number Placeholder 3">
            <a:extLst>
              <a:ext uri="{FF2B5EF4-FFF2-40B4-BE49-F238E27FC236}">
                <a16:creationId xmlns:a16="http://schemas.microsoft.com/office/drawing/2014/main" id="{BDCA1A9D-3374-34B3-B613-1EF53765B3D6}"/>
              </a:ext>
            </a:extLst>
          </p:cNvPr>
          <p:cNvSpPr>
            <a:spLocks noGrp="1"/>
          </p:cNvSpPr>
          <p:nvPr>
            <p:ph type="sldNum" sz="quarter" idx="12"/>
          </p:nvPr>
        </p:nvSpPr>
        <p:spPr/>
        <p:txBody>
          <a:bodyPr/>
          <a:lstStyle/>
          <a:p>
            <a:fld id="{DE633CBC-23B1-4BFB-99E3-836C8CA4ACFD}" type="slidenum">
              <a:rPr lang="en-US" smtClean="0"/>
              <a:t>14</a:t>
            </a:fld>
            <a:endParaRPr lang="en-US"/>
          </a:p>
        </p:txBody>
      </p:sp>
      <p:sp>
        <p:nvSpPr>
          <p:cNvPr id="10" name="AutoShape 2">
            <a:extLst>
              <a:ext uri="{FF2B5EF4-FFF2-40B4-BE49-F238E27FC236}">
                <a16:creationId xmlns:a16="http://schemas.microsoft.com/office/drawing/2014/main" id="{AEDC41CE-E182-E150-A9BC-13CC3B21FC54}"/>
              </a:ext>
            </a:extLst>
          </p:cNvPr>
          <p:cNvSpPr>
            <a:spLocks noChangeAspect="1" noChangeArrowheads="1"/>
          </p:cNvSpPr>
          <p:nvPr/>
        </p:nvSpPr>
        <p:spPr bwMode="auto">
          <a:xfrm>
            <a:off x="1136110" y="2143169"/>
            <a:ext cx="63514"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4479EBAD-3E48-EFB2-1452-26EF05A1E2C6}"/>
              </a:ext>
            </a:extLst>
          </p:cNvPr>
          <p:cNvSpPr>
            <a:spLocks noGrp="1"/>
          </p:cNvSpPr>
          <p:nvPr>
            <p:ph type="ctrTitle"/>
          </p:nvPr>
        </p:nvSpPr>
        <p:spPr>
          <a:xfrm>
            <a:off x="3079769" y="724565"/>
            <a:ext cx="6032462" cy="1189347"/>
          </a:xfrm>
        </p:spPr>
        <p:txBody>
          <a:bodyPr>
            <a:normAutofit fontScale="90000"/>
          </a:bodyPr>
          <a:lstStyle/>
          <a:p>
            <a:r>
              <a:rPr lang="en-US" sz="3200" b="1" u="sng" dirty="0">
                <a:effectLst/>
                <a:latin typeface="Calibri" panose="020F0502020204030204" pitchFamily="34" charset="0"/>
                <a:ea typeface="Calibri" panose="020F0502020204030204" pitchFamily="34" charset="0"/>
                <a:cs typeface="Times New Roman" panose="02020603050405020304" pitchFamily="18" charset="0"/>
              </a:rPr>
              <a:t>Lions Clubs International Foundation</a:t>
            </a:r>
            <a:br>
              <a:rPr lang="en-US" sz="3200" b="1" u="sng" dirty="0">
                <a:effectLst/>
                <a:latin typeface="Calibri" panose="020F0502020204030204" pitchFamily="34" charset="0"/>
                <a:ea typeface="Calibri" panose="020F0502020204030204" pitchFamily="34" charset="0"/>
                <a:cs typeface="Times New Roman" panose="02020603050405020304" pitchFamily="18" charset="0"/>
              </a:rPr>
            </a:br>
            <a:r>
              <a:rPr lang="en-US" sz="3200" b="1" u="sng" dirty="0">
                <a:effectLst/>
                <a:latin typeface="Calibri" panose="020F0502020204030204" pitchFamily="34" charset="0"/>
                <a:ea typeface="Calibri" panose="020F0502020204030204" pitchFamily="34" charset="0"/>
                <a:cs typeface="Times New Roman" panose="02020603050405020304" pitchFamily="18" charset="0"/>
              </a:rPr>
              <a:t>Global Causes</a:t>
            </a:r>
            <a:endParaRPr lang="en-US" sz="4400" dirty="0"/>
          </a:p>
        </p:txBody>
      </p:sp>
      <p:pic>
        <p:nvPicPr>
          <p:cNvPr id="9" name="Picture 8">
            <a:extLst>
              <a:ext uri="{FF2B5EF4-FFF2-40B4-BE49-F238E27FC236}">
                <a16:creationId xmlns:a16="http://schemas.microsoft.com/office/drawing/2014/main" id="{B2E13FE2-137C-BE7B-2D79-BC4B60C4C2E1}"/>
              </a:ext>
            </a:extLst>
          </p:cNvPr>
          <p:cNvPicPr>
            <a:picLocks noChangeAspect="1"/>
          </p:cNvPicPr>
          <p:nvPr/>
        </p:nvPicPr>
        <p:blipFill>
          <a:blip r:embed="rId3"/>
          <a:stretch>
            <a:fillRect/>
          </a:stretch>
        </p:blipFill>
        <p:spPr>
          <a:xfrm>
            <a:off x="948126" y="2703465"/>
            <a:ext cx="1435151" cy="1058243"/>
          </a:xfrm>
          <a:prstGeom prst="rect">
            <a:avLst/>
          </a:prstGeom>
        </p:spPr>
      </p:pic>
      <p:sp>
        <p:nvSpPr>
          <p:cNvPr id="13" name="TextBox 12">
            <a:extLst>
              <a:ext uri="{FF2B5EF4-FFF2-40B4-BE49-F238E27FC236}">
                <a16:creationId xmlns:a16="http://schemas.microsoft.com/office/drawing/2014/main" id="{7C61BAD2-38BC-0C86-9CAD-FBBC272A2F0F}"/>
              </a:ext>
            </a:extLst>
          </p:cNvPr>
          <p:cNvSpPr txBox="1"/>
          <p:nvPr/>
        </p:nvSpPr>
        <p:spPr>
          <a:xfrm>
            <a:off x="3017853" y="2724754"/>
            <a:ext cx="6094378" cy="1015663"/>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FFFFFF"/>
                </a:solidFill>
                <a:effectLst/>
                <a:latin typeface="var( --e-global-typography-primary-font-family )"/>
              </a:rPr>
              <a:t>Vision</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00000"/>
                </a:solidFill>
                <a:effectLst/>
                <a:latin typeface="var( --e-global-typography-text-font-family )"/>
              </a:rPr>
              <a:t>LCIF helps Lions prevent avoidable blindness and care for the visually impaired</a:t>
            </a:r>
            <a:endParaRPr lang="en-US" dirty="0"/>
          </a:p>
        </p:txBody>
      </p:sp>
      <p:pic>
        <p:nvPicPr>
          <p:cNvPr id="14" name="Picture 13">
            <a:extLst>
              <a:ext uri="{FF2B5EF4-FFF2-40B4-BE49-F238E27FC236}">
                <a16:creationId xmlns:a16="http://schemas.microsoft.com/office/drawing/2014/main" id="{DFF1C7D2-4EEB-ED10-4025-370943331168}"/>
              </a:ext>
            </a:extLst>
          </p:cNvPr>
          <p:cNvPicPr>
            <a:picLocks noChangeAspect="1"/>
          </p:cNvPicPr>
          <p:nvPr/>
        </p:nvPicPr>
        <p:blipFill>
          <a:blip r:embed="rId4"/>
          <a:stretch>
            <a:fillRect/>
          </a:stretch>
        </p:blipFill>
        <p:spPr>
          <a:xfrm>
            <a:off x="948126" y="3965454"/>
            <a:ext cx="1435151" cy="1058243"/>
          </a:xfrm>
          <a:prstGeom prst="rect">
            <a:avLst/>
          </a:prstGeom>
        </p:spPr>
      </p:pic>
      <p:sp>
        <p:nvSpPr>
          <p:cNvPr id="16" name="TextBox 15">
            <a:extLst>
              <a:ext uri="{FF2B5EF4-FFF2-40B4-BE49-F238E27FC236}">
                <a16:creationId xmlns:a16="http://schemas.microsoft.com/office/drawing/2014/main" id="{2DC28C09-5EF1-18BE-A2CC-9E6C249677B2}"/>
              </a:ext>
            </a:extLst>
          </p:cNvPr>
          <p:cNvSpPr txBox="1"/>
          <p:nvPr/>
        </p:nvSpPr>
        <p:spPr>
          <a:xfrm>
            <a:off x="2933854" y="3986743"/>
            <a:ext cx="6094378" cy="1015663"/>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FFFFFF"/>
                </a:solidFill>
                <a:effectLst/>
                <a:latin typeface="var( --e-global-typography-primary-font-family )"/>
              </a:rPr>
              <a:t>Hunger</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var( --e-global-typography-text-font-family )"/>
              </a:rPr>
              <a:t>LCIF is on a mission to ensure all community members have access to nutritious foods</a:t>
            </a:r>
            <a:endParaRPr lang="en-US" dirty="0"/>
          </a:p>
        </p:txBody>
      </p:sp>
      <p:pic>
        <p:nvPicPr>
          <p:cNvPr id="17" name="Picture 16">
            <a:extLst>
              <a:ext uri="{FF2B5EF4-FFF2-40B4-BE49-F238E27FC236}">
                <a16:creationId xmlns:a16="http://schemas.microsoft.com/office/drawing/2014/main" id="{D9823C98-7CD8-9F86-6960-0B0735CE081B}"/>
              </a:ext>
            </a:extLst>
          </p:cNvPr>
          <p:cNvPicPr>
            <a:picLocks noChangeAspect="1"/>
          </p:cNvPicPr>
          <p:nvPr/>
        </p:nvPicPr>
        <p:blipFill>
          <a:blip r:embed="rId5"/>
          <a:stretch>
            <a:fillRect/>
          </a:stretch>
        </p:blipFill>
        <p:spPr>
          <a:xfrm>
            <a:off x="948126" y="5227443"/>
            <a:ext cx="1402202" cy="1030313"/>
          </a:xfrm>
          <a:prstGeom prst="rect">
            <a:avLst/>
          </a:prstGeom>
        </p:spPr>
      </p:pic>
      <p:sp>
        <p:nvSpPr>
          <p:cNvPr id="19" name="TextBox 18">
            <a:extLst>
              <a:ext uri="{FF2B5EF4-FFF2-40B4-BE49-F238E27FC236}">
                <a16:creationId xmlns:a16="http://schemas.microsoft.com/office/drawing/2014/main" id="{06CD1D8E-819E-D549-1BC1-07CF57A6FCF4}"/>
              </a:ext>
            </a:extLst>
          </p:cNvPr>
          <p:cNvSpPr txBox="1"/>
          <p:nvPr/>
        </p:nvSpPr>
        <p:spPr>
          <a:xfrm>
            <a:off x="2933854" y="5096268"/>
            <a:ext cx="6094378" cy="1292662"/>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FFFFFF"/>
                </a:solidFill>
                <a:effectLst/>
                <a:latin typeface="var( --e-global-typography-primary-font-family )"/>
              </a:rPr>
              <a:t>Environment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var( --e-global-typography-text-font-family )"/>
              </a:rPr>
              <a:t>LCIF is dedicated to helping Lions take on large-scale projects that will create a sustainable and healthy future for generations to come.</a:t>
            </a:r>
            <a:endParaRPr kumimoji="0" lang="en-US" altLang="en-US" sz="1200" b="0" i="0" u="none" strike="noStrike" cap="none" normalizeH="0" baseline="0" dirty="0">
              <a:ln>
                <a:noFill/>
              </a:ln>
              <a:solidFill>
                <a:schemeClr val="tx1"/>
              </a:solidFill>
              <a:effectLst/>
            </a:endParaRPr>
          </a:p>
        </p:txBody>
      </p:sp>
      <p:pic>
        <p:nvPicPr>
          <p:cNvPr id="20" name="Picture 19">
            <a:extLst>
              <a:ext uri="{FF2B5EF4-FFF2-40B4-BE49-F238E27FC236}">
                <a16:creationId xmlns:a16="http://schemas.microsoft.com/office/drawing/2014/main" id="{E26281E1-E2D4-BDBE-8730-320391C5090E}"/>
              </a:ext>
            </a:extLst>
          </p:cNvPr>
          <p:cNvPicPr>
            <a:picLocks noChangeAspect="1"/>
          </p:cNvPicPr>
          <p:nvPr/>
        </p:nvPicPr>
        <p:blipFill rotWithShape="1">
          <a:blip r:embed="rId6"/>
          <a:srcRect t="33735" b="33546"/>
          <a:stretch/>
        </p:blipFill>
        <p:spPr>
          <a:xfrm>
            <a:off x="4779167" y="1954675"/>
            <a:ext cx="2571750" cy="841443"/>
          </a:xfrm>
          <a:prstGeom prst="rect">
            <a:avLst/>
          </a:prstGeom>
        </p:spPr>
      </p:pic>
      <p:pic>
        <p:nvPicPr>
          <p:cNvPr id="7" name="Picture 6">
            <a:extLst>
              <a:ext uri="{FF2B5EF4-FFF2-40B4-BE49-F238E27FC236}">
                <a16:creationId xmlns:a16="http://schemas.microsoft.com/office/drawing/2014/main" id="{9FCDBCE1-B0E5-E539-F8DF-D8CC610DDC08}"/>
              </a:ext>
            </a:extLst>
          </p:cNvPr>
          <p:cNvPicPr>
            <a:picLocks noChangeAspect="1"/>
          </p:cNvPicPr>
          <p:nvPr/>
        </p:nvPicPr>
        <p:blipFill>
          <a:blip r:embed="rId7"/>
          <a:stretch>
            <a:fillRect/>
          </a:stretch>
        </p:blipFill>
        <p:spPr>
          <a:xfrm>
            <a:off x="9112231" y="430305"/>
            <a:ext cx="2700762" cy="1737511"/>
          </a:xfrm>
          <a:prstGeom prst="rect">
            <a:avLst/>
          </a:prstGeom>
        </p:spPr>
      </p:pic>
    </p:spTree>
    <p:extLst>
      <p:ext uri="{BB962C8B-B14F-4D97-AF65-F5344CB8AC3E}">
        <p14:creationId xmlns:p14="http://schemas.microsoft.com/office/powerpoint/2010/main" val="12119413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B3E5CFC-50AB-45F8-8939-38DE7B0260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683" y="430305"/>
            <a:ext cx="1916112" cy="1813919"/>
          </a:xfrm>
          <a:prstGeom prst="rect">
            <a:avLst/>
          </a:prstGeom>
        </p:spPr>
      </p:pic>
      <p:sp>
        <p:nvSpPr>
          <p:cNvPr id="4" name="Slide Number Placeholder 3">
            <a:extLst>
              <a:ext uri="{FF2B5EF4-FFF2-40B4-BE49-F238E27FC236}">
                <a16:creationId xmlns:a16="http://schemas.microsoft.com/office/drawing/2014/main" id="{BDCA1A9D-3374-34B3-B613-1EF53765B3D6}"/>
              </a:ext>
            </a:extLst>
          </p:cNvPr>
          <p:cNvSpPr>
            <a:spLocks noGrp="1"/>
          </p:cNvSpPr>
          <p:nvPr>
            <p:ph type="sldNum" sz="quarter" idx="12"/>
          </p:nvPr>
        </p:nvSpPr>
        <p:spPr/>
        <p:txBody>
          <a:bodyPr/>
          <a:lstStyle/>
          <a:p>
            <a:fld id="{DE633CBC-23B1-4BFB-99E3-836C8CA4ACFD}" type="slidenum">
              <a:rPr lang="en-US" smtClean="0"/>
              <a:t>15</a:t>
            </a:fld>
            <a:endParaRPr lang="en-US"/>
          </a:p>
        </p:txBody>
      </p:sp>
      <p:sp>
        <p:nvSpPr>
          <p:cNvPr id="10" name="AutoShape 2">
            <a:extLst>
              <a:ext uri="{FF2B5EF4-FFF2-40B4-BE49-F238E27FC236}">
                <a16:creationId xmlns:a16="http://schemas.microsoft.com/office/drawing/2014/main" id="{AEDC41CE-E182-E150-A9BC-13CC3B21FC54}"/>
              </a:ext>
            </a:extLst>
          </p:cNvPr>
          <p:cNvSpPr>
            <a:spLocks noChangeAspect="1" noChangeArrowheads="1"/>
          </p:cNvSpPr>
          <p:nvPr/>
        </p:nvSpPr>
        <p:spPr bwMode="auto">
          <a:xfrm>
            <a:off x="1136110" y="2143169"/>
            <a:ext cx="63514"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 name="Picture 2">
            <a:extLst>
              <a:ext uri="{FF2B5EF4-FFF2-40B4-BE49-F238E27FC236}">
                <a16:creationId xmlns:a16="http://schemas.microsoft.com/office/drawing/2014/main" id="{71A36A51-A8CD-7051-691B-278AFCB47650}"/>
              </a:ext>
            </a:extLst>
          </p:cNvPr>
          <p:cNvPicPr>
            <a:picLocks noChangeAspect="1"/>
          </p:cNvPicPr>
          <p:nvPr/>
        </p:nvPicPr>
        <p:blipFill>
          <a:blip r:embed="rId3"/>
          <a:stretch>
            <a:fillRect/>
          </a:stretch>
        </p:blipFill>
        <p:spPr>
          <a:xfrm>
            <a:off x="926639" y="2944889"/>
            <a:ext cx="1402202" cy="1030313"/>
          </a:xfrm>
          <a:prstGeom prst="rect">
            <a:avLst/>
          </a:prstGeom>
        </p:spPr>
      </p:pic>
      <p:sp>
        <p:nvSpPr>
          <p:cNvPr id="8" name="TextBox 7">
            <a:extLst>
              <a:ext uri="{FF2B5EF4-FFF2-40B4-BE49-F238E27FC236}">
                <a16:creationId xmlns:a16="http://schemas.microsoft.com/office/drawing/2014/main" id="{8E7DD1AB-9ED7-699F-3F12-F9C147B34201}"/>
              </a:ext>
            </a:extLst>
          </p:cNvPr>
          <p:cNvSpPr txBox="1"/>
          <p:nvPr/>
        </p:nvSpPr>
        <p:spPr>
          <a:xfrm>
            <a:off x="2912367" y="2796118"/>
            <a:ext cx="6094378" cy="1292662"/>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FFFFFF"/>
                </a:solidFill>
                <a:effectLst/>
                <a:latin typeface="var( --e-global-typography-primary-font-family )"/>
              </a:rPr>
              <a:t>Childhood Cancer</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var( --e-global-typography-text-font-family )"/>
              </a:rPr>
              <a:t>LCIF is committed to helping cancer patients and their families, and we’re constantly exploring new ways to improve quality of life for these children.</a:t>
            </a:r>
            <a:endParaRPr kumimoji="0" lang="en-US" altLang="en-US" sz="3200" b="0" i="0" u="none" strike="noStrike" cap="none" normalizeH="0" baseline="0" dirty="0">
              <a:ln>
                <a:noFill/>
              </a:ln>
              <a:solidFill>
                <a:schemeClr val="tx1"/>
              </a:solidFill>
              <a:effectLst/>
              <a:latin typeface="Arial" panose="020B0604020202020204" pitchFamily="34" charset="0"/>
            </a:endParaRPr>
          </a:p>
        </p:txBody>
      </p:sp>
      <p:pic>
        <p:nvPicPr>
          <p:cNvPr id="11" name="Picture 10">
            <a:extLst>
              <a:ext uri="{FF2B5EF4-FFF2-40B4-BE49-F238E27FC236}">
                <a16:creationId xmlns:a16="http://schemas.microsoft.com/office/drawing/2014/main" id="{65B6D31E-BA18-B115-0646-76F3BC0F0CE6}"/>
              </a:ext>
            </a:extLst>
          </p:cNvPr>
          <p:cNvPicPr>
            <a:picLocks noChangeAspect="1"/>
          </p:cNvPicPr>
          <p:nvPr/>
        </p:nvPicPr>
        <p:blipFill>
          <a:blip r:embed="rId4"/>
          <a:stretch>
            <a:fillRect/>
          </a:stretch>
        </p:blipFill>
        <p:spPr>
          <a:xfrm>
            <a:off x="873917" y="4171658"/>
            <a:ext cx="1454924" cy="1072823"/>
          </a:xfrm>
          <a:prstGeom prst="rect">
            <a:avLst/>
          </a:prstGeom>
        </p:spPr>
      </p:pic>
      <p:sp>
        <p:nvSpPr>
          <p:cNvPr id="15" name="TextBox 14">
            <a:extLst>
              <a:ext uri="{FF2B5EF4-FFF2-40B4-BE49-F238E27FC236}">
                <a16:creationId xmlns:a16="http://schemas.microsoft.com/office/drawing/2014/main" id="{C13E3CAB-7BBF-A01B-5246-660F62A8DA04}"/>
              </a:ext>
            </a:extLst>
          </p:cNvPr>
          <p:cNvSpPr txBox="1"/>
          <p:nvPr/>
        </p:nvSpPr>
        <p:spPr>
          <a:xfrm>
            <a:off x="2912367" y="4191439"/>
            <a:ext cx="6094378" cy="1015663"/>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FFFFFF"/>
                </a:solidFill>
                <a:effectLst/>
                <a:latin typeface="var( --e-global-typography-primary-font-family )"/>
              </a:rPr>
              <a:t>Diabetes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var( --e-global-typography-text-font-family )"/>
              </a:rPr>
              <a:t>LCIF is fighting to reduce the prevalence of diabetes and improve quality of life for people diagnosed with this disease.</a:t>
            </a:r>
            <a:endParaRPr kumimoji="0" lang="en-US" altLang="en-US" sz="1200" b="0" i="0" u="none" strike="noStrike" cap="none" normalizeH="0" baseline="0" dirty="0">
              <a:ln>
                <a:noFill/>
              </a:ln>
              <a:solidFill>
                <a:schemeClr val="tx1"/>
              </a:solidFill>
              <a:effectLst/>
            </a:endParaRPr>
          </a:p>
        </p:txBody>
      </p:sp>
      <p:sp>
        <p:nvSpPr>
          <p:cNvPr id="20" name="TextBox 19">
            <a:extLst>
              <a:ext uri="{FF2B5EF4-FFF2-40B4-BE49-F238E27FC236}">
                <a16:creationId xmlns:a16="http://schemas.microsoft.com/office/drawing/2014/main" id="{ADD84D9B-DAC9-1A0F-E74A-898886AF3B8E}"/>
              </a:ext>
            </a:extLst>
          </p:cNvPr>
          <p:cNvSpPr txBox="1"/>
          <p:nvPr/>
        </p:nvSpPr>
        <p:spPr>
          <a:xfrm>
            <a:off x="2912367" y="5331017"/>
            <a:ext cx="6094378" cy="1292662"/>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FFFFFF"/>
                </a:solidFill>
                <a:effectLst/>
                <a:latin typeface="var( --e-global-typography-primary-font-family )"/>
              </a:rPr>
              <a:t>Humanitarian</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var( --e-global-typography-text-font-family )"/>
              </a:rPr>
              <a:t>Lions identify the world’s most crucial needs, and LCIF supports them in their efforts to provide humanitarian aid around the globe.</a:t>
            </a:r>
            <a:endParaRPr kumimoji="0" lang="en-US" altLang="en-US" sz="1200" b="0" i="0" u="none" strike="noStrike" cap="none" normalizeH="0" baseline="0" dirty="0">
              <a:ln>
                <a:noFill/>
              </a:ln>
              <a:solidFill>
                <a:schemeClr val="tx1"/>
              </a:solidFill>
              <a:effectLst/>
            </a:endParaRPr>
          </a:p>
        </p:txBody>
      </p:sp>
      <p:pic>
        <p:nvPicPr>
          <p:cNvPr id="21" name="Picture 20">
            <a:extLst>
              <a:ext uri="{FF2B5EF4-FFF2-40B4-BE49-F238E27FC236}">
                <a16:creationId xmlns:a16="http://schemas.microsoft.com/office/drawing/2014/main" id="{5DC3DFE4-DA5C-8F87-F230-F78C0DD89427}"/>
              </a:ext>
            </a:extLst>
          </p:cNvPr>
          <p:cNvPicPr>
            <a:picLocks noChangeAspect="1"/>
          </p:cNvPicPr>
          <p:nvPr/>
        </p:nvPicPr>
        <p:blipFill>
          <a:blip r:embed="rId5"/>
          <a:stretch>
            <a:fillRect/>
          </a:stretch>
        </p:blipFill>
        <p:spPr>
          <a:xfrm>
            <a:off x="873918" y="5440937"/>
            <a:ext cx="1454924" cy="1072823"/>
          </a:xfrm>
          <a:prstGeom prst="rect">
            <a:avLst/>
          </a:prstGeom>
        </p:spPr>
      </p:pic>
      <p:sp>
        <p:nvSpPr>
          <p:cNvPr id="24" name="Title 1">
            <a:extLst>
              <a:ext uri="{FF2B5EF4-FFF2-40B4-BE49-F238E27FC236}">
                <a16:creationId xmlns:a16="http://schemas.microsoft.com/office/drawing/2014/main" id="{BDE6FE08-8EC6-88E3-5F39-69DA0114B9CF}"/>
              </a:ext>
            </a:extLst>
          </p:cNvPr>
          <p:cNvSpPr>
            <a:spLocks noGrp="1"/>
          </p:cNvSpPr>
          <p:nvPr>
            <p:ph type="ctrTitle"/>
          </p:nvPr>
        </p:nvSpPr>
        <p:spPr>
          <a:xfrm>
            <a:off x="1524000" y="1116154"/>
            <a:ext cx="9144000" cy="803714"/>
          </a:xfrm>
        </p:spPr>
        <p:txBody>
          <a:bodyPr>
            <a:normAutofit fontScale="90000"/>
          </a:bodyPr>
          <a:lstStyle/>
          <a:p>
            <a:r>
              <a:rPr lang="en-US" sz="3200" b="1" u="sng" dirty="0">
                <a:effectLst/>
                <a:latin typeface="Calibri" panose="020F0502020204030204" pitchFamily="34" charset="0"/>
                <a:ea typeface="Calibri" panose="020F0502020204030204" pitchFamily="34" charset="0"/>
                <a:cs typeface="Times New Roman" panose="02020603050405020304" pitchFamily="18" charset="0"/>
              </a:rPr>
              <a:t>Lions Clubs International Foundation</a:t>
            </a:r>
            <a:br>
              <a:rPr lang="en-US" sz="3200" b="1" u="sng" dirty="0">
                <a:effectLst/>
                <a:latin typeface="Calibri" panose="020F0502020204030204" pitchFamily="34" charset="0"/>
                <a:ea typeface="Calibri" panose="020F0502020204030204" pitchFamily="34" charset="0"/>
                <a:cs typeface="Times New Roman" panose="02020603050405020304" pitchFamily="18" charset="0"/>
              </a:rPr>
            </a:br>
            <a:r>
              <a:rPr lang="en-US" sz="3200" b="1" u="sng" dirty="0">
                <a:effectLst/>
                <a:latin typeface="Calibri" panose="020F0502020204030204" pitchFamily="34" charset="0"/>
                <a:ea typeface="Calibri" panose="020F0502020204030204" pitchFamily="34" charset="0"/>
                <a:cs typeface="Times New Roman" panose="02020603050405020304" pitchFamily="18" charset="0"/>
              </a:rPr>
              <a:t>Global Causes</a:t>
            </a:r>
            <a:endParaRPr lang="en-US" sz="4400" dirty="0"/>
          </a:p>
        </p:txBody>
      </p:sp>
      <p:pic>
        <p:nvPicPr>
          <p:cNvPr id="25" name="Picture 24">
            <a:extLst>
              <a:ext uri="{FF2B5EF4-FFF2-40B4-BE49-F238E27FC236}">
                <a16:creationId xmlns:a16="http://schemas.microsoft.com/office/drawing/2014/main" id="{664F3943-CCC1-F394-AEFE-B38BECF436BF}"/>
              </a:ext>
            </a:extLst>
          </p:cNvPr>
          <p:cNvPicPr>
            <a:picLocks noChangeAspect="1"/>
          </p:cNvPicPr>
          <p:nvPr/>
        </p:nvPicPr>
        <p:blipFill rotWithShape="1">
          <a:blip r:embed="rId6"/>
          <a:srcRect t="33735" b="33546"/>
          <a:stretch/>
        </p:blipFill>
        <p:spPr>
          <a:xfrm>
            <a:off x="4779167" y="1954675"/>
            <a:ext cx="2571750" cy="841443"/>
          </a:xfrm>
          <a:prstGeom prst="rect">
            <a:avLst/>
          </a:prstGeom>
        </p:spPr>
      </p:pic>
      <p:pic>
        <p:nvPicPr>
          <p:cNvPr id="7" name="Picture 6">
            <a:extLst>
              <a:ext uri="{FF2B5EF4-FFF2-40B4-BE49-F238E27FC236}">
                <a16:creationId xmlns:a16="http://schemas.microsoft.com/office/drawing/2014/main" id="{F485D1CC-B279-7D5C-C0C9-D45B62B6476E}"/>
              </a:ext>
            </a:extLst>
          </p:cNvPr>
          <p:cNvPicPr>
            <a:picLocks noChangeAspect="1"/>
          </p:cNvPicPr>
          <p:nvPr/>
        </p:nvPicPr>
        <p:blipFill>
          <a:blip r:embed="rId7"/>
          <a:stretch>
            <a:fillRect/>
          </a:stretch>
        </p:blipFill>
        <p:spPr>
          <a:xfrm>
            <a:off x="9217717" y="430305"/>
            <a:ext cx="2700762" cy="1737511"/>
          </a:xfrm>
          <a:prstGeom prst="rect">
            <a:avLst/>
          </a:prstGeom>
        </p:spPr>
      </p:pic>
    </p:spTree>
    <p:extLst>
      <p:ext uri="{BB962C8B-B14F-4D97-AF65-F5344CB8AC3E}">
        <p14:creationId xmlns:p14="http://schemas.microsoft.com/office/powerpoint/2010/main" val="11993356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B3E5CFC-50AB-45F8-8939-38DE7B0260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683" y="430305"/>
            <a:ext cx="1916112" cy="1813919"/>
          </a:xfrm>
          <a:prstGeom prst="rect">
            <a:avLst/>
          </a:prstGeom>
        </p:spPr>
      </p:pic>
      <p:sp>
        <p:nvSpPr>
          <p:cNvPr id="4" name="Slide Number Placeholder 3">
            <a:extLst>
              <a:ext uri="{FF2B5EF4-FFF2-40B4-BE49-F238E27FC236}">
                <a16:creationId xmlns:a16="http://schemas.microsoft.com/office/drawing/2014/main" id="{BDCA1A9D-3374-34B3-B613-1EF53765B3D6}"/>
              </a:ext>
            </a:extLst>
          </p:cNvPr>
          <p:cNvSpPr>
            <a:spLocks noGrp="1"/>
          </p:cNvSpPr>
          <p:nvPr>
            <p:ph type="sldNum" sz="quarter" idx="12"/>
          </p:nvPr>
        </p:nvSpPr>
        <p:spPr/>
        <p:txBody>
          <a:bodyPr/>
          <a:lstStyle/>
          <a:p>
            <a:fld id="{DE633CBC-23B1-4BFB-99E3-836C8CA4ACFD}" type="slidenum">
              <a:rPr lang="en-US" smtClean="0"/>
              <a:t>16</a:t>
            </a:fld>
            <a:endParaRPr lang="en-US"/>
          </a:p>
        </p:txBody>
      </p:sp>
      <p:sp>
        <p:nvSpPr>
          <p:cNvPr id="10" name="AutoShape 2">
            <a:extLst>
              <a:ext uri="{FF2B5EF4-FFF2-40B4-BE49-F238E27FC236}">
                <a16:creationId xmlns:a16="http://schemas.microsoft.com/office/drawing/2014/main" id="{AEDC41CE-E182-E150-A9BC-13CC3B21FC54}"/>
              </a:ext>
            </a:extLst>
          </p:cNvPr>
          <p:cNvSpPr>
            <a:spLocks noChangeAspect="1" noChangeArrowheads="1"/>
          </p:cNvSpPr>
          <p:nvPr/>
        </p:nvSpPr>
        <p:spPr bwMode="auto">
          <a:xfrm>
            <a:off x="1106774" y="2577279"/>
            <a:ext cx="63514"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Title 1">
            <a:extLst>
              <a:ext uri="{FF2B5EF4-FFF2-40B4-BE49-F238E27FC236}">
                <a16:creationId xmlns:a16="http://schemas.microsoft.com/office/drawing/2014/main" id="{B388CCB9-0211-ED1D-CFE3-51B6F01F3BE7}"/>
              </a:ext>
            </a:extLst>
          </p:cNvPr>
          <p:cNvSpPr txBox="1">
            <a:spLocks/>
          </p:cNvSpPr>
          <p:nvPr/>
        </p:nvSpPr>
        <p:spPr>
          <a:xfrm>
            <a:off x="3079769" y="912882"/>
            <a:ext cx="6032462" cy="990924"/>
          </a:xfrm>
          <a:prstGeom prst="rect">
            <a:avLst/>
          </a:prstGeom>
        </p:spPr>
        <p:txBody>
          <a:bodyPr vert="horz" lIns="91440" tIns="45720" rIns="91440" bIns="45720" rtlCol="0" anchor="b">
            <a:normAutofit fontScale="9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1" u="sng" dirty="0">
                <a:latin typeface="Calibri" panose="020F0502020204030204" pitchFamily="34" charset="0"/>
                <a:ea typeface="Calibri" panose="020F0502020204030204" pitchFamily="34" charset="0"/>
                <a:cs typeface="Times New Roman" panose="02020603050405020304" pitchFamily="18" charset="0"/>
              </a:rPr>
              <a:t>Lions Clubs International Foundation</a:t>
            </a:r>
            <a:br>
              <a:rPr lang="en-US" sz="3200" b="1" u="sng" dirty="0">
                <a:latin typeface="Calibri" panose="020F0502020204030204" pitchFamily="34" charset="0"/>
                <a:ea typeface="Calibri" panose="020F0502020204030204" pitchFamily="34" charset="0"/>
                <a:cs typeface="Times New Roman" panose="02020603050405020304" pitchFamily="18" charset="0"/>
              </a:rPr>
            </a:br>
            <a:r>
              <a:rPr lang="en-US" sz="3200" b="1" u="sng" dirty="0">
                <a:latin typeface="Calibri" panose="020F0502020204030204" pitchFamily="34" charset="0"/>
                <a:ea typeface="Calibri" panose="020F0502020204030204" pitchFamily="34" charset="0"/>
                <a:cs typeface="Times New Roman" panose="02020603050405020304" pitchFamily="18" charset="0"/>
              </a:rPr>
              <a:t>Global Causes</a:t>
            </a:r>
            <a:endParaRPr lang="en-US" sz="4400" dirty="0"/>
          </a:p>
        </p:txBody>
      </p:sp>
      <p:sp>
        <p:nvSpPr>
          <p:cNvPr id="14" name="TextBox 13">
            <a:extLst>
              <a:ext uri="{FF2B5EF4-FFF2-40B4-BE49-F238E27FC236}">
                <a16:creationId xmlns:a16="http://schemas.microsoft.com/office/drawing/2014/main" id="{C5853C13-BFC7-0E1B-5D96-DAB354ACCCDC}"/>
              </a:ext>
            </a:extLst>
          </p:cNvPr>
          <p:cNvSpPr txBox="1"/>
          <p:nvPr/>
        </p:nvSpPr>
        <p:spPr>
          <a:xfrm>
            <a:off x="3017853" y="3003205"/>
            <a:ext cx="6094378" cy="1292662"/>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FFFFFF"/>
                </a:solidFill>
                <a:effectLst/>
                <a:latin typeface="var( --e-global-typography-primary-font-family )"/>
              </a:rPr>
              <a:t>Disaster Relief</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var( --e-global-typography-text-font-family )"/>
              </a:rPr>
              <a:t>Whenever and wherever disaster strikes, Lions are often among the first to offer aid. LCIF empowers those crucial relief efforts.</a:t>
            </a:r>
            <a:endParaRPr kumimoji="0" lang="en-US" altLang="en-US" sz="1200" b="0" i="0" u="none" strike="noStrike" cap="none" normalizeH="0" baseline="0" dirty="0">
              <a:ln>
                <a:noFill/>
              </a:ln>
              <a:solidFill>
                <a:schemeClr val="tx1"/>
              </a:solidFill>
              <a:effectLst/>
            </a:endParaRPr>
          </a:p>
        </p:txBody>
      </p:sp>
      <p:sp>
        <p:nvSpPr>
          <p:cNvPr id="17" name="TextBox 16">
            <a:extLst>
              <a:ext uri="{FF2B5EF4-FFF2-40B4-BE49-F238E27FC236}">
                <a16:creationId xmlns:a16="http://schemas.microsoft.com/office/drawing/2014/main" id="{A00C5758-3839-6FB3-C536-AC30076D460D}"/>
              </a:ext>
            </a:extLst>
          </p:cNvPr>
          <p:cNvSpPr txBox="1"/>
          <p:nvPr/>
        </p:nvSpPr>
        <p:spPr>
          <a:xfrm>
            <a:off x="3017853" y="4307864"/>
            <a:ext cx="6094378" cy="1292662"/>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FFFFFF"/>
                </a:solidFill>
                <a:effectLst/>
                <a:latin typeface="var( --e-global-typography-primary-font-family )"/>
              </a:rPr>
              <a:t>Youth</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var( --e-global-typography-text-font-family )"/>
              </a:rPr>
              <a:t>LCIF improves access to quality education, vital health services, and positive youth development for young people around the world.</a:t>
            </a:r>
            <a:endParaRPr kumimoji="0" lang="en-US" altLang="en-US" sz="1200" b="0" i="0" u="none" strike="noStrike" cap="none" normalizeH="0" baseline="0" dirty="0">
              <a:ln>
                <a:noFill/>
              </a:ln>
              <a:solidFill>
                <a:schemeClr val="tx1"/>
              </a:solidFill>
              <a:effectLst/>
            </a:endParaRPr>
          </a:p>
        </p:txBody>
      </p:sp>
      <p:pic>
        <p:nvPicPr>
          <p:cNvPr id="18" name="Picture 17">
            <a:extLst>
              <a:ext uri="{FF2B5EF4-FFF2-40B4-BE49-F238E27FC236}">
                <a16:creationId xmlns:a16="http://schemas.microsoft.com/office/drawing/2014/main" id="{BC3D4E09-433D-9D89-F956-3E33E218C6CB}"/>
              </a:ext>
            </a:extLst>
          </p:cNvPr>
          <p:cNvPicPr>
            <a:picLocks noChangeAspect="1"/>
          </p:cNvPicPr>
          <p:nvPr/>
        </p:nvPicPr>
        <p:blipFill>
          <a:blip r:embed="rId3"/>
          <a:stretch>
            <a:fillRect/>
          </a:stretch>
        </p:blipFill>
        <p:spPr>
          <a:xfrm>
            <a:off x="813347" y="4416993"/>
            <a:ext cx="1457070" cy="1074405"/>
          </a:xfrm>
          <a:prstGeom prst="rect">
            <a:avLst/>
          </a:prstGeom>
        </p:spPr>
      </p:pic>
      <p:pic>
        <p:nvPicPr>
          <p:cNvPr id="19" name="Picture 18">
            <a:extLst>
              <a:ext uri="{FF2B5EF4-FFF2-40B4-BE49-F238E27FC236}">
                <a16:creationId xmlns:a16="http://schemas.microsoft.com/office/drawing/2014/main" id="{BFA2EE18-D80B-9687-B740-402B706CD7BD}"/>
              </a:ext>
            </a:extLst>
          </p:cNvPr>
          <p:cNvPicPr>
            <a:picLocks noChangeAspect="1"/>
          </p:cNvPicPr>
          <p:nvPr/>
        </p:nvPicPr>
        <p:blipFill>
          <a:blip r:embed="rId4"/>
          <a:stretch>
            <a:fillRect/>
          </a:stretch>
        </p:blipFill>
        <p:spPr>
          <a:xfrm>
            <a:off x="813347" y="3086717"/>
            <a:ext cx="1526551" cy="1125639"/>
          </a:xfrm>
          <a:prstGeom prst="rect">
            <a:avLst/>
          </a:prstGeom>
        </p:spPr>
      </p:pic>
      <p:pic>
        <p:nvPicPr>
          <p:cNvPr id="23" name="Picture 22">
            <a:extLst>
              <a:ext uri="{FF2B5EF4-FFF2-40B4-BE49-F238E27FC236}">
                <a16:creationId xmlns:a16="http://schemas.microsoft.com/office/drawing/2014/main" id="{A4B274FD-980B-CE3F-9845-8FFE6126F30A}"/>
              </a:ext>
            </a:extLst>
          </p:cNvPr>
          <p:cNvPicPr>
            <a:picLocks noChangeAspect="1"/>
          </p:cNvPicPr>
          <p:nvPr/>
        </p:nvPicPr>
        <p:blipFill>
          <a:blip r:embed="rId5"/>
          <a:stretch>
            <a:fillRect/>
          </a:stretch>
        </p:blipFill>
        <p:spPr>
          <a:xfrm>
            <a:off x="4778674" y="2032845"/>
            <a:ext cx="2572735" cy="841321"/>
          </a:xfrm>
          <a:prstGeom prst="rect">
            <a:avLst/>
          </a:prstGeom>
        </p:spPr>
      </p:pic>
      <p:pic>
        <p:nvPicPr>
          <p:cNvPr id="3" name="Picture 2">
            <a:extLst>
              <a:ext uri="{FF2B5EF4-FFF2-40B4-BE49-F238E27FC236}">
                <a16:creationId xmlns:a16="http://schemas.microsoft.com/office/drawing/2014/main" id="{A021A57F-F12E-3A92-8043-3D7275FFA06B}"/>
              </a:ext>
            </a:extLst>
          </p:cNvPr>
          <p:cNvPicPr>
            <a:picLocks noChangeAspect="1"/>
          </p:cNvPicPr>
          <p:nvPr/>
        </p:nvPicPr>
        <p:blipFill>
          <a:blip r:embed="rId6"/>
          <a:stretch>
            <a:fillRect/>
          </a:stretch>
        </p:blipFill>
        <p:spPr>
          <a:xfrm>
            <a:off x="9255974" y="430305"/>
            <a:ext cx="2700762" cy="1737511"/>
          </a:xfrm>
          <a:prstGeom prst="rect">
            <a:avLst/>
          </a:prstGeom>
        </p:spPr>
      </p:pic>
    </p:spTree>
    <p:extLst>
      <p:ext uri="{BB962C8B-B14F-4D97-AF65-F5344CB8AC3E}">
        <p14:creationId xmlns:p14="http://schemas.microsoft.com/office/powerpoint/2010/main" val="15847320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671313-5A1A-4229-98C6-C2732979E220}"/>
              </a:ext>
            </a:extLst>
          </p:cNvPr>
          <p:cNvSpPr>
            <a:spLocks noGrp="1"/>
          </p:cNvSpPr>
          <p:nvPr>
            <p:ph type="title"/>
          </p:nvPr>
        </p:nvSpPr>
        <p:spPr>
          <a:xfrm>
            <a:off x="3097763" y="365125"/>
            <a:ext cx="8256036" cy="1325563"/>
          </a:xfrm>
        </p:spPr>
        <p:txBody>
          <a:bodyPr/>
          <a:lstStyle/>
          <a:p>
            <a:r>
              <a:rPr lang="en-US" b="1" dirty="0"/>
              <a:t>Lions Clubs International Foundation</a:t>
            </a:r>
          </a:p>
        </p:txBody>
      </p:sp>
      <p:sp>
        <p:nvSpPr>
          <p:cNvPr id="3" name="Content Placeholder 2">
            <a:extLst>
              <a:ext uri="{FF2B5EF4-FFF2-40B4-BE49-F238E27FC236}">
                <a16:creationId xmlns:a16="http://schemas.microsoft.com/office/drawing/2014/main" id="{51CC51E1-71AC-46B5-A973-F4DDAACCF7A2}"/>
              </a:ext>
            </a:extLst>
          </p:cNvPr>
          <p:cNvSpPr>
            <a:spLocks noGrp="1"/>
          </p:cNvSpPr>
          <p:nvPr>
            <p:ph idx="1"/>
          </p:nvPr>
        </p:nvSpPr>
        <p:spPr/>
        <p:txBody>
          <a:bodyPr>
            <a:normAutofit/>
          </a:bodyPr>
          <a:lstStyle/>
          <a:p>
            <a:pPr>
              <a:lnSpc>
                <a:spcPct val="107000"/>
              </a:lnSpc>
              <a:spcBef>
                <a:spcPts val="0"/>
              </a:spcBef>
            </a:pPr>
            <a:r>
              <a:rPr lang="en-US" sz="2400" b="1" i="1" dirty="0">
                <a:solidFill>
                  <a:schemeClr val="accent1">
                    <a:lumMod val="75000"/>
                  </a:schemeClr>
                </a:solidFill>
              </a:rPr>
              <a:t>100% club donations and</a:t>
            </a:r>
          </a:p>
          <a:p>
            <a:pPr>
              <a:lnSpc>
                <a:spcPct val="107000"/>
              </a:lnSpc>
              <a:spcBef>
                <a:spcPts val="0"/>
              </a:spcBef>
            </a:pPr>
            <a:r>
              <a:rPr lang="en-US" sz="2400" dirty="0">
                <a:latin typeface="Calibri" panose="020F0502020204030204" pitchFamily="34" charset="0"/>
                <a:ea typeface="Calibri" panose="020F0502020204030204" pitchFamily="34" charset="0"/>
                <a:cs typeface="Times New Roman" panose="02020603050405020304" pitchFamily="18" charset="0"/>
              </a:rPr>
              <a:t>Lion Member Donations (counts toward a future MJF)</a:t>
            </a:r>
          </a:p>
          <a:p>
            <a:pPr>
              <a:lnSpc>
                <a:spcPct val="107000"/>
              </a:lnSpc>
              <a:spcBef>
                <a:spcPts val="0"/>
              </a:spcBef>
            </a:pPr>
            <a:r>
              <a:rPr lang="en-US" sz="2400" dirty="0">
                <a:effectLst/>
                <a:latin typeface="Calibri" panose="020F0502020204030204" pitchFamily="34" charset="0"/>
                <a:ea typeface="Calibri" panose="020F0502020204030204" pitchFamily="34" charset="0"/>
                <a:cs typeface="Times New Roman" panose="02020603050405020304" pitchFamily="18" charset="0"/>
              </a:rPr>
              <a:t>Club Donations </a:t>
            </a:r>
            <a:r>
              <a:rPr lang="en-US" sz="2400" dirty="0">
                <a:latin typeface="Calibri" panose="020F0502020204030204" pitchFamily="34" charset="0"/>
                <a:ea typeface="Calibri" panose="020F0502020204030204" pitchFamily="34" charset="0"/>
                <a:cs typeface="Times New Roman" panose="02020603050405020304" pitchFamily="18" charset="0"/>
              </a:rPr>
              <a:t>(counts toward a current or future MJF)</a:t>
            </a:r>
          </a:p>
          <a:p>
            <a:pPr marL="0" marR="0" indent="0">
              <a:lnSpc>
                <a:spcPct val="107000"/>
              </a:lnSpc>
              <a:spcBef>
                <a:spcPts val="0"/>
              </a:spcBef>
              <a:spcAft>
                <a:spcPts val="0"/>
              </a:spcAft>
              <a:buNone/>
            </a:pPr>
            <a:endParaRPr lang="en-US" sz="2400" b="1" u="sng"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pPr>
            <a:r>
              <a:rPr lang="en-US" sz="2400" b="1" u="sng" dirty="0">
                <a:effectLst/>
                <a:latin typeface="Calibri" panose="020F0502020204030204" pitchFamily="34" charset="0"/>
                <a:ea typeface="Calibri" panose="020F0502020204030204" pitchFamily="34" charset="0"/>
                <a:cs typeface="Times New Roman" panose="02020603050405020304" pitchFamily="18" charset="0"/>
              </a:rPr>
              <a:t>Melvin Jones Fellowship</a:t>
            </a:r>
            <a:r>
              <a:rPr lang="en-US" sz="2400" b="1" dirty="0">
                <a:effectLst/>
                <a:latin typeface="Calibri" panose="020F0502020204030204" pitchFamily="34" charset="0"/>
                <a:ea typeface="Calibri" panose="020F0502020204030204" pitchFamily="34" charset="0"/>
                <a:cs typeface="Times New Roman" panose="02020603050405020304" pitchFamily="18" charset="0"/>
              </a:rPr>
              <a:t>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2400" dirty="0">
                <a:effectLst/>
                <a:latin typeface="Calibri" panose="020F0502020204030204" pitchFamily="34" charset="0"/>
                <a:ea typeface="Calibri" panose="020F0502020204030204" pitchFamily="34" charset="0"/>
                <a:cs typeface="Times New Roman" panose="02020603050405020304" pitchFamily="18" charset="0"/>
              </a:rPr>
              <a:t>$1000 - MJF Award (Plaque and lapel Pin)</a:t>
            </a:r>
          </a:p>
          <a:p>
            <a:pPr marL="0" marR="0" indent="0">
              <a:lnSpc>
                <a:spcPct val="107000"/>
              </a:lnSpc>
              <a:spcBef>
                <a:spcPts val="0"/>
              </a:spcBef>
              <a:spcAft>
                <a:spcPts val="0"/>
              </a:spcAft>
              <a:buNone/>
            </a:pPr>
            <a:r>
              <a:rPr lang="en-US" sz="2400" dirty="0">
                <a:effectLst/>
                <a:latin typeface="Calibri" panose="020F0502020204030204" pitchFamily="34" charset="0"/>
                <a:ea typeface="Calibri" panose="020F0502020204030204" pitchFamily="34" charset="0"/>
                <a:cs typeface="Times New Roman" panose="02020603050405020304" pitchFamily="18" charset="0"/>
              </a:rPr>
              <a:t>	</a:t>
            </a:r>
          </a:p>
          <a:p>
            <a:pPr marL="0" marR="0" indent="0">
              <a:lnSpc>
                <a:spcPct val="107000"/>
              </a:lnSpc>
              <a:spcBef>
                <a:spcPts val="0"/>
              </a:spcBef>
              <a:spcAft>
                <a:spcPts val="0"/>
              </a:spcAft>
              <a:buNone/>
            </a:pPr>
            <a:r>
              <a:rPr lang="en-US" sz="2400" dirty="0">
                <a:effectLst/>
                <a:latin typeface="Calibri" panose="020F0502020204030204" pitchFamily="34" charset="0"/>
                <a:ea typeface="Calibri" panose="020F0502020204030204" pitchFamily="34" charset="0"/>
                <a:cs typeface="Times New Roman" panose="02020603050405020304" pitchFamily="18" charset="0"/>
              </a:rPr>
              <a:t>Progressive Melvin Jones awards</a:t>
            </a:r>
          </a:p>
          <a:p>
            <a:pPr marL="0" marR="0" indent="0">
              <a:lnSpc>
                <a:spcPct val="107000"/>
              </a:lnSpc>
              <a:spcBef>
                <a:spcPts val="0"/>
              </a:spcBef>
              <a:spcAft>
                <a:spcPts val="0"/>
              </a:spcAft>
              <a:buNone/>
            </a:pPr>
            <a:r>
              <a:rPr lang="en-US" sz="2400" dirty="0">
                <a:effectLst/>
                <a:latin typeface="Calibri" panose="020F0502020204030204" pitchFamily="34" charset="0"/>
                <a:ea typeface="Calibri" panose="020F0502020204030204" pitchFamily="34" charset="0"/>
                <a:cs typeface="Times New Roman" panose="02020603050405020304" pitchFamily="18" charset="0"/>
              </a:rPr>
              <a:t>(each $1000 level adds 1 up to 10 diamonds </a:t>
            </a:r>
            <a:r>
              <a:rPr lang="en-US" sz="2400" dirty="0">
                <a:latin typeface="Calibri" panose="020F0502020204030204" pitchFamily="34" charset="0"/>
                <a:ea typeface="Calibri" panose="020F0502020204030204" pitchFamily="34" charset="0"/>
                <a:cs typeface="Times New Roman" panose="02020603050405020304" pitchFamily="18" charset="0"/>
              </a:rPr>
              <a:t>then diamonds </a:t>
            </a:r>
          </a:p>
          <a:p>
            <a:pPr marL="0" marR="0" indent="0">
              <a:lnSpc>
                <a:spcPct val="107000"/>
              </a:lnSpc>
              <a:spcBef>
                <a:spcPts val="0"/>
              </a:spcBef>
              <a:spcAft>
                <a:spcPts val="0"/>
              </a:spcAft>
              <a:buNone/>
            </a:pPr>
            <a:r>
              <a:rPr lang="en-US" sz="2400" dirty="0">
                <a:latin typeface="Calibri" panose="020F0502020204030204" pitchFamily="34" charset="0"/>
                <a:ea typeface="Calibri" panose="020F0502020204030204" pitchFamily="34" charset="0"/>
                <a:cs typeface="Times New Roman" panose="02020603050405020304" pitchFamily="18" charset="0"/>
              </a:rPr>
              <a:t>a</a:t>
            </a:r>
            <a:r>
              <a:rPr lang="en-US" sz="2400" dirty="0">
                <a:effectLst/>
                <a:latin typeface="Calibri" panose="020F0502020204030204" pitchFamily="34" charset="0"/>
                <a:ea typeface="Calibri" panose="020F0502020204030204" pitchFamily="34" charset="0"/>
                <a:cs typeface="Times New Roman" panose="02020603050405020304" pitchFamily="18" charset="0"/>
              </a:rPr>
              <a:t>re replaced by sapphire</a:t>
            </a:r>
            <a:r>
              <a:rPr lang="en-US" sz="2400" dirty="0">
                <a:latin typeface="Calibri" panose="020F0502020204030204" pitchFamily="34" charset="0"/>
                <a:ea typeface="Calibri" panose="020F0502020204030204" pitchFamily="34" charset="0"/>
                <a:cs typeface="Times New Roman" panose="02020603050405020304" pitchFamily="18" charset="0"/>
              </a:rPr>
              <a:t>s up to ten sapphires</a:t>
            </a:r>
            <a:r>
              <a:rPr lang="en-US" sz="2400" dirty="0">
                <a:effectLst/>
                <a:latin typeface="Calibri" panose="020F0502020204030204" pitchFamily="34" charset="0"/>
                <a:ea typeface="Calibri" panose="020F0502020204030204" pitchFamily="34" charset="0"/>
                <a:cs typeface="Times New Roman" panose="02020603050405020304" pitchFamily="18" charset="0"/>
              </a:rPr>
              <a:t>)</a:t>
            </a:r>
          </a:p>
          <a:p>
            <a:endParaRPr lang="en-US" dirty="0"/>
          </a:p>
        </p:txBody>
      </p:sp>
      <p:pic>
        <p:nvPicPr>
          <p:cNvPr id="4" name="Picture 3">
            <a:extLst>
              <a:ext uri="{FF2B5EF4-FFF2-40B4-BE49-F238E27FC236}">
                <a16:creationId xmlns:a16="http://schemas.microsoft.com/office/drawing/2014/main" id="{8A80C71F-CB14-41C3-BAB3-AA46E995DD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683" y="430306"/>
            <a:ext cx="1433986" cy="1357506"/>
          </a:xfrm>
          <a:prstGeom prst="rect">
            <a:avLst/>
          </a:prstGeom>
        </p:spPr>
      </p:pic>
      <p:sp>
        <p:nvSpPr>
          <p:cNvPr id="5" name="Slide Number Placeholder 4">
            <a:extLst>
              <a:ext uri="{FF2B5EF4-FFF2-40B4-BE49-F238E27FC236}">
                <a16:creationId xmlns:a16="http://schemas.microsoft.com/office/drawing/2014/main" id="{7E08CE22-E33B-EF0D-30E5-E7BF6ECE6C36}"/>
              </a:ext>
            </a:extLst>
          </p:cNvPr>
          <p:cNvSpPr>
            <a:spLocks noGrp="1"/>
          </p:cNvSpPr>
          <p:nvPr>
            <p:ph type="sldNum" sz="quarter" idx="12"/>
          </p:nvPr>
        </p:nvSpPr>
        <p:spPr/>
        <p:txBody>
          <a:bodyPr/>
          <a:lstStyle/>
          <a:p>
            <a:fld id="{DE633CBC-23B1-4BFB-99E3-836C8CA4ACFD}" type="slidenum">
              <a:rPr lang="en-US" smtClean="0"/>
              <a:t>17</a:t>
            </a:fld>
            <a:endParaRPr lang="en-US"/>
          </a:p>
        </p:txBody>
      </p:sp>
      <p:pic>
        <p:nvPicPr>
          <p:cNvPr id="9" name="Picture 8" descr="A close up of a yellow bag&#10;&#10;Description automatically generated">
            <a:extLst>
              <a:ext uri="{FF2B5EF4-FFF2-40B4-BE49-F238E27FC236}">
                <a16:creationId xmlns:a16="http://schemas.microsoft.com/office/drawing/2014/main" id="{70A292E8-A062-24CA-6648-F466810422C0}"/>
              </a:ext>
            </a:extLst>
          </p:cNvPr>
          <p:cNvPicPr>
            <a:picLocks noChangeAspect="1"/>
          </p:cNvPicPr>
          <p:nvPr/>
        </p:nvPicPr>
        <p:blipFill rotWithShape="1">
          <a:blip r:embed="rId3">
            <a:extLst>
              <a:ext uri="{28A0092B-C50C-407E-A947-70E740481C1C}">
                <a14:useLocalDpi xmlns:a14="http://schemas.microsoft.com/office/drawing/2010/main" val="0"/>
              </a:ext>
            </a:extLst>
          </a:blip>
          <a:srcRect l="34651" t="38952" r="36761" b="28592"/>
          <a:stretch/>
        </p:blipFill>
        <p:spPr>
          <a:xfrm rot="5070470">
            <a:off x="6425549" y="3556459"/>
            <a:ext cx="1130939" cy="962997"/>
          </a:xfrm>
          <a:prstGeom prst="rect">
            <a:avLst/>
          </a:prstGeom>
        </p:spPr>
      </p:pic>
      <p:pic>
        <p:nvPicPr>
          <p:cNvPr id="11" name="Picture 10" descr="A plaque with a badge and a coin on it&#10;&#10;Description automatically generated">
            <a:extLst>
              <a:ext uri="{FF2B5EF4-FFF2-40B4-BE49-F238E27FC236}">
                <a16:creationId xmlns:a16="http://schemas.microsoft.com/office/drawing/2014/main" id="{C93A5473-BE8C-9F49-466C-2E45A7B9299D}"/>
              </a:ext>
            </a:extLst>
          </p:cNvPr>
          <p:cNvPicPr>
            <a:picLocks noChangeAspect="1"/>
          </p:cNvPicPr>
          <p:nvPr/>
        </p:nvPicPr>
        <p:blipFill rotWithShape="1">
          <a:blip r:embed="rId4">
            <a:extLst>
              <a:ext uri="{28A0092B-C50C-407E-A947-70E740481C1C}">
                <a14:useLocalDpi xmlns:a14="http://schemas.microsoft.com/office/drawing/2010/main" val="0"/>
              </a:ext>
            </a:extLst>
          </a:blip>
          <a:srcRect l="5324" t="5630" r="5324"/>
          <a:stretch/>
        </p:blipFill>
        <p:spPr>
          <a:xfrm rot="5400000">
            <a:off x="8488585" y="2356501"/>
            <a:ext cx="2844953" cy="2253556"/>
          </a:xfrm>
          <a:prstGeom prst="rect">
            <a:avLst/>
          </a:prstGeom>
        </p:spPr>
      </p:pic>
      <p:pic>
        <p:nvPicPr>
          <p:cNvPr id="13" name="Picture 12" descr="A close up of a badge&#10;&#10;Description automatically generated">
            <a:extLst>
              <a:ext uri="{FF2B5EF4-FFF2-40B4-BE49-F238E27FC236}">
                <a16:creationId xmlns:a16="http://schemas.microsoft.com/office/drawing/2014/main" id="{EACC3D72-E6E4-B836-655A-2CCCD17275F8}"/>
              </a:ext>
            </a:extLst>
          </p:cNvPr>
          <p:cNvPicPr>
            <a:picLocks noChangeAspect="1"/>
          </p:cNvPicPr>
          <p:nvPr/>
        </p:nvPicPr>
        <p:blipFill rotWithShape="1">
          <a:blip r:embed="rId5">
            <a:extLst>
              <a:ext uri="{28A0092B-C50C-407E-A947-70E740481C1C}">
                <a14:useLocalDpi xmlns:a14="http://schemas.microsoft.com/office/drawing/2010/main" val="0"/>
              </a:ext>
            </a:extLst>
          </a:blip>
          <a:srcRect l="1166" t="16074" r="22500" b="4371"/>
          <a:stretch/>
        </p:blipFill>
        <p:spPr>
          <a:xfrm rot="4996339">
            <a:off x="8738466" y="5383090"/>
            <a:ext cx="1238594" cy="968159"/>
          </a:xfrm>
          <a:prstGeom prst="rect">
            <a:avLst/>
          </a:prstGeom>
        </p:spPr>
      </p:pic>
    </p:spTree>
    <p:extLst>
      <p:ext uri="{BB962C8B-B14F-4D97-AF65-F5344CB8AC3E}">
        <p14:creationId xmlns:p14="http://schemas.microsoft.com/office/powerpoint/2010/main" val="16403746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671313-5A1A-4229-98C6-C2732979E220}"/>
              </a:ext>
            </a:extLst>
          </p:cNvPr>
          <p:cNvSpPr>
            <a:spLocks noGrp="1"/>
          </p:cNvSpPr>
          <p:nvPr>
            <p:ph type="title"/>
          </p:nvPr>
        </p:nvSpPr>
        <p:spPr>
          <a:xfrm>
            <a:off x="2282758" y="462249"/>
            <a:ext cx="7626484" cy="1325563"/>
          </a:xfrm>
        </p:spPr>
        <p:txBody>
          <a:bodyPr/>
          <a:lstStyle/>
          <a:p>
            <a:pPr algn="ctr"/>
            <a:r>
              <a:rPr lang="en-US" b="1" dirty="0">
                <a:hlinkClick r:id="rId2"/>
              </a:rPr>
              <a:t>Julien C. </a:t>
            </a:r>
            <a:r>
              <a:rPr lang="en-US" b="1" dirty="0" err="1">
                <a:hlinkClick r:id="rId2"/>
              </a:rPr>
              <a:t>Hyer</a:t>
            </a:r>
            <a:r>
              <a:rPr lang="en-US" b="1" dirty="0">
                <a:hlinkClick r:id="rId2"/>
              </a:rPr>
              <a:t> Lions Youth Camp</a:t>
            </a:r>
            <a:br>
              <a:rPr lang="en-US" b="1" dirty="0"/>
            </a:br>
            <a:r>
              <a:rPr lang="en-US" sz="2800" b="1" dirty="0"/>
              <a:t>Districts 2-X1 and 2-E2</a:t>
            </a:r>
            <a:endParaRPr lang="en-US" b="1" dirty="0"/>
          </a:p>
        </p:txBody>
      </p:sp>
      <p:sp>
        <p:nvSpPr>
          <p:cNvPr id="3" name="Content Placeholder 2">
            <a:extLst>
              <a:ext uri="{FF2B5EF4-FFF2-40B4-BE49-F238E27FC236}">
                <a16:creationId xmlns:a16="http://schemas.microsoft.com/office/drawing/2014/main" id="{51CC51E1-71AC-46B5-A973-F4DDAACCF7A2}"/>
              </a:ext>
            </a:extLst>
          </p:cNvPr>
          <p:cNvSpPr>
            <a:spLocks noGrp="1"/>
          </p:cNvSpPr>
          <p:nvPr>
            <p:ph idx="1"/>
          </p:nvPr>
        </p:nvSpPr>
        <p:spPr>
          <a:xfrm>
            <a:off x="838200" y="2187573"/>
            <a:ext cx="10299970" cy="3824121"/>
          </a:xfrm>
        </p:spPr>
        <p:txBody>
          <a:bodyPr>
            <a:normAutofit/>
          </a:bodyPr>
          <a:lstStyle/>
          <a:p>
            <a:pPr marL="0" marR="0" indent="0">
              <a:lnSpc>
                <a:spcPct val="107000"/>
              </a:lnSpc>
              <a:spcBef>
                <a:spcPts val="0"/>
              </a:spcBef>
              <a:spcAft>
                <a:spcPts val="0"/>
              </a:spcAft>
              <a:buNone/>
            </a:pPr>
            <a:r>
              <a:rPr lang="en-US" sz="1800" b="1" i="1" dirty="0">
                <a:effectLst/>
                <a:latin typeface="Open Sans" panose="020B0606030504020204" pitchFamily="34" charset="0"/>
              </a:rPr>
              <a:t>The </a:t>
            </a:r>
            <a:r>
              <a:rPr lang="en-US" sz="1800" b="1" i="1" dirty="0">
                <a:solidFill>
                  <a:srgbClr val="0563C1"/>
                </a:solidFill>
                <a:latin typeface="Open Sans" panose="020B0606030504020204" pitchFamily="34" charset="0"/>
                <a:hlinkClick r:id="rId2">
                  <a:extLst>
                    <a:ext uri="{A12FA001-AC4F-418D-AE19-62706E023703}">
                      <ahyp:hlinkClr xmlns:ahyp="http://schemas.microsoft.com/office/drawing/2018/hyperlinkcolor" val="tx"/>
                    </a:ext>
                  </a:extLst>
                </a:hlinkClick>
              </a:rPr>
              <a:t>Julien C. </a:t>
            </a:r>
            <a:r>
              <a:rPr lang="en-US" sz="1800" b="1" i="1" dirty="0" err="1">
                <a:solidFill>
                  <a:srgbClr val="0563C1"/>
                </a:solidFill>
                <a:latin typeface="Open Sans" panose="020B0606030504020204" pitchFamily="34" charset="0"/>
                <a:hlinkClick r:id="rId2">
                  <a:extLst>
                    <a:ext uri="{A12FA001-AC4F-418D-AE19-62706E023703}">
                      <ahyp:hlinkClr xmlns:ahyp="http://schemas.microsoft.com/office/drawing/2018/hyperlinkcolor" val="tx"/>
                    </a:ext>
                  </a:extLst>
                </a:hlinkClick>
              </a:rPr>
              <a:t>Hyer</a:t>
            </a:r>
            <a:r>
              <a:rPr lang="en-US" sz="1800" b="1" i="1" dirty="0">
                <a:latin typeface="Open Sans" panose="020B0606030504020204" pitchFamily="34" charset="0"/>
                <a:hlinkClick r:id="rId2">
                  <a:extLst>
                    <a:ext uri="{A12FA001-AC4F-418D-AE19-62706E023703}">
                      <ahyp:hlinkClr xmlns:ahyp="http://schemas.microsoft.com/office/drawing/2018/hyperlinkcolor" val="tx"/>
                    </a:ext>
                  </a:extLst>
                </a:hlinkClick>
              </a:rPr>
              <a:t> International Youth Camp </a:t>
            </a:r>
            <a:r>
              <a:rPr lang="en-US" sz="1800" b="1" i="1" dirty="0">
                <a:effectLst/>
                <a:latin typeface="Open Sans" panose="020B0606030504020204" pitchFamily="34" charset="0"/>
              </a:rPr>
              <a:t>represents a group of students from countries around the world that participate in a six-week program to expose them to life in Texas through stays in Dallas/Fort Worth, Lake Texoma, San Antonio and Lubbock to promote peace and understanding.</a:t>
            </a:r>
          </a:p>
          <a:p>
            <a:pPr marL="0" marR="0" indent="0">
              <a:lnSpc>
                <a:spcPct val="107000"/>
              </a:lnSpc>
              <a:spcBef>
                <a:spcPts val="0"/>
              </a:spcBef>
              <a:spcAft>
                <a:spcPts val="0"/>
              </a:spcAft>
              <a:buNone/>
            </a:pPr>
            <a:endParaRPr lang="en-US" sz="1600" dirty="0">
              <a:latin typeface="Open Sans" panose="020B0606030504020204" pitchFamily="34" charset="0"/>
            </a:endParaRPr>
          </a:p>
          <a:p>
            <a:pPr marL="0" marR="0" indent="0">
              <a:lnSpc>
                <a:spcPct val="107000"/>
              </a:lnSpc>
              <a:spcBef>
                <a:spcPts val="0"/>
              </a:spcBef>
              <a:spcAft>
                <a:spcPts val="0"/>
              </a:spcAft>
              <a:buNone/>
            </a:pPr>
            <a:r>
              <a:rPr lang="en-US" sz="1600" b="0" i="0" dirty="0">
                <a:effectLst/>
                <a:latin typeface="Open Sans" panose="020B0606030504020204" pitchFamily="34" charset="0"/>
              </a:rPr>
              <a:t>The Julien C. </a:t>
            </a:r>
            <a:r>
              <a:rPr lang="en-US" sz="1600" b="0" i="0" dirty="0" err="1">
                <a:effectLst/>
                <a:latin typeface="Open Sans" panose="020B0606030504020204" pitchFamily="34" charset="0"/>
              </a:rPr>
              <a:t>Hyer</a:t>
            </a:r>
            <a:r>
              <a:rPr lang="en-US" sz="1600" b="0" i="0" dirty="0">
                <a:effectLst/>
                <a:latin typeface="Open Sans" panose="020B0606030504020204" pitchFamily="34" charset="0"/>
              </a:rPr>
              <a:t> Lions Youth Camp was organized in 1973 and the first camping session was held in 1974. Each year an average of 30 youths (boys and girls) has visited Texas to attend the Julien </a:t>
            </a:r>
            <a:r>
              <a:rPr lang="en-US" sz="1600" b="0" i="0" dirty="0" err="1">
                <a:effectLst/>
                <a:latin typeface="Open Sans" panose="020B0606030504020204" pitchFamily="34" charset="0"/>
              </a:rPr>
              <a:t>Hyer</a:t>
            </a:r>
            <a:r>
              <a:rPr lang="en-US" sz="1600" b="0" i="0" dirty="0">
                <a:effectLst/>
                <a:latin typeface="Open Sans" panose="020B0606030504020204" pitchFamily="34" charset="0"/>
              </a:rPr>
              <a:t> Camp. During this time, the program has changed slightly but the objective “to foster and create a spirit of understanding among the peoples of the world” remains the same. This Camp gives each attending youth the opportunity to learn about other peoples of the world while visiting Texas and the United States of America.</a:t>
            </a:r>
          </a:p>
          <a:p>
            <a:pPr marL="0" marR="0" indent="0">
              <a:lnSpc>
                <a:spcPct val="107000"/>
              </a:lnSpc>
              <a:spcBef>
                <a:spcPts val="0"/>
              </a:spcBef>
              <a:spcAft>
                <a:spcPts val="0"/>
              </a:spcAft>
              <a:buNone/>
            </a:pPr>
            <a:endParaRPr lang="en-US" sz="1600" dirty="0">
              <a:latin typeface="Open Sans" panose="020B0606030504020204" pitchFamily="34" charset="0"/>
            </a:endParaRPr>
          </a:p>
          <a:p>
            <a:pPr marL="0" marR="0" indent="0">
              <a:lnSpc>
                <a:spcPct val="107000"/>
              </a:lnSpc>
              <a:spcBef>
                <a:spcPts val="0"/>
              </a:spcBef>
              <a:spcAft>
                <a:spcPts val="0"/>
              </a:spcAft>
              <a:buNone/>
            </a:pPr>
            <a:r>
              <a:rPr lang="en-US" sz="1600" b="1" i="1" dirty="0">
                <a:solidFill>
                  <a:srgbClr val="002060"/>
                </a:solidFill>
                <a:effectLst/>
                <a:latin typeface="Open Sans" panose="020B0606030504020204" pitchFamily="34" charset="0"/>
              </a:rPr>
              <a:t>The Camp is named in honor of Past International President Lion Judge Julien C. </a:t>
            </a:r>
            <a:r>
              <a:rPr lang="en-US" sz="1600" b="1" i="1" dirty="0" err="1">
                <a:solidFill>
                  <a:srgbClr val="002060"/>
                </a:solidFill>
                <a:effectLst/>
                <a:latin typeface="Open Sans" panose="020B0606030504020204" pitchFamily="34" charset="0"/>
              </a:rPr>
              <a:t>Hyer</a:t>
            </a:r>
            <a:r>
              <a:rPr lang="en-US" sz="1600" b="1" i="1" dirty="0">
                <a:solidFill>
                  <a:srgbClr val="002060"/>
                </a:solidFill>
                <a:effectLst/>
                <a:latin typeface="Open Sans" panose="020B0606030504020204" pitchFamily="34" charset="0"/>
              </a:rPr>
              <a:t> (1931/1932) the Founder of the Lions Clubs International Youth Exchange Program.</a:t>
            </a:r>
            <a:endParaRPr lang="en-US" sz="1600" b="1" i="1" dirty="0">
              <a:solidFill>
                <a:srgbClr val="002060"/>
              </a:solidFill>
            </a:endParaRPr>
          </a:p>
        </p:txBody>
      </p:sp>
      <p:pic>
        <p:nvPicPr>
          <p:cNvPr id="4" name="Picture 3">
            <a:extLst>
              <a:ext uri="{FF2B5EF4-FFF2-40B4-BE49-F238E27FC236}">
                <a16:creationId xmlns:a16="http://schemas.microsoft.com/office/drawing/2014/main" id="{8A80C71F-CB14-41C3-BAB3-AA46E995DD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2683" y="430306"/>
            <a:ext cx="1433986" cy="1357506"/>
          </a:xfrm>
          <a:prstGeom prst="rect">
            <a:avLst/>
          </a:prstGeom>
        </p:spPr>
      </p:pic>
      <p:sp>
        <p:nvSpPr>
          <p:cNvPr id="5" name="Slide Number Placeholder 4">
            <a:extLst>
              <a:ext uri="{FF2B5EF4-FFF2-40B4-BE49-F238E27FC236}">
                <a16:creationId xmlns:a16="http://schemas.microsoft.com/office/drawing/2014/main" id="{9BB334BE-2DB2-B7A9-AC10-03AF3C96FDBF}"/>
              </a:ext>
            </a:extLst>
          </p:cNvPr>
          <p:cNvSpPr>
            <a:spLocks noGrp="1"/>
          </p:cNvSpPr>
          <p:nvPr>
            <p:ph type="sldNum" sz="quarter" idx="12"/>
          </p:nvPr>
        </p:nvSpPr>
        <p:spPr/>
        <p:txBody>
          <a:bodyPr/>
          <a:lstStyle/>
          <a:p>
            <a:fld id="{DE633CBC-23B1-4BFB-99E3-836C8CA4ACFD}" type="slidenum">
              <a:rPr lang="en-US" smtClean="0"/>
              <a:t>18</a:t>
            </a:fld>
            <a:endParaRPr lang="en-US"/>
          </a:p>
        </p:txBody>
      </p:sp>
      <p:pic>
        <p:nvPicPr>
          <p:cNvPr id="7" name="Picture 6">
            <a:extLst>
              <a:ext uri="{FF2B5EF4-FFF2-40B4-BE49-F238E27FC236}">
                <a16:creationId xmlns:a16="http://schemas.microsoft.com/office/drawing/2014/main" id="{664541D3-0FBE-445E-0E10-044BFEB5AF5B}"/>
              </a:ext>
            </a:extLst>
          </p:cNvPr>
          <p:cNvPicPr>
            <a:picLocks noChangeAspect="1"/>
          </p:cNvPicPr>
          <p:nvPr/>
        </p:nvPicPr>
        <p:blipFill>
          <a:blip r:embed="rId4"/>
          <a:stretch>
            <a:fillRect/>
          </a:stretch>
        </p:blipFill>
        <p:spPr>
          <a:xfrm>
            <a:off x="10429503" y="388380"/>
            <a:ext cx="1433986" cy="1399432"/>
          </a:xfrm>
          <a:prstGeom prst="rect">
            <a:avLst/>
          </a:prstGeom>
        </p:spPr>
      </p:pic>
    </p:spTree>
    <p:extLst>
      <p:ext uri="{BB962C8B-B14F-4D97-AF65-F5344CB8AC3E}">
        <p14:creationId xmlns:p14="http://schemas.microsoft.com/office/powerpoint/2010/main" val="27850637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1CC51E1-71AC-46B5-A973-F4DDAACCF7A2}"/>
              </a:ext>
            </a:extLst>
          </p:cNvPr>
          <p:cNvSpPr>
            <a:spLocks noGrp="1"/>
          </p:cNvSpPr>
          <p:nvPr>
            <p:ph idx="1"/>
          </p:nvPr>
        </p:nvSpPr>
        <p:spPr>
          <a:xfrm>
            <a:off x="2628899" y="4241259"/>
            <a:ext cx="7576226" cy="1937884"/>
          </a:xfrm>
        </p:spPr>
        <p:txBody>
          <a:bodyPr/>
          <a:lstStyle/>
          <a:p>
            <a:pPr marL="0" indent="0">
              <a:lnSpc>
                <a:spcPct val="107000"/>
              </a:lnSpc>
              <a:spcBef>
                <a:spcPts val="0"/>
              </a:spcBef>
              <a:buNone/>
            </a:pPr>
            <a:r>
              <a:rPr lang="en-US" sz="3200" b="1" dirty="0">
                <a:latin typeface="Calibri" panose="020F0502020204030204" pitchFamily="34" charset="0"/>
                <a:ea typeface="Calibri" panose="020F0502020204030204" pitchFamily="34" charset="0"/>
                <a:cs typeface="Times New Roman" panose="02020603050405020304" pitchFamily="18" charset="0"/>
              </a:rPr>
              <a:t>	</a:t>
            </a:r>
            <a:r>
              <a:rPr lang="en-US" sz="2400" b="1" i="1" dirty="0">
                <a:solidFill>
                  <a:schemeClr val="accent1">
                    <a:lumMod val="75000"/>
                  </a:schemeClr>
                </a:solidFill>
              </a:rPr>
              <a:t>100% club donations and</a:t>
            </a:r>
          </a:p>
          <a:p>
            <a:pPr marL="0" marR="0" indent="0">
              <a:lnSpc>
                <a:spcPct val="107000"/>
              </a:lnSpc>
              <a:spcBef>
                <a:spcPts val="0"/>
              </a:spcBef>
              <a:spcAft>
                <a:spcPts val="0"/>
              </a:spcAft>
              <a:buNone/>
            </a:pPr>
            <a:r>
              <a:rPr lang="en-US" sz="2400" b="1">
                <a:effectLst/>
                <a:latin typeface="Calibri" panose="020F0502020204030204" pitchFamily="34" charset="0"/>
                <a:ea typeface="Calibri" panose="020F0502020204030204" pitchFamily="34" charset="0"/>
                <a:cs typeface="Times New Roman" panose="02020603050405020304" pitchFamily="18" charset="0"/>
              </a:rPr>
              <a:t>	$</a:t>
            </a:r>
            <a:r>
              <a:rPr lang="en-US" sz="2400" b="1" dirty="0">
                <a:effectLst/>
                <a:latin typeface="Calibri" panose="020F0502020204030204" pitchFamily="34" charset="0"/>
                <a:ea typeface="Calibri" panose="020F0502020204030204" pitchFamily="34" charset="0"/>
                <a:cs typeface="Times New Roman" panose="02020603050405020304" pitchFamily="18" charset="0"/>
              </a:rPr>
              <a:t>125 – Life Membership Award (Plaque)</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2400" b="1" dirty="0">
                <a:effectLst/>
                <a:latin typeface="Calibri" panose="020F0502020204030204" pitchFamily="34" charset="0"/>
                <a:ea typeface="Calibri" panose="020F0502020204030204" pitchFamily="34" charset="0"/>
                <a:cs typeface="Times New Roman" panose="02020603050405020304" pitchFamily="18" charset="0"/>
              </a:rPr>
              <a:t>	$1000 – Jack Harris Fellowship (Plaque)</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2400" b="1" dirty="0">
                <a:effectLst/>
                <a:latin typeface="Calibri" panose="020F0502020204030204" pitchFamily="34" charset="0"/>
                <a:ea typeface="Calibri" panose="020F0502020204030204" pitchFamily="34" charset="0"/>
                <a:cs typeface="Times New Roman" panose="02020603050405020304" pitchFamily="18" charset="0"/>
              </a:rPr>
              <a:t>	$1000 – Jimmy Thompson Fellowship (Plaque)</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pic>
        <p:nvPicPr>
          <p:cNvPr id="4" name="Picture 3">
            <a:extLst>
              <a:ext uri="{FF2B5EF4-FFF2-40B4-BE49-F238E27FC236}">
                <a16:creationId xmlns:a16="http://schemas.microsoft.com/office/drawing/2014/main" id="{8A80C71F-CB14-41C3-BAB3-AA46E995DD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683" y="430306"/>
            <a:ext cx="1433986" cy="1357506"/>
          </a:xfrm>
          <a:prstGeom prst="rect">
            <a:avLst/>
          </a:prstGeom>
        </p:spPr>
      </p:pic>
      <p:sp>
        <p:nvSpPr>
          <p:cNvPr id="5" name="Slide Number Placeholder 4">
            <a:extLst>
              <a:ext uri="{FF2B5EF4-FFF2-40B4-BE49-F238E27FC236}">
                <a16:creationId xmlns:a16="http://schemas.microsoft.com/office/drawing/2014/main" id="{9BB334BE-2DB2-B7A9-AC10-03AF3C96FDBF}"/>
              </a:ext>
            </a:extLst>
          </p:cNvPr>
          <p:cNvSpPr>
            <a:spLocks noGrp="1"/>
          </p:cNvSpPr>
          <p:nvPr>
            <p:ph type="sldNum" sz="quarter" idx="12"/>
          </p:nvPr>
        </p:nvSpPr>
        <p:spPr/>
        <p:txBody>
          <a:bodyPr/>
          <a:lstStyle/>
          <a:p>
            <a:fld id="{DE633CBC-23B1-4BFB-99E3-836C8CA4ACFD}" type="slidenum">
              <a:rPr lang="en-US" smtClean="0"/>
              <a:t>19</a:t>
            </a:fld>
            <a:endParaRPr lang="en-US"/>
          </a:p>
        </p:txBody>
      </p:sp>
      <p:pic>
        <p:nvPicPr>
          <p:cNvPr id="7" name="Picture 6">
            <a:extLst>
              <a:ext uri="{FF2B5EF4-FFF2-40B4-BE49-F238E27FC236}">
                <a16:creationId xmlns:a16="http://schemas.microsoft.com/office/drawing/2014/main" id="{664541D3-0FBE-445E-0E10-044BFEB5AF5B}"/>
              </a:ext>
            </a:extLst>
          </p:cNvPr>
          <p:cNvPicPr>
            <a:picLocks noChangeAspect="1"/>
          </p:cNvPicPr>
          <p:nvPr/>
        </p:nvPicPr>
        <p:blipFill>
          <a:blip r:embed="rId3"/>
          <a:stretch>
            <a:fillRect/>
          </a:stretch>
        </p:blipFill>
        <p:spPr>
          <a:xfrm>
            <a:off x="10311320" y="424938"/>
            <a:ext cx="1396526" cy="1362874"/>
          </a:xfrm>
          <a:prstGeom prst="rect">
            <a:avLst/>
          </a:prstGeom>
        </p:spPr>
      </p:pic>
      <p:sp>
        <p:nvSpPr>
          <p:cNvPr id="9" name="Title 1">
            <a:extLst>
              <a:ext uri="{FF2B5EF4-FFF2-40B4-BE49-F238E27FC236}">
                <a16:creationId xmlns:a16="http://schemas.microsoft.com/office/drawing/2014/main" id="{EAA97D21-0BD6-10DD-F57E-2E1B0F0AB5A3}"/>
              </a:ext>
            </a:extLst>
          </p:cNvPr>
          <p:cNvSpPr>
            <a:spLocks noGrp="1"/>
          </p:cNvSpPr>
          <p:nvPr>
            <p:ph type="title"/>
          </p:nvPr>
        </p:nvSpPr>
        <p:spPr>
          <a:xfrm>
            <a:off x="2282758" y="462249"/>
            <a:ext cx="7626484" cy="1325563"/>
          </a:xfrm>
        </p:spPr>
        <p:txBody>
          <a:bodyPr/>
          <a:lstStyle/>
          <a:p>
            <a:pPr algn="ctr"/>
            <a:r>
              <a:rPr lang="en-US" b="1" dirty="0"/>
              <a:t>Julien C. </a:t>
            </a:r>
            <a:r>
              <a:rPr lang="en-US" b="1" dirty="0" err="1"/>
              <a:t>Hyer</a:t>
            </a:r>
            <a:r>
              <a:rPr lang="en-US" b="1" dirty="0"/>
              <a:t> Lions Youth Camp</a:t>
            </a:r>
            <a:br>
              <a:rPr lang="en-US" b="1" dirty="0"/>
            </a:br>
            <a:r>
              <a:rPr lang="en-US" sz="2800" b="1" dirty="0"/>
              <a:t>Districts 2-X1 and 2-E2</a:t>
            </a:r>
            <a:endParaRPr lang="en-US" b="1" dirty="0"/>
          </a:p>
        </p:txBody>
      </p:sp>
      <p:pic>
        <p:nvPicPr>
          <p:cNvPr id="1026" name="Picture 2" descr="J.C. Hyer Campers at Envision Dallas">
            <a:extLst>
              <a:ext uri="{FF2B5EF4-FFF2-40B4-BE49-F238E27FC236}">
                <a16:creationId xmlns:a16="http://schemas.microsoft.com/office/drawing/2014/main" id="{A0768494-CC7B-EE38-4D0B-A263168964C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77403" y="1731610"/>
            <a:ext cx="5594389" cy="26235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3765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A88BC3-0211-431F-A678-1F657D6B82FA}"/>
              </a:ext>
            </a:extLst>
          </p:cNvPr>
          <p:cNvSpPr>
            <a:spLocks noGrp="1"/>
          </p:cNvSpPr>
          <p:nvPr>
            <p:ph type="ctrTitle"/>
          </p:nvPr>
        </p:nvSpPr>
        <p:spPr>
          <a:xfrm>
            <a:off x="3169904" y="953822"/>
            <a:ext cx="5852191" cy="755454"/>
          </a:xfrm>
        </p:spPr>
        <p:txBody>
          <a:bodyPr>
            <a:normAutofit/>
          </a:bodyPr>
          <a:lstStyle/>
          <a:p>
            <a:r>
              <a:rPr lang="en-US" sz="3600" b="1" i="1" dirty="0">
                <a:solidFill>
                  <a:srgbClr val="0070C0"/>
                </a:solidFill>
                <a:latin typeface="Calibri" panose="020F0502020204030204" pitchFamily="34" charset="0"/>
                <a:ea typeface="Calibri" panose="020F0502020204030204" pitchFamily="34" charset="0"/>
                <a:cs typeface="Times New Roman" panose="02020603050405020304" pitchFamily="18" charset="0"/>
              </a:rPr>
              <a:t>We Serve</a:t>
            </a:r>
            <a:endParaRPr lang="en-US" sz="5400" i="1" dirty="0">
              <a:solidFill>
                <a:srgbClr val="0070C0"/>
              </a:solidFill>
            </a:endParaRPr>
          </a:p>
        </p:txBody>
      </p:sp>
      <p:sp>
        <p:nvSpPr>
          <p:cNvPr id="3" name="Subtitle 2">
            <a:extLst>
              <a:ext uri="{FF2B5EF4-FFF2-40B4-BE49-F238E27FC236}">
                <a16:creationId xmlns:a16="http://schemas.microsoft.com/office/drawing/2014/main" id="{CB66FD83-6660-49C4-857E-641F449177F4}"/>
              </a:ext>
            </a:extLst>
          </p:cNvPr>
          <p:cNvSpPr>
            <a:spLocks noGrp="1"/>
          </p:cNvSpPr>
          <p:nvPr>
            <p:ph type="subTitle" idx="1"/>
          </p:nvPr>
        </p:nvSpPr>
        <p:spPr>
          <a:xfrm>
            <a:off x="1524000" y="1968149"/>
            <a:ext cx="9144000" cy="4459546"/>
          </a:xfrm>
        </p:spPr>
        <p:txBody>
          <a:bodyPr/>
          <a:lstStyle/>
          <a:p>
            <a:r>
              <a:rPr lang="en-US" sz="3600" b="1" u="sng" dirty="0"/>
              <a:t>As Lions We Serve</a:t>
            </a:r>
          </a:p>
          <a:p>
            <a:r>
              <a:rPr lang="en-US" sz="3200" i="1" dirty="0"/>
              <a:t>Our Communities</a:t>
            </a:r>
          </a:p>
          <a:p>
            <a:r>
              <a:rPr lang="en-US" sz="3200" i="1" dirty="0"/>
              <a:t>Our District 2-X1</a:t>
            </a:r>
          </a:p>
          <a:p>
            <a:r>
              <a:rPr lang="en-US" sz="3200" i="1" dirty="0"/>
              <a:t>Our State - Texas (MD-2)</a:t>
            </a:r>
          </a:p>
          <a:p>
            <a:r>
              <a:rPr lang="en-US" sz="3200" i="1" dirty="0"/>
              <a:t>Our Nation</a:t>
            </a:r>
          </a:p>
          <a:p>
            <a:r>
              <a:rPr lang="en-US" sz="3200" i="1" dirty="0"/>
              <a:t>The World</a:t>
            </a:r>
          </a:p>
          <a:p>
            <a:endParaRPr lang="en-US" dirty="0"/>
          </a:p>
          <a:p>
            <a:endParaRPr lang="en-US" dirty="0"/>
          </a:p>
        </p:txBody>
      </p:sp>
      <p:pic>
        <p:nvPicPr>
          <p:cNvPr id="5" name="Picture 4">
            <a:extLst>
              <a:ext uri="{FF2B5EF4-FFF2-40B4-BE49-F238E27FC236}">
                <a16:creationId xmlns:a16="http://schemas.microsoft.com/office/drawing/2014/main" id="{9B3E5CFC-50AB-45F8-8939-38DE7B0260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683" y="430305"/>
            <a:ext cx="1916112" cy="1813919"/>
          </a:xfrm>
          <a:prstGeom prst="rect">
            <a:avLst/>
          </a:prstGeom>
        </p:spPr>
      </p:pic>
      <p:sp>
        <p:nvSpPr>
          <p:cNvPr id="4" name="Slide Number Placeholder 3">
            <a:extLst>
              <a:ext uri="{FF2B5EF4-FFF2-40B4-BE49-F238E27FC236}">
                <a16:creationId xmlns:a16="http://schemas.microsoft.com/office/drawing/2014/main" id="{BDCA1A9D-3374-34B3-B613-1EF53765B3D6}"/>
              </a:ext>
            </a:extLst>
          </p:cNvPr>
          <p:cNvSpPr>
            <a:spLocks noGrp="1"/>
          </p:cNvSpPr>
          <p:nvPr>
            <p:ph type="sldNum" sz="quarter" idx="12"/>
          </p:nvPr>
        </p:nvSpPr>
        <p:spPr/>
        <p:txBody>
          <a:bodyPr/>
          <a:lstStyle/>
          <a:p>
            <a:fld id="{DE633CBC-23B1-4BFB-99E3-836C8CA4ACFD}" type="slidenum">
              <a:rPr lang="en-US" smtClean="0"/>
              <a:t>2</a:t>
            </a:fld>
            <a:endParaRPr lang="en-US"/>
          </a:p>
        </p:txBody>
      </p:sp>
      <p:pic>
        <p:nvPicPr>
          <p:cNvPr id="8" name="Picture 7">
            <a:extLst>
              <a:ext uri="{FF2B5EF4-FFF2-40B4-BE49-F238E27FC236}">
                <a16:creationId xmlns:a16="http://schemas.microsoft.com/office/drawing/2014/main" id="{A57F3833-C5C0-6418-0378-BCEDB6D3B055}"/>
              </a:ext>
            </a:extLst>
          </p:cNvPr>
          <p:cNvPicPr>
            <a:picLocks noChangeAspect="1"/>
          </p:cNvPicPr>
          <p:nvPr/>
        </p:nvPicPr>
        <p:blipFill>
          <a:blip r:embed="rId3"/>
          <a:stretch>
            <a:fillRect/>
          </a:stretch>
        </p:blipFill>
        <p:spPr>
          <a:xfrm>
            <a:off x="9022095" y="430305"/>
            <a:ext cx="2700762" cy="1737511"/>
          </a:xfrm>
          <a:prstGeom prst="rect">
            <a:avLst/>
          </a:prstGeom>
        </p:spPr>
      </p:pic>
    </p:spTree>
    <p:extLst>
      <p:ext uri="{BB962C8B-B14F-4D97-AF65-F5344CB8AC3E}">
        <p14:creationId xmlns:p14="http://schemas.microsoft.com/office/powerpoint/2010/main" val="7406234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671313-5A1A-4229-98C6-C2732979E220}"/>
              </a:ext>
            </a:extLst>
          </p:cNvPr>
          <p:cNvSpPr>
            <a:spLocks noGrp="1"/>
          </p:cNvSpPr>
          <p:nvPr>
            <p:ph type="title"/>
          </p:nvPr>
        </p:nvSpPr>
        <p:spPr>
          <a:xfrm>
            <a:off x="3624645" y="462249"/>
            <a:ext cx="4939466" cy="1325563"/>
          </a:xfrm>
        </p:spPr>
        <p:txBody>
          <a:bodyPr>
            <a:normAutofit/>
          </a:bodyPr>
          <a:lstStyle/>
          <a:p>
            <a:pPr algn="ctr"/>
            <a:r>
              <a:rPr lang="en-US" b="1" dirty="0">
                <a:hlinkClick r:id="rId2"/>
              </a:rPr>
              <a:t>Leader Dogs for the Blind</a:t>
            </a:r>
            <a:endParaRPr lang="en-US" b="1" dirty="0"/>
          </a:p>
        </p:txBody>
      </p:sp>
      <p:pic>
        <p:nvPicPr>
          <p:cNvPr id="4" name="Picture 3">
            <a:extLst>
              <a:ext uri="{FF2B5EF4-FFF2-40B4-BE49-F238E27FC236}">
                <a16:creationId xmlns:a16="http://schemas.microsoft.com/office/drawing/2014/main" id="{8A80C71F-CB14-41C3-BAB3-AA46E995DD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2683" y="430306"/>
            <a:ext cx="1433986" cy="1357506"/>
          </a:xfrm>
          <a:prstGeom prst="rect">
            <a:avLst/>
          </a:prstGeom>
        </p:spPr>
      </p:pic>
      <p:sp>
        <p:nvSpPr>
          <p:cNvPr id="5" name="Slide Number Placeholder 4">
            <a:extLst>
              <a:ext uri="{FF2B5EF4-FFF2-40B4-BE49-F238E27FC236}">
                <a16:creationId xmlns:a16="http://schemas.microsoft.com/office/drawing/2014/main" id="{A906AA29-7218-793F-9267-B496AF217AD9}"/>
              </a:ext>
            </a:extLst>
          </p:cNvPr>
          <p:cNvSpPr>
            <a:spLocks noGrp="1"/>
          </p:cNvSpPr>
          <p:nvPr>
            <p:ph type="sldNum" sz="quarter" idx="12"/>
          </p:nvPr>
        </p:nvSpPr>
        <p:spPr/>
        <p:txBody>
          <a:bodyPr/>
          <a:lstStyle/>
          <a:p>
            <a:fld id="{DE633CBC-23B1-4BFB-99E3-836C8CA4ACFD}" type="slidenum">
              <a:rPr lang="en-US" smtClean="0"/>
              <a:t>20</a:t>
            </a:fld>
            <a:endParaRPr lang="en-US"/>
          </a:p>
        </p:txBody>
      </p:sp>
      <p:sp>
        <p:nvSpPr>
          <p:cNvPr id="8" name="TextBox 7">
            <a:extLst>
              <a:ext uri="{FF2B5EF4-FFF2-40B4-BE49-F238E27FC236}">
                <a16:creationId xmlns:a16="http://schemas.microsoft.com/office/drawing/2014/main" id="{BFB2590D-3E5C-AED9-B60D-D45511BDE91D}"/>
              </a:ext>
            </a:extLst>
          </p:cNvPr>
          <p:cNvSpPr txBox="1"/>
          <p:nvPr/>
        </p:nvSpPr>
        <p:spPr>
          <a:xfrm>
            <a:off x="2969368" y="2762468"/>
            <a:ext cx="7312768" cy="1754326"/>
          </a:xfrm>
          <a:prstGeom prst="rect">
            <a:avLst/>
          </a:prstGeom>
          <a:noFill/>
        </p:spPr>
        <p:txBody>
          <a:bodyPr wrap="square">
            <a:spAutoFit/>
          </a:bodyPr>
          <a:lstStyle/>
          <a:p>
            <a:r>
              <a:rPr lang="en-US" b="0" i="0" dirty="0">
                <a:effectLst/>
                <a:latin typeface="proxima-nova"/>
              </a:rPr>
              <a:t>Leader Dog's programs give people the tools, skills and confidence to travel independently. Our Orientation and Mobility (white cane skills) and Guide Dog programs are for people 16 or older whose daily travel is impacted by vision loss. Teen Summer Camp and Youth Orientation and Mobility are for teens 16 and 17. </a:t>
            </a:r>
            <a:r>
              <a:rPr lang="en-US" b="0" i="0" u="sng" dirty="0">
                <a:effectLst/>
                <a:latin typeface="proxima-nova"/>
              </a:rPr>
              <a:t>All our programs are free. </a:t>
            </a:r>
            <a:r>
              <a:rPr lang="en-US" b="0" i="0" dirty="0">
                <a:effectLst/>
                <a:latin typeface="proxima-nova"/>
              </a:rPr>
              <a:t>If vision loss is holding you back, we can help.</a:t>
            </a:r>
            <a:endParaRPr lang="en-US" dirty="0"/>
          </a:p>
        </p:txBody>
      </p:sp>
      <p:pic>
        <p:nvPicPr>
          <p:cNvPr id="9" name="Picture 8">
            <a:extLst>
              <a:ext uri="{FF2B5EF4-FFF2-40B4-BE49-F238E27FC236}">
                <a16:creationId xmlns:a16="http://schemas.microsoft.com/office/drawing/2014/main" id="{D7C2B405-323A-B5A6-78FD-2E306B14CB5E}"/>
              </a:ext>
            </a:extLst>
          </p:cNvPr>
          <p:cNvPicPr>
            <a:picLocks noChangeAspect="1"/>
          </p:cNvPicPr>
          <p:nvPr/>
        </p:nvPicPr>
        <p:blipFill>
          <a:blip r:embed="rId4"/>
          <a:stretch>
            <a:fillRect/>
          </a:stretch>
        </p:blipFill>
        <p:spPr>
          <a:xfrm>
            <a:off x="8610600" y="591184"/>
            <a:ext cx="3019425" cy="952500"/>
          </a:xfrm>
          <a:prstGeom prst="rect">
            <a:avLst/>
          </a:prstGeom>
        </p:spPr>
      </p:pic>
      <p:pic>
        <p:nvPicPr>
          <p:cNvPr id="10" name="Picture 9">
            <a:extLst>
              <a:ext uri="{FF2B5EF4-FFF2-40B4-BE49-F238E27FC236}">
                <a16:creationId xmlns:a16="http://schemas.microsoft.com/office/drawing/2014/main" id="{53FAA9BE-9C08-18A5-1DF8-209A433CFB40}"/>
              </a:ext>
            </a:extLst>
          </p:cNvPr>
          <p:cNvPicPr>
            <a:picLocks noChangeAspect="1"/>
          </p:cNvPicPr>
          <p:nvPr/>
        </p:nvPicPr>
        <p:blipFill>
          <a:blip r:embed="rId5"/>
          <a:stretch>
            <a:fillRect/>
          </a:stretch>
        </p:blipFill>
        <p:spPr>
          <a:xfrm>
            <a:off x="782265" y="2131776"/>
            <a:ext cx="1905000" cy="2419350"/>
          </a:xfrm>
          <a:prstGeom prst="rect">
            <a:avLst/>
          </a:prstGeom>
        </p:spPr>
      </p:pic>
      <p:sp>
        <p:nvSpPr>
          <p:cNvPr id="12" name="TextBox 11">
            <a:extLst>
              <a:ext uri="{FF2B5EF4-FFF2-40B4-BE49-F238E27FC236}">
                <a16:creationId xmlns:a16="http://schemas.microsoft.com/office/drawing/2014/main" id="{3D254533-0EB9-33A8-A3C2-1905E855D674}"/>
              </a:ext>
            </a:extLst>
          </p:cNvPr>
          <p:cNvSpPr txBox="1"/>
          <p:nvPr/>
        </p:nvSpPr>
        <p:spPr>
          <a:xfrm>
            <a:off x="2969368" y="4512490"/>
            <a:ext cx="7312768" cy="1754326"/>
          </a:xfrm>
          <a:prstGeom prst="rect">
            <a:avLst/>
          </a:prstGeom>
          <a:noFill/>
        </p:spPr>
        <p:txBody>
          <a:bodyPr wrap="square">
            <a:spAutoFit/>
          </a:bodyPr>
          <a:lstStyle/>
          <a:p>
            <a:r>
              <a:rPr lang="en-US" b="0" i="0" dirty="0">
                <a:solidFill>
                  <a:srgbClr val="3A3A3A"/>
                </a:solidFill>
                <a:effectLst/>
                <a:latin typeface="proxima-nova"/>
              </a:rPr>
              <a:t>Leader Dog is the answer for thousands of people in critical need of services to regain travel independence. Due to the shortage of state-supplied services, we developed our own Orientation and Mobility program to address the need for people to learn how to safely use a white cane. We believe every person deserves equal opportunity for independent travel, so all our services are provided at no cost.</a:t>
            </a:r>
            <a:endParaRPr lang="en-US" dirty="0"/>
          </a:p>
        </p:txBody>
      </p:sp>
      <p:sp>
        <p:nvSpPr>
          <p:cNvPr id="6" name="TextBox 5">
            <a:extLst>
              <a:ext uri="{FF2B5EF4-FFF2-40B4-BE49-F238E27FC236}">
                <a16:creationId xmlns:a16="http://schemas.microsoft.com/office/drawing/2014/main" id="{76FD7359-E63A-E6B9-F7C7-47430DFF8811}"/>
              </a:ext>
            </a:extLst>
          </p:cNvPr>
          <p:cNvSpPr txBox="1"/>
          <p:nvPr/>
        </p:nvSpPr>
        <p:spPr>
          <a:xfrm>
            <a:off x="2969368" y="1832579"/>
            <a:ext cx="6096000" cy="1015663"/>
          </a:xfrm>
          <a:prstGeom prst="rect">
            <a:avLst/>
          </a:prstGeom>
          <a:noFill/>
        </p:spPr>
        <p:txBody>
          <a:bodyPr wrap="square">
            <a:spAutoFit/>
          </a:bodyPr>
          <a:lstStyle/>
          <a:p>
            <a:pPr algn="l"/>
            <a:r>
              <a:rPr lang="en-US" sz="2000" b="1" i="0" dirty="0">
                <a:solidFill>
                  <a:srgbClr val="000000"/>
                </a:solidFill>
                <a:effectLst/>
                <a:highlight>
                  <a:srgbClr val="FFFF00"/>
                </a:highlight>
                <a:latin typeface="proxima-nova"/>
              </a:rPr>
              <a:t>Our mission is empowering people who are blind or visually impaired with lifelong skills for safe and independent daily travel.</a:t>
            </a:r>
            <a:endParaRPr lang="en-US" sz="2000" b="1" i="0" dirty="0">
              <a:solidFill>
                <a:srgbClr val="3A3A3A"/>
              </a:solidFill>
              <a:effectLst/>
              <a:highlight>
                <a:srgbClr val="FFFF00"/>
              </a:highlight>
              <a:latin typeface="proxima-nova"/>
            </a:endParaRPr>
          </a:p>
        </p:txBody>
      </p:sp>
    </p:spTree>
    <p:extLst>
      <p:ext uri="{BB962C8B-B14F-4D97-AF65-F5344CB8AC3E}">
        <p14:creationId xmlns:p14="http://schemas.microsoft.com/office/powerpoint/2010/main" val="39822898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671313-5A1A-4229-98C6-C2732979E220}"/>
              </a:ext>
            </a:extLst>
          </p:cNvPr>
          <p:cNvSpPr>
            <a:spLocks noGrp="1"/>
          </p:cNvSpPr>
          <p:nvPr>
            <p:ph type="title"/>
          </p:nvPr>
        </p:nvSpPr>
        <p:spPr>
          <a:xfrm>
            <a:off x="3496034" y="410368"/>
            <a:ext cx="5199931" cy="1325563"/>
          </a:xfrm>
        </p:spPr>
        <p:txBody>
          <a:bodyPr>
            <a:normAutofit/>
          </a:bodyPr>
          <a:lstStyle/>
          <a:p>
            <a:pPr algn="ctr"/>
            <a:r>
              <a:rPr lang="en-US" b="1" dirty="0">
                <a:hlinkClick r:id="rId2"/>
              </a:rPr>
              <a:t>World Services for the Blind</a:t>
            </a:r>
            <a:endParaRPr lang="en-US" b="1" dirty="0"/>
          </a:p>
        </p:txBody>
      </p:sp>
      <p:pic>
        <p:nvPicPr>
          <p:cNvPr id="4" name="Picture 3">
            <a:extLst>
              <a:ext uri="{FF2B5EF4-FFF2-40B4-BE49-F238E27FC236}">
                <a16:creationId xmlns:a16="http://schemas.microsoft.com/office/drawing/2014/main" id="{8A80C71F-CB14-41C3-BAB3-AA46E995DD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2683" y="430306"/>
            <a:ext cx="1433986" cy="1357506"/>
          </a:xfrm>
          <a:prstGeom prst="rect">
            <a:avLst/>
          </a:prstGeom>
        </p:spPr>
      </p:pic>
      <p:sp>
        <p:nvSpPr>
          <p:cNvPr id="5" name="Slide Number Placeholder 4">
            <a:extLst>
              <a:ext uri="{FF2B5EF4-FFF2-40B4-BE49-F238E27FC236}">
                <a16:creationId xmlns:a16="http://schemas.microsoft.com/office/drawing/2014/main" id="{A906AA29-7218-793F-9267-B496AF217AD9}"/>
              </a:ext>
            </a:extLst>
          </p:cNvPr>
          <p:cNvSpPr>
            <a:spLocks noGrp="1"/>
          </p:cNvSpPr>
          <p:nvPr>
            <p:ph type="sldNum" sz="quarter" idx="12"/>
          </p:nvPr>
        </p:nvSpPr>
        <p:spPr/>
        <p:txBody>
          <a:bodyPr/>
          <a:lstStyle/>
          <a:p>
            <a:fld id="{DE633CBC-23B1-4BFB-99E3-836C8CA4ACFD}" type="slidenum">
              <a:rPr lang="en-US" smtClean="0"/>
              <a:t>21</a:t>
            </a:fld>
            <a:endParaRPr lang="en-US"/>
          </a:p>
        </p:txBody>
      </p:sp>
      <p:pic>
        <p:nvPicPr>
          <p:cNvPr id="7" name="Picture 6">
            <a:extLst>
              <a:ext uri="{FF2B5EF4-FFF2-40B4-BE49-F238E27FC236}">
                <a16:creationId xmlns:a16="http://schemas.microsoft.com/office/drawing/2014/main" id="{D165DD2D-C178-6D65-3FD4-C9EC790D64CD}"/>
              </a:ext>
            </a:extLst>
          </p:cNvPr>
          <p:cNvPicPr>
            <a:picLocks noChangeAspect="1"/>
          </p:cNvPicPr>
          <p:nvPr/>
        </p:nvPicPr>
        <p:blipFill>
          <a:blip r:embed="rId4"/>
          <a:stretch>
            <a:fillRect/>
          </a:stretch>
        </p:blipFill>
        <p:spPr>
          <a:xfrm>
            <a:off x="9915330" y="233569"/>
            <a:ext cx="1492736" cy="1750979"/>
          </a:xfrm>
          <a:prstGeom prst="rect">
            <a:avLst/>
          </a:prstGeom>
        </p:spPr>
      </p:pic>
      <p:sp>
        <p:nvSpPr>
          <p:cNvPr id="9" name="TextBox 8">
            <a:extLst>
              <a:ext uri="{FF2B5EF4-FFF2-40B4-BE49-F238E27FC236}">
                <a16:creationId xmlns:a16="http://schemas.microsoft.com/office/drawing/2014/main" id="{856300F0-EF2B-5D43-DD3C-348AD5873998}"/>
              </a:ext>
            </a:extLst>
          </p:cNvPr>
          <p:cNvSpPr txBox="1"/>
          <p:nvPr/>
        </p:nvSpPr>
        <p:spPr>
          <a:xfrm>
            <a:off x="1713687" y="3188606"/>
            <a:ext cx="8764621" cy="1846659"/>
          </a:xfrm>
          <a:prstGeom prst="rect">
            <a:avLst/>
          </a:prstGeom>
          <a:noFill/>
        </p:spPr>
        <p:txBody>
          <a:bodyPr wrap="square">
            <a:spAutoFit/>
          </a:bodyPr>
          <a:lstStyle/>
          <a:p>
            <a:r>
              <a:rPr lang="en-US" sz="2000" b="1" i="0" dirty="0">
                <a:solidFill>
                  <a:srgbClr val="444444"/>
                </a:solidFill>
                <a:effectLst/>
                <a:highlight>
                  <a:srgbClr val="FFFF00"/>
                </a:highlight>
                <a:latin typeface="proxima-nova"/>
              </a:rPr>
              <a:t>The mission of World Services for the Blind is to empower people who are blind or visually impaired in the United States and around the world to achieve sustainable independence. </a:t>
            </a:r>
            <a:r>
              <a:rPr lang="en-US" b="0" i="0" dirty="0">
                <a:solidFill>
                  <a:srgbClr val="444444"/>
                </a:solidFill>
                <a:effectLst/>
                <a:latin typeface="proxima-nova"/>
              </a:rPr>
              <a:t>We help individuals reach their goals through life skills and career training. Although each client's tuition and fees are covered by their states, WSB relies on financial contributions for almost everything else, from computers and other classroom technology to furnishings and appliances for dorms. </a:t>
            </a:r>
            <a:endParaRPr lang="en-US" dirty="0"/>
          </a:p>
        </p:txBody>
      </p:sp>
      <p:sp>
        <p:nvSpPr>
          <p:cNvPr id="13" name="TextBox 12">
            <a:extLst>
              <a:ext uri="{FF2B5EF4-FFF2-40B4-BE49-F238E27FC236}">
                <a16:creationId xmlns:a16="http://schemas.microsoft.com/office/drawing/2014/main" id="{560439AC-0AE9-93EE-5E97-67B7C7F9C408}"/>
              </a:ext>
            </a:extLst>
          </p:cNvPr>
          <p:cNvSpPr txBox="1"/>
          <p:nvPr/>
        </p:nvSpPr>
        <p:spPr>
          <a:xfrm>
            <a:off x="1713687" y="2127662"/>
            <a:ext cx="8764620" cy="923330"/>
          </a:xfrm>
          <a:prstGeom prst="rect">
            <a:avLst/>
          </a:prstGeom>
          <a:noFill/>
        </p:spPr>
        <p:txBody>
          <a:bodyPr wrap="square">
            <a:spAutoFit/>
          </a:bodyPr>
          <a:lstStyle/>
          <a:p>
            <a:r>
              <a:rPr lang="en-US" b="0" i="0" dirty="0">
                <a:solidFill>
                  <a:srgbClr val="444444"/>
                </a:solidFill>
                <a:effectLst/>
                <a:latin typeface="proxima-nova"/>
              </a:rPr>
              <a:t>World Services for the Blind was founded by Roy </a:t>
            </a:r>
            <a:r>
              <a:rPr lang="en-US" b="0" i="0" dirty="0" err="1">
                <a:solidFill>
                  <a:srgbClr val="444444"/>
                </a:solidFill>
                <a:effectLst/>
                <a:latin typeface="proxima-nova"/>
              </a:rPr>
              <a:t>Kumpe</a:t>
            </a:r>
            <a:r>
              <a:rPr lang="en-US" b="0" i="0" dirty="0">
                <a:solidFill>
                  <a:srgbClr val="444444"/>
                </a:solidFill>
                <a:effectLst/>
                <a:latin typeface="proxima-nova"/>
              </a:rPr>
              <a:t> in 1947. With a $10,000 donation from the </a:t>
            </a:r>
            <a:r>
              <a:rPr lang="en-US" b="0" i="0" u="sng" dirty="0">
                <a:solidFill>
                  <a:srgbClr val="444444"/>
                </a:solidFill>
                <a:effectLst/>
                <a:latin typeface="proxima-nova"/>
              </a:rPr>
              <a:t>Little Rock Lions Club</a:t>
            </a:r>
            <a:r>
              <a:rPr lang="en-US" b="0" i="0" dirty="0">
                <a:solidFill>
                  <a:srgbClr val="444444"/>
                </a:solidFill>
                <a:effectLst/>
                <a:latin typeface="proxima-nova"/>
              </a:rPr>
              <a:t>, </a:t>
            </a:r>
            <a:r>
              <a:rPr lang="en-US" b="0" i="0" dirty="0" err="1">
                <a:solidFill>
                  <a:srgbClr val="444444"/>
                </a:solidFill>
                <a:effectLst/>
                <a:latin typeface="proxima-nova"/>
              </a:rPr>
              <a:t>Kumpe</a:t>
            </a:r>
            <a:r>
              <a:rPr lang="en-US" b="0" i="0" dirty="0">
                <a:solidFill>
                  <a:srgbClr val="444444"/>
                </a:solidFill>
                <a:effectLst/>
                <a:latin typeface="proxima-nova"/>
              </a:rPr>
              <a:t> began building what would become the most comprehensive rehabilitation center for people who are blind or visually impaired.</a:t>
            </a:r>
            <a:endParaRPr lang="en-US" dirty="0"/>
          </a:p>
        </p:txBody>
      </p:sp>
      <p:sp>
        <p:nvSpPr>
          <p:cNvPr id="15" name="TextBox 14">
            <a:extLst>
              <a:ext uri="{FF2B5EF4-FFF2-40B4-BE49-F238E27FC236}">
                <a16:creationId xmlns:a16="http://schemas.microsoft.com/office/drawing/2014/main" id="{AE8BFA64-F4D8-2A75-3C44-B74061ACEC75}"/>
              </a:ext>
            </a:extLst>
          </p:cNvPr>
          <p:cNvSpPr txBox="1"/>
          <p:nvPr/>
        </p:nvSpPr>
        <p:spPr>
          <a:xfrm>
            <a:off x="1713687" y="5040767"/>
            <a:ext cx="8764620" cy="1200329"/>
          </a:xfrm>
          <a:prstGeom prst="rect">
            <a:avLst/>
          </a:prstGeom>
          <a:noFill/>
        </p:spPr>
        <p:txBody>
          <a:bodyPr wrap="square">
            <a:spAutoFit/>
          </a:bodyPr>
          <a:lstStyle/>
          <a:p>
            <a:r>
              <a:rPr lang="en-US" b="0" i="0" dirty="0">
                <a:solidFill>
                  <a:srgbClr val="444444"/>
                </a:solidFill>
                <a:effectLst/>
                <a:latin typeface="proxima-nova"/>
              </a:rPr>
              <a:t>Since 1947, World Services for the Blind has served over 17,000 blind and visually impaired individuals across the United States and from 60 countries. WSB provides comprehensive life skills training, vocational training, and transitional-aged youth programs on-campus in Little Rock, AR and online through our online Learning Management System. </a:t>
            </a:r>
            <a:endParaRPr lang="en-US" dirty="0"/>
          </a:p>
        </p:txBody>
      </p:sp>
    </p:spTree>
    <p:extLst>
      <p:ext uri="{BB962C8B-B14F-4D97-AF65-F5344CB8AC3E}">
        <p14:creationId xmlns:p14="http://schemas.microsoft.com/office/powerpoint/2010/main" val="28634072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671313-5A1A-4229-98C6-C2732979E220}"/>
              </a:ext>
            </a:extLst>
          </p:cNvPr>
          <p:cNvSpPr>
            <a:spLocks noGrp="1"/>
          </p:cNvSpPr>
          <p:nvPr>
            <p:ph type="title"/>
          </p:nvPr>
        </p:nvSpPr>
        <p:spPr>
          <a:xfrm>
            <a:off x="3521942" y="462249"/>
            <a:ext cx="5148116" cy="1325563"/>
          </a:xfrm>
        </p:spPr>
        <p:txBody>
          <a:bodyPr/>
          <a:lstStyle/>
          <a:p>
            <a:pPr algn="ctr"/>
            <a:r>
              <a:rPr lang="en-US" b="1" dirty="0">
                <a:hlinkClick r:id="rId2"/>
              </a:rPr>
              <a:t>Texas Lions Eyeglass Recycling Center</a:t>
            </a:r>
            <a:endParaRPr lang="en-US" b="1" dirty="0"/>
          </a:p>
        </p:txBody>
      </p:sp>
      <p:sp>
        <p:nvSpPr>
          <p:cNvPr id="3" name="Content Placeholder 2">
            <a:extLst>
              <a:ext uri="{FF2B5EF4-FFF2-40B4-BE49-F238E27FC236}">
                <a16:creationId xmlns:a16="http://schemas.microsoft.com/office/drawing/2014/main" id="{51CC51E1-71AC-46B5-A973-F4DDAACCF7A2}"/>
              </a:ext>
            </a:extLst>
          </p:cNvPr>
          <p:cNvSpPr>
            <a:spLocks noGrp="1"/>
          </p:cNvSpPr>
          <p:nvPr>
            <p:ph idx="1"/>
          </p:nvPr>
        </p:nvSpPr>
        <p:spPr>
          <a:xfrm>
            <a:off x="1305938" y="5491417"/>
            <a:ext cx="9580124" cy="1230058"/>
          </a:xfrm>
        </p:spPr>
        <p:txBody>
          <a:bodyPr/>
          <a:lstStyle/>
          <a:p>
            <a:pPr marL="0" marR="0" indent="0">
              <a:lnSpc>
                <a:spcPct val="107000"/>
              </a:lnSpc>
              <a:spcBef>
                <a:spcPts val="0"/>
              </a:spcBef>
              <a:spcAft>
                <a:spcPts val="0"/>
              </a:spcAft>
              <a:buNone/>
            </a:pPr>
            <a:r>
              <a:rPr lang="en-US" sz="2000" b="1" dirty="0">
                <a:latin typeface="Calibri" panose="020F0502020204030204" pitchFamily="34" charset="0"/>
                <a:ea typeface="Calibri" panose="020F0502020204030204" pitchFamily="34" charset="0"/>
                <a:cs typeface="Times New Roman" panose="02020603050405020304" pitchFamily="18" charset="0"/>
              </a:rPr>
              <a:t>	</a:t>
            </a:r>
            <a:r>
              <a:rPr lang="en-US" sz="2000" b="1" dirty="0">
                <a:effectLst/>
                <a:latin typeface="Calibri" panose="020F0502020204030204" pitchFamily="34" charset="0"/>
                <a:ea typeface="Calibri" panose="020F0502020204030204" pitchFamily="34" charset="0"/>
                <a:cs typeface="Times New Roman" panose="02020603050405020304" pitchFamily="18" charset="0"/>
              </a:rPr>
              <a:t>$250 – Doctor Norman S. Gould Bronze Vision Award (Plaque)</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2000" b="1" dirty="0">
                <a:effectLst/>
                <a:latin typeface="Calibri" panose="020F0502020204030204" pitchFamily="34" charset="0"/>
                <a:ea typeface="Calibri" panose="020F0502020204030204" pitchFamily="34" charset="0"/>
                <a:cs typeface="Times New Roman" panose="02020603050405020304" pitchFamily="18" charset="0"/>
              </a:rPr>
              <a:t>	$500 – PID Marshall Cooper Silver Vision Award (Plaque)</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2000" b="1" dirty="0">
                <a:effectLst/>
                <a:latin typeface="Calibri" panose="020F0502020204030204" pitchFamily="34" charset="0"/>
                <a:ea typeface="Calibri" panose="020F0502020204030204" pitchFamily="34" charset="0"/>
                <a:cs typeface="Times New Roman" panose="02020603050405020304" pitchFamily="18" charset="0"/>
              </a:rPr>
              <a:t>	$1000 – PDG O. Ike Fitzgerald Gold vision Award (Plaque)</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pic>
        <p:nvPicPr>
          <p:cNvPr id="4" name="Picture 3">
            <a:extLst>
              <a:ext uri="{FF2B5EF4-FFF2-40B4-BE49-F238E27FC236}">
                <a16:creationId xmlns:a16="http://schemas.microsoft.com/office/drawing/2014/main" id="{8A80C71F-CB14-41C3-BAB3-AA46E995DD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2683" y="430306"/>
            <a:ext cx="1433986" cy="1357506"/>
          </a:xfrm>
          <a:prstGeom prst="rect">
            <a:avLst/>
          </a:prstGeom>
        </p:spPr>
      </p:pic>
      <p:sp>
        <p:nvSpPr>
          <p:cNvPr id="5" name="Slide Number Placeholder 4">
            <a:extLst>
              <a:ext uri="{FF2B5EF4-FFF2-40B4-BE49-F238E27FC236}">
                <a16:creationId xmlns:a16="http://schemas.microsoft.com/office/drawing/2014/main" id="{659888DE-33E3-2CD3-7269-FE8540A9BECC}"/>
              </a:ext>
            </a:extLst>
          </p:cNvPr>
          <p:cNvSpPr>
            <a:spLocks noGrp="1"/>
          </p:cNvSpPr>
          <p:nvPr>
            <p:ph type="sldNum" sz="quarter" idx="12"/>
          </p:nvPr>
        </p:nvSpPr>
        <p:spPr/>
        <p:txBody>
          <a:bodyPr/>
          <a:lstStyle/>
          <a:p>
            <a:fld id="{DE633CBC-23B1-4BFB-99E3-836C8CA4ACFD}" type="slidenum">
              <a:rPr lang="en-US" smtClean="0"/>
              <a:t>22</a:t>
            </a:fld>
            <a:endParaRPr lang="en-US"/>
          </a:p>
        </p:txBody>
      </p:sp>
      <p:pic>
        <p:nvPicPr>
          <p:cNvPr id="6" name="Picture 5">
            <a:extLst>
              <a:ext uri="{FF2B5EF4-FFF2-40B4-BE49-F238E27FC236}">
                <a16:creationId xmlns:a16="http://schemas.microsoft.com/office/drawing/2014/main" id="{6BA5D3AB-29FC-9513-9F49-97C669966C3C}"/>
              </a:ext>
            </a:extLst>
          </p:cNvPr>
          <p:cNvPicPr>
            <a:picLocks noChangeAspect="1"/>
          </p:cNvPicPr>
          <p:nvPr/>
        </p:nvPicPr>
        <p:blipFill>
          <a:blip r:embed="rId4"/>
          <a:stretch>
            <a:fillRect/>
          </a:stretch>
        </p:blipFill>
        <p:spPr>
          <a:xfrm>
            <a:off x="9199597" y="365125"/>
            <a:ext cx="1411214" cy="1422687"/>
          </a:xfrm>
          <a:prstGeom prst="rect">
            <a:avLst/>
          </a:prstGeom>
        </p:spPr>
      </p:pic>
      <p:pic>
        <p:nvPicPr>
          <p:cNvPr id="10" name="Picture 9">
            <a:extLst>
              <a:ext uri="{FF2B5EF4-FFF2-40B4-BE49-F238E27FC236}">
                <a16:creationId xmlns:a16="http://schemas.microsoft.com/office/drawing/2014/main" id="{7B5DA180-62E0-31BD-644D-326ABE9ABDEC}"/>
              </a:ext>
            </a:extLst>
          </p:cNvPr>
          <p:cNvPicPr>
            <a:picLocks noChangeAspect="1"/>
          </p:cNvPicPr>
          <p:nvPr/>
        </p:nvPicPr>
        <p:blipFill rotWithShape="1">
          <a:blip r:embed="rId5"/>
          <a:srcRect t="33617" b="28008"/>
          <a:stretch/>
        </p:blipFill>
        <p:spPr>
          <a:xfrm>
            <a:off x="4151886" y="1787812"/>
            <a:ext cx="3888227" cy="1989526"/>
          </a:xfrm>
          <a:prstGeom prst="rect">
            <a:avLst/>
          </a:prstGeom>
        </p:spPr>
      </p:pic>
      <p:sp>
        <p:nvSpPr>
          <p:cNvPr id="12" name="TextBox 11">
            <a:extLst>
              <a:ext uri="{FF2B5EF4-FFF2-40B4-BE49-F238E27FC236}">
                <a16:creationId xmlns:a16="http://schemas.microsoft.com/office/drawing/2014/main" id="{14BD5F16-3158-84BE-D509-4B4298559FF6}"/>
              </a:ext>
            </a:extLst>
          </p:cNvPr>
          <p:cNvSpPr txBox="1"/>
          <p:nvPr/>
        </p:nvSpPr>
        <p:spPr>
          <a:xfrm>
            <a:off x="4151886" y="3903607"/>
            <a:ext cx="6656354" cy="1477328"/>
          </a:xfrm>
          <a:prstGeom prst="rect">
            <a:avLst/>
          </a:prstGeom>
          <a:noFill/>
        </p:spPr>
        <p:txBody>
          <a:bodyPr wrap="square">
            <a:spAutoFit/>
          </a:bodyPr>
          <a:lstStyle/>
          <a:p>
            <a:r>
              <a:rPr lang="en-US" b="1" i="0" dirty="0">
                <a:solidFill>
                  <a:srgbClr val="050505"/>
                </a:solidFill>
                <a:effectLst/>
                <a:latin typeface="Segoe UI Historic" panose="020B0502040204020203" pitchFamily="34" charset="0"/>
              </a:rPr>
              <a:t>The TLERC receives, processes and distributes used eyeglasses worldwide to persons without the means and facilities to provide eyecare.</a:t>
            </a:r>
            <a:br>
              <a:rPr lang="en-US" dirty="0"/>
            </a:br>
            <a:r>
              <a:rPr lang="en-US" b="0" i="0" dirty="0">
                <a:solidFill>
                  <a:srgbClr val="050505"/>
                </a:solidFill>
                <a:effectLst/>
                <a:latin typeface="Segoe UI Historic" panose="020B0502040204020203" pitchFamily="34" charset="0"/>
              </a:rPr>
              <a:t>The TLERC, working with Lions Clubs in Texas provides new eyeglasses to the needy children of Texas free of charge.</a:t>
            </a:r>
            <a:endParaRPr lang="en-US" dirty="0"/>
          </a:p>
        </p:txBody>
      </p:sp>
      <p:pic>
        <p:nvPicPr>
          <p:cNvPr id="13" name="Picture 12">
            <a:extLst>
              <a:ext uri="{FF2B5EF4-FFF2-40B4-BE49-F238E27FC236}">
                <a16:creationId xmlns:a16="http://schemas.microsoft.com/office/drawing/2014/main" id="{09598868-547F-E4A5-D3A0-F3B44BED520B}"/>
              </a:ext>
            </a:extLst>
          </p:cNvPr>
          <p:cNvPicPr>
            <a:picLocks noChangeAspect="1"/>
          </p:cNvPicPr>
          <p:nvPr/>
        </p:nvPicPr>
        <p:blipFill>
          <a:blip r:embed="rId6"/>
          <a:stretch>
            <a:fillRect/>
          </a:stretch>
        </p:blipFill>
        <p:spPr>
          <a:xfrm>
            <a:off x="842683" y="2248295"/>
            <a:ext cx="3026618" cy="2634990"/>
          </a:xfrm>
          <a:prstGeom prst="rect">
            <a:avLst/>
          </a:prstGeom>
        </p:spPr>
      </p:pic>
      <p:pic>
        <p:nvPicPr>
          <p:cNvPr id="14" name="Picture 13">
            <a:extLst>
              <a:ext uri="{FF2B5EF4-FFF2-40B4-BE49-F238E27FC236}">
                <a16:creationId xmlns:a16="http://schemas.microsoft.com/office/drawing/2014/main" id="{E6838F1E-C9A0-F77B-2462-EE6158158E75}"/>
              </a:ext>
            </a:extLst>
          </p:cNvPr>
          <p:cNvPicPr>
            <a:picLocks noChangeAspect="1"/>
          </p:cNvPicPr>
          <p:nvPr/>
        </p:nvPicPr>
        <p:blipFill>
          <a:blip r:embed="rId7"/>
          <a:stretch>
            <a:fillRect/>
          </a:stretch>
        </p:blipFill>
        <p:spPr>
          <a:xfrm>
            <a:off x="9233565" y="2245479"/>
            <a:ext cx="1377246" cy="1377246"/>
          </a:xfrm>
          <a:prstGeom prst="rect">
            <a:avLst/>
          </a:prstGeom>
        </p:spPr>
      </p:pic>
    </p:spTree>
    <p:extLst>
      <p:ext uri="{BB962C8B-B14F-4D97-AF65-F5344CB8AC3E}">
        <p14:creationId xmlns:p14="http://schemas.microsoft.com/office/powerpoint/2010/main" val="28545507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671313-5A1A-4229-98C6-C2732979E220}"/>
              </a:ext>
            </a:extLst>
          </p:cNvPr>
          <p:cNvSpPr>
            <a:spLocks noGrp="1"/>
          </p:cNvSpPr>
          <p:nvPr>
            <p:ph type="title"/>
          </p:nvPr>
        </p:nvSpPr>
        <p:spPr>
          <a:xfrm>
            <a:off x="3070054" y="224415"/>
            <a:ext cx="6997582" cy="1325563"/>
          </a:xfrm>
        </p:spPr>
        <p:txBody>
          <a:bodyPr/>
          <a:lstStyle/>
          <a:p>
            <a:pPr algn="ctr"/>
            <a:r>
              <a:rPr lang="en-US" b="1" dirty="0">
                <a:hlinkClick r:id="rId2"/>
              </a:rPr>
              <a:t>Texas Lions Museum &amp; Office Foundation</a:t>
            </a:r>
            <a:endParaRPr lang="en-US" b="1" dirty="0"/>
          </a:p>
        </p:txBody>
      </p:sp>
      <p:sp>
        <p:nvSpPr>
          <p:cNvPr id="3" name="Content Placeholder 2">
            <a:extLst>
              <a:ext uri="{FF2B5EF4-FFF2-40B4-BE49-F238E27FC236}">
                <a16:creationId xmlns:a16="http://schemas.microsoft.com/office/drawing/2014/main" id="{51CC51E1-71AC-46B5-A973-F4DDAACCF7A2}"/>
              </a:ext>
            </a:extLst>
          </p:cNvPr>
          <p:cNvSpPr>
            <a:spLocks noGrp="1"/>
          </p:cNvSpPr>
          <p:nvPr>
            <p:ph idx="1"/>
          </p:nvPr>
        </p:nvSpPr>
        <p:spPr>
          <a:xfrm>
            <a:off x="696191" y="5375564"/>
            <a:ext cx="10799618" cy="1325564"/>
          </a:xfrm>
        </p:spPr>
        <p:txBody>
          <a:bodyPr>
            <a:normAutofit fontScale="92500" lnSpcReduction="20000"/>
          </a:bodyPr>
          <a:lstStyle/>
          <a:p>
            <a:pPr marL="0" marR="0" indent="0">
              <a:lnSpc>
                <a:spcPct val="107000"/>
              </a:lnSpc>
              <a:spcBef>
                <a:spcPts val="0"/>
              </a:spcBef>
              <a:spcAft>
                <a:spcPts val="0"/>
              </a:spcAft>
              <a:buNone/>
            </a:pPr>
            <a:r>
              <a:rPr lang="en-US" sz="3200" b="1" dirty="0">
                <a:effectLst/>
                <a:latin typeface="Calibri" panose="020F0502020204030204" pitchFamily="34" charset="0"/>
                <a:ea typeface="Calibri" panose="020F0502020204030204" pitchFamily="34" charset="0"/>
                <a:cs typeface="Times New Roman" panose="02020603050405020304" pitchFamily="18" charset="0"/>
              </a:rPr>
              <a:t>$100 – TLM &amp; SO Life Membership (</a:t>
            </a:r>
            <a:r>
              <a:rPr lang="en-US" sz="3200" b="1">
                <a:effectLst/>
                <a:latin typeface="Calibri" panose="020F0502020204030204" pitchFamily="34" charset="0"/>
                <a:ea typeface="Calibri" panose="020F0502020204030204" pitchFamily="34" charset="0"/>
                <a:cs typeface="Times New Roman" panose="02020603050405020304" pitchFamily="18" charset="0"/>
              </a:rPr>
              <a:t>Certificate &amp; </a:t>
            </a:r>
            <a:r>
              <a:rPr lang="en-US" sz="3200" b="1">
                <a:latin typeface="Calibri" panose="020F0502020204030204" pitchFamily="34" charset="0"/>
                <a:ea typeface="Calibri" panose="020F0502020204030204" pitchFamily="34" charset="0"/>
                <a:cs typeface="Times New Roman" panose="02020603050405020304" pitchFamily="18" charset="0"/>
              </a:rPr>
              <a:t>L</a:t>
            </a:r>
            <a:r>
              <a:rPr lang="en-US" sz="3200" b="1">
                <a:effectLst/>
                <a:latin typeface="Calibri" panose="020F0502020204030204" pitchFamily="34" charset="0"/>
                <a:ea typeface="Calibri" panose="020F0502020204030204" pitchFamily="34" charset="0"/>
                <a:cs typeface="Times New Roman" panose="02020603050405020304" pitchFamily="18" charset="0"/>
              </a:rPr>
              <a:t>apel </a:t>
            </a:r>
            <a:r>
              <a:rPr lang="en-US" sz="3200" b="1" dirty="0">
                <a:effectLst/>
                <a:latin typeface="Calibri" panose="020F0502020204030204" pitchFamily="34" charset="0"/>
                <a:ea typeface="Calibri" panose="020F0502020204030204" pitchFamily="34" charset="0"/>
                <a:cs typeface="Times New Roman" panose="02020603050405020304" pitchFamily="18" charset="0"/>
              </a:rPr>
              <a:t>Pin)</a:t>
            </a:r>
            <a:endParaRPr lang="en-US" sz="3200" b="1" dirty="0">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3200" b="1" dirty="0">
                <a:effectLst/>
                <a:latin typeface="Calibri" panose="020F0502020204030204" pitchFamily="34" charset="0"/>
                <a:ea typeface="Calibri" panose="020F0502020204030204" pitchFamily="34" charset="0"/>
                <a:cs typeface="Times New Roman" panose="02020603050405020304" pitchFamily="18" charset="0"/>
              </a:rPr>
              <a:t>$500 – Ebb </a:t>
            </a:r>
            <a:r>
              <a:rPr lang="en-US" sz="3200" b="1" dirty="0" err="1">
                <a:effectLst/>
                <a:latin typeface="Calibri" panose="020F0502020204030204" pitchFamily="34" charset="0"/>
                <a:ea typeface="Calibri" panose="020F0502020204030204" pitchFamily="34" charset="0"/>
                <a:cs typeface="Times New Roman" panose="02020603050405020304" pitchFamily="18" charset="0"/>
              </a:rPr>
              <a:t>Grindstaff</a:t>
            </a:r>
            <a:r>
              <a:rPr lang="en-US" sz="3200" b="1" dirty="0">
                <a:effectLst/>
                <a:latin typeface="Calibri" panose="020F0502020204030204" pitchFamily="34" charset="0"/>
                <a:ea typeface="Calibri" panose="020F0502020204030204" pitchFamily="34" charset="0"/>
                <a:cs typeface="Times New Roman" panose="02020603050405020304" pitchFamily="18" charset="0"/>
              </a:rPr>
              <a:t> Fellowship (Plaque and </a:t>
            </a:r>
            <a:r>
              <a:rPr lang="en-US" sz="3200" b="1" dirty="0">
                <a:latin typeface="Calibri" panose="020F0502020204030204" pitchFamily="34" charset="0"/>
                <a:ea typeface="Calibri" panose="020F0502020204030204" pitchFamily="34" charset="0"/>
                <a:cs typeface="Times New Roman" panose="02020603050405020304" pitchFamily="18" charset="0"/>
              </a:rPr>
              <a:t>L</a:t>
            </a:r>
            <a:r>
              <a:rPr lang="en-US" sz="3200" b="1" dirty="0">
                <a:effectLst/>
                <a:latin typeface="Calibri" panose="020F0502020204030204" pitchFamily="34" charset="0"/>
                <a:ea typeface="Calibri" panose="020F0502020204030204" pitchFamily="34" charset="0"/>
                <a:cs typeface="Times New Roman" panose="02020603050405020304" pitchFamily="18" charset="0"/>
              </a:rPr>
              <a:t>apel Pin)</a:t>
            </a:r>
          </a:p>
          <a:p>
            <a:pPr marL="0" indent="0">
              <a:lnSpc>
                <a:spcPct val="107000"/>
              </a:lnSpc>
              <a:spcBef>
                <a:spcPts val="0"/>
              </a:spcBef>
              <a:buNone/>
            </a:pPr>
            <a:r>
              <a:rPr lang="en-US" sz="3200" b="1" dirty="0">
                <a:effectLst/>
                <a:latin typeface="Calibri" panose="020F0502020204030204" pitchFamily="34" charset="0"/>
                <a:ea typeface="Calibri" panose="020F0502020204030204" pitchFamily="34" charset="0"/>
                <a:cs typeface="Times New Roman" panose="02020603050405020304" pitchFamily="18" charset="0"/>
              </a:rPr>
              <a:t>$500 - Cheryl &amp; Mike Butler Fellowship (Plaque and </a:t>
            </a:r>
            <a:r>
              <a:rPr lang="en-US" sz="3200" b="1" dirty="0">
                <a:latin typeface="Calibri" panose="020F0502020204030204" pitchFamily="34" charset="0"/>
                <a:ea typeface="Calibri" panose="020F0502020204030204" pitchFamily="34" charset="0"/>
                <a:cs typeface="Times New Roman" panose="02020603050405020304" pitchFamily="18" charset="0"/>
              </a:rPr>
              <a:t>L</a:t>
            </a:r>
            <a:r>
              <a:rPr lang="en-US" sz="3200" b="1" dirty="0">
                <a:effectLst/>
                <a:latin typeface="Calibri" panose="020F0502020204030204" pitchFamily="34" charset="0"/>
                <a:ea typeface="Calibri" panose="020F0502020204030204" pitchFamily="34" charset="0"/>
                <a:cs typeface="Times New Roman" panose="02020603050405020304" pitchFamily="18" charset="0"/>
              </a:rPr>
              <a:t>apel Pin)</a:t>
            </a:r>
          </a:p>
          <a:p>
            <a:pPr marL="0" marR="0" indent="0">
              <a:lnSpc>
                <a:spcPct val="107000"/>
              </a:lnSpc>
              <a:spcBef>
                <a:spcPts val="0"/>
              </a:spcBef>
              <a:spcAft>
                <a:spcPts val="0"/>
              </a:spcAft>
              <a:buNone/>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pic>
        <p:nvPicPr>
          <p:cNvPr id="4" name="Picture 3">
            <a:extLst>
              <a:ext uri="{FF2B5EF4-FFF2-40B4-BE49-F238E27FC236}">
                <a16:creationId xmlns:a16="http://schemas.microsoft.com/office/drawing/2014/main" id="{8A80C71F-CB14-41C3-BAB3-AA46E995DD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2683" y="430306"/>
            <a:ext cx="1433986" cy="1357506"/>
          </a:xfrm>
          <a:prstGeom prst="rect">
            <a:avLst/>
          </a:prstGeom>
        </p:spPr>
      </p:pic>
      <p:sp>
        <p:nvSpPr>
          <p:cNvPr id="5" name="Slide Number Placeholder 4">
            <a:extLst>
              <a:ext uri="{FF2B5EF4-FFF2-40B4-BE49-F238E27FC236}">
                <a16:creationId xmlns:a16="http://schemas.microsoft.com/office/drawing/2014/main" id="{1B3E2A29-AF28-0A8C-6C66-20D063A49430}"/>
              </a:ext>
            </a:extLst>
          </p:cNvPr>
          <p:cNvSpPr>
            <a:spLocks noGrp="1"/>
          </p:cNvSpPr>
          <p:nvPr>
            <p:ph type="sldNum" sz="quarter" idx="12"/>
          </p:nvPr>
        </p:nvSpPr>
        <p:spPr/>
        <p:txBody>
          <a:bodyPr/>
          <a:lstStyle/>
          <a:p>
            <a:fld id="{DE633CBC-23B1-4BFB-99E3-836C8CA4ACFD}" type="slidenum">
              <a:rPr lang="en-US" smtClean="0"/>
              <a:t>23</a:t>
            </a:fld>
            <a:endParaRPr lang="en-US"/>
          </a:p>
        </p:txBody>
      </p:sp>
      <p:pic>
        <p:nvPicPr>
          <p:cNvPr id="6" name="Picture 5">
            <a:extLst>
              <a:ext uri="{FF2B5EF4-FFF2-40B4-BE49-F238E27FC236}">
                <a16:creationId xmlns:a16="http://schemas.microsoft.com/office/drawing/2014/main" id="{2A340F8C-1440-9AFE-2E9E-6CFB42DDBF06}"/>
              </a:ext>
            </a:extLst>
          </p:cNvPr>
          <p:cNvPicPr>
            <a:picLocks noChangeAspect="1"/>
          </p:cNvPicPr>
          <p:nvPr/>
        </p:nvPicPr>
        <p:blipFill rotWithShape="1">
          <a:blip r:embed="rId4"/>
          <a:srcRect b="12318"/>
          <a:stretch/>
        </p:blipFill>
        <p:spPr>
          <a:xfrm>
            <a:off x="3936481" y="1675537"/>
            <a:ext cx="5264727" cy="3462193"/>
          </a:xfrm>
          <a:prstGeom prst="rect">
            <a:avLst/>
          </a:prstGeom>
        </p:spPr>
      </p:pic>
    </p:spTree>
    <p:extLst>
      <p:ext uri="{BB962C8B-B14F-4D97-AF65-F5344CB8AC3E}">
        <p14:creationId xmlns:p14="http://schemas.microsoft.com/office/powerpoint/2010/main" val="13526913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671313-5A1A-4229-98C6-C2732979E220}"/>
              </a:ext>
            </a:extLst>
          </p:cNvPr>
          <p:cNvSpPr>
            <a:spLocks noGrp="1"/>
          </p:cNvSpPr>
          <p:nvPr>
            <p:ph type="title"/>
          </p:nvPr>
        </p:nvSpPr>
        <p:spPr>
          <a:xfrm>
            <a:off x="3119819" y="390998"/>
            <a:ext cx="5934292" cy="1325563"/>
          </a:xfrm>
        </p:spPr>
        <p:txBody>
          <a:bodyPr>
            <a:normAutofit/>
          </a:bodyPr>
          <a:lstStyle/>
          <a:p>
            <a:pPr algn="ctr"/>
            <a:r>
              <a:rPr lang="en-US" b="1" dirty="0"/>
              <a:t>District 2-X1 Charities Inc.</a:t>
            </a:r>
            <a:br>
              <a:rPr lang="en-US" b="1" dirty="0"/>
            </a:br>
            <a:r>
              <a:rPr lang="en-US" sz="2800" b="1" i="1" dirty="0">
                <a:solidFill>
                  <a:srgbClr val="002060"/>
                </a:solidFill>
              </a:rPr>
              <a:t>Also Supports</a:t>
            </a:r>
            <a:endParaRPr lang="en-US" b="1" i="1" dirty="0">
              <a:solidFill>
                <a:srgbClr val="002060"/>
              </a:solidFill>
            </a:endParaRPr>
          </a:p>
        </p:txBody>
      </p:sp>
      <p:sp>
        <p:nvSpPr>
          <p:cNvPr id="3" name="Content Placeholder 2">
            <a:extLst>
              <a:ext uri="{FF2B5EF4-FFF2-40B4-BE49-F238E27FC236}">
                <a16:creationId xmlns:a16="http://schemas.microsoft.com/office/drawing/2014/main" id="{51CC51E1-71AC-46B5-A973-F4DDAACCF7A2}"/>
              </a:ext>
            </a:extLst>
          </p:cNvPr>
          <p:cNvSpPr>
            <a:spLocks noGrp="1"/>
          </p:cNvSpPr>
          <p:nvPr>
            <p:ph idx="1"/>
          </p:nvPr>
        </p:nvSpPr>
        <p:spPr>
          <a:xfrm>
            <a:off x="2678230" y="5430018"/>
            <a:ext cx="6817469" cy="1291457"/>
          </a:xfrm>
        </p:spPr>
        <p:txBody>
          <a:bodyPr>
            <a:normAutofit fontScale="85000" lnSpcReduction="20000"/>
          </a:bodyPr>
          <a:lstStyle/>
          <a:p>
            <a:pPr marL="0" marR="0" indent="0">
              <a:lnSpc>
                <a:spcPct val="107000"/>
              </a:lnSpc>
              <a:spcBef>
                <a:spcPts val="0"/>
              </a:spcBef>
              <a:spcAft>
                <a:spcPts val="0"/>
              </a:spcAft>
              <a:buNone/>
            </a:pPr>
            <a:r>
              <a:rPr lang="en-US" sz="3200" b="1" dirty="0">
                <a:latin typeface="Calibri" panose="020F0502020204030204" pitchFamily="34" charset="0"/>
                <a:ea typeface="Calibri" panose="020F0502020204030204" pitchFamily="34" charset="0"/>
                <a:cs typeface="Times New Roman" panose="02020603050405020304" pitchFamily="18" charset="0"/>
              </a:rPr>
              <a:t>	LOFY Funds are supported by:</a:t>
            </a:r>
          </a:p>
          <a:p>
            <a:pPr marL="0" marR="0" indent="0" algn="ctr">
              <a:lnSpc>
                <a:spcPct val="107000"/>
              </a:lnSpc>
              <a:spcBef>
                <a:spcPts val="0"/>
              </a:spcBef>
              <a:spcAft>
                <a:spcPts val="0"/>
              </a:spcAft>
              <a:buNone/>
            </a:pPr>
            <a:r>
              <a:rPr lang="en-US" sz="2400" b="1" dirty="0">
                <a:effectLst/>
                <a:latin typeface="Calibri" panose="020F0502020204030204" pitchFamily="34" charset="0"/>
                <a:ea typeface="Calibri" panose="020F0502020204030204" pitchFamily="34" charset="0"/>
                <a:cs typeface="Times New Roman" panose="02020603050405020304" pitchFamily="18" charset="0"/>
              </a:rPr>
              <a:t>Duck Derby Race Fundraiser</a:t>
            </a:r>
          </a:p>
          <a:p>
            <a:pPr marL="0" marR="0" indent="0" algn="ctr">
              <a:lnSpc>
                <a:spcPct val="107000"/>
              </a:lnSpc>
              <a:spcBef>
                <a:spcPts val="0"/>
              </a:spcBef>
              <a:spcAft>
                <a:spcPts val="0"/>
              </a:spcAft>
              <a:buNone/>
            </a:pPr>
            <a:r>
              <a:rPr lang="en-US" sz="2400" b="1" dirty="0">
                <a:latin typeface="Calibri" panose="020F0502020204030204" pitchFamily="34" charset="0"/>
                <a:ea typeface="Calibri" panose="020F0502020204030204" pitchFamily="34" charset="0"/>
                <a:cs typeface="Times New Roman" panose="02020603050405020304" pitchFamily="18" charset="0"/>
              </a:rPr>
              <a:t>Polar Plunge Fundraiser</a:t>
            </a:r>
          </a:p>
          <a:p>
            <a:pPr marL="0" marR="0" indent="0" algn="ctr">
              <a:lnSpc>
                <a:spcPct val="107000"/>
              </a:lnSpc>
              <a:spcBef>
                <a:spcPts val="0"/>
              </a:spcBef>
              <a:spcAft>
                <a:spcPts val="0"/>
              </a:spcAft>
              <a:buNone/>
            </a:pPr>
            <a:r>
              <a:rPr lang="en-US" sz="2400" b="1" dirty="0">
                <a:latin typeface="Calibri" panose="020F0502020204030204" pitchFamily="34" charset="0"/>
                <a:ea typeface="Calibri" panose="020F0502020204030204" pitchFamily="34" charset="0"/>
                <a:cs typeface="Times New Roman" panose="02020603050405020304" pitchFamily="18" charset="0"/>
              </a:rPr>
              <a:t>Club Entry Fees</a:t>
            </a:r>
          </a:p>
          <a:p>
            <a:pPr marL="0" marR="0" indent="0" algn="ctr">
              <a:lnSpc>
                <a:spcPct val="107000"/>
              </a:lnSpc>
              <a:spcBef>
                <a:spcPts val="0"/>
              </a:spcBef>
              <a:spcAft>
                <a:spcPts val="0"/>
              </a:spcAft>
              <a:buNone/>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pic>
        <p:nvPicPr>
          <p:cNvPr id="4" name="Picture 3">
            <a:extLst>
              <a:ext uri="{FF2B5EF4-FFF2-40B4-BE49-F238E27FC236}">
                <a16:creationId xmlns:a16="http://schemas.microsoft.com/office/drawing/2014/main" id="{8A80C71F-CB14-41C3-BAB3-AA46E995DD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683" y="430306"/>
            <a:ext cx="1433986" cy="1357506"/>
          </a:xfrm>
          <a:prstGeom prst="rect">
            <a:avLst/>
          </a:prstGeom>
        </p:spPr>
      </p:pic>
      <p:sp>
        <p:nvSpPr>
          <p:cNvPr id="5" name="Slide Number Placeholder 4">
            <a:extLst>
              <a:ext uri="{FF2B5EF4-FFF2-40B4-BE49-F238E27FC236}">
                <a16:creationId xmlns:a16="http://schemas.microsoft.com/office/drawing/2014/main" id="{A906AA29-7218-793F-9267-B496AF217AD9}"/>
              </a:ext>
            </a:extLst>
          </p:cNvPr>
          <p:cNvSpPr>
            <a:spLocks noGrp="1"/>
          </p:cNvSpPr>
          <p:nvPr>
            <p:ph type="sldNum" sz="quarter" idx="12"/>
          </p:nvPr>
        </p:nvSpPr>
        <p:spPr/>
        <p:txBody>
          <a:bodyPr/>
          <a:lstStyle/>
          <a:p>
            <a:fld id="{DE633CBC-23B1-4BFB-99E3-836C8CA4ACFD}" type="slidenum">
              <a:rPr lang="en-US" smtClean="0"/>
              <a:t>24</a:t>
            </a:fld>
            <a:endParaRPr lang="en-US"/>
          </a:p>
        </p:txBody>
      </p:sp>
      <p:sp>
        <p:nvSpPr>
          <p:cNvPr id="8" name="TextBox 7">
            <a:extLst>
              <a:ext uri="{FF2B5EF4-FFF2-40B4-BE49-F238E27FC236}">
                <a16:creationId xmlns:a16="http://schemas.microsoft.com/office/drawing/2014/main" id="{29CD1D9B-64EC-140A-14CF-46ED48D4B279}"/>
              </a:ext>
            </a:extLst>
          </p:cNvPr>
          <p:cNvSpPr txBox="1"/>
          <p:nvPr/>
        </p:nvSpPr>
        <p:spPr>
          <a:xfrm>
            <a:off x="2678231" y="1705922"/>
            <a:ext cx="7738258" cy="3724096"/>
          </a:xfrm>
          <a:prstGeom prst="rect">
            <a:avLst/>
          </a:prstGeom>
          <a:noFill/>
        </p:spPr>
        <p:txBody>
          <a:bodyPr wrap="square">
            <a:spAutoFit/>
          </a:bodyPr>
          <a:lstStyle/>
          <a:p>
            <a:pPr marL="457200" indent="-457200">
              <a:buFont typeface="Wingdings" panose="05000000000000000000" pitchFamily="2" charset="2"/>
              <a:buChar char="§"/>
            </a:pPr>
            <a:r>
              <a:rPr lang="en-US" sz="2800" b="1" dirty="0"/>
              <a:t>Lions Opportunities for Youth (</a:t>
            </a:r>
            <a:r>
              <a:rPr lang="en-US" sz="2800" b="1" dirty="0">
                <a:solidFill>
                  <a:srgbClr val="FF0000"/>
                </a:solidFill>
              </a:rPr>
              <a:t>LOFY</a:t>
            </a:r>
            <a:r>
              <a:rPr lang="en-US" sz="2800" b="1" dirty="0"/>
              <a:t>)</a:t>
            </a:r>
          </a:p>
          <a:p>
            <a:pPr marL="1371600" lvl="2" indent="-457200">
              <a:buFont typeface="Arial" panose="020B0604020202020204" pitchFamily="34" charset="0"/>
              <a:buChar char="•"/>
            </a:pPr>
            <a:r>
              <a:rPr lang="en-US" sz="2400" b="1" dirty="0"/>
              <a:t>Diabetes Awareness Essay Contest Awards</a:t>
            </a:r>
          </a:p>
          <a:p>
            <a:pPr marL="1371600" lvl="2" indent="-457200">
              <a:buFont typeface="Arial" panose="020B0604020202020204" pitchFamily="34" charset="0"/>
              <a:buChar char="•"/>
            </a:pPr>
            <a:r>
              <a:rPr lang="en-US" sz="2400" b="1" dirty="0"/>
              <a:t>Drug Awareness Speech Contest Awards</a:t>
            </a:r>
          </a:p>
          <a:p>
            <a:pPr marL="1371600" lvl="2" indent="-457200">
              <a:buFont typeface="Arial" panose="020B0604020202020204" pitchFamily="34" charset="0"/>
              <a:buChar char="•"/>
            </a:pPr>
            <a:r>
              <a:rPr lang="en-US" sz="2400" b="1" dirty="0"/>
              <a:t>Outstanding Youth Contest Awards</a:t>
            </a:r>
          </a:p>
          <a:p>
            <a:pPr marL="1371600" lvl="2" indent="-457200">
              <a:buFont typeface="Arial" panose="020B0604020202020204" pitchFamily="34" charset="0"/>
              <a:buChar char="•"/>
            </a:pPr>
            <a:r>
              <a:rPr lang="en-US" sz="2400" b="1" dirty="0"/>
              <a:t>LCI Peace Poster Contest Awards</a:t>
            </a:r>
            <a:endParaRPr lang="en-US" sz="2800" b="1" dirty="0"/>
          </a:p>
          <a:p>
            <a:pPr marL="457200" indent="-457200">
              <a:buFont typeface="Wingdings" panose="05000000000000000000" pitchFamily="2" charset="2"/>
              <a:buChar char="§"/>
            </a:pPr>
            <a:r>
              <a:rPr lang="en-US" sz="2800" b="1" dirty="0"/>
              <a:t>Local Disaster Relief</a:t>
            </a:r>
          </a:p>
          <a:p>
            <a:pPr marL="457200" indent="-457200">
              <a:buFont typeface="Wingdings" panose="05000000000000000000" pitchFamily="2" charset="2"/>
              <a:buChar char="§"/>
            </a:pPr>
            <a:r>
              <a:rPr lang="en-US" sz="2800" b="1" dirty="0"/>
              <a:t>Provides District SPOT &amp; BLINQ Vision Screening Equipment</a:t>
            </a:r>
          </a:p>
          <a:p>
            <a:pPr marL="457200" indent="-457200">
              <a:buFont typeface="Wingdings" panose="05000000000000000000" pitchFamily="2" charset="2"/>
              <a:buChar char="§"/>
            </a:pPr>
            <a:r>
              <a:rPr lang="en-US" sz="2800" b="1" i="0" dirty="0">
                <a:solidFill>
                  <a:srgbClr val="333333"/>
                </a:solidFill>
                <a:effectLst/>
                <a:latin typeface="glacial_indifferenceregular"/>
              </a:rPr>
              <a:t>Other Special Need Requests</a:t>
            </a:r>
          </a:p>
        </p:txBody>
      </p:sp>
    </p:spTree>
    <p:extLst>
      <p:ext uri="{BB962C8B-B14F-4D97-AF65-F5344CB8AC3E}">
        <p14:creationId xmlns:p14="http://schemas.microsoft.com/office/powerpoint/2010/main" val="3201916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671313-5A1A-4229-98C6-C2732979E220}"/>
              </a:ext>
            </a:extLst>
          </p:cNvPr>
          <p:cNvSpPr>
            <a:spLocks noGrp="1"/>
          </p:cNvSpPr>
          <p:nvPr>
            <p:ph type="title"/>
          </p:nvPr>
        </p:nvSpPr>
        <p:spPr>
          <a:xfrm>
            <a:off x="2580526" y="310349"/>
            <a:ext cx="7690310" cy="1325563"/>
          </a:xfrm>
        </p:spPr>
        <p:txBody>
          <a:bodyPr/>
          <a:lstStyle/>
          <a:p>
            <a:pPr algn="ctr"/>
            <a:r>
              <a:rPr lang="en-US" b="1" dirty="0">
                <a:hlinkClick r:id="rId2"/>
              </a:rPr>
              <a:t>Melvin Jones Lions International Memorial Fellowships</a:t>
            </a:r>
            <a:endParaRPr lang="en-US" b="1" dirty="0"/>
          </a:p>
        </p:txBody>
      </p:sp>
      <p:sp>
        <p:nvSpPr>
          <p:cNvPr id="3" name="Content Placeholder 2">
            <a:extLst>
              <a:ext uri="{FF2B5EF4-FFF2-40B4-BE49-F238E27FC236}">
                <a16:creationId xmlns:a16="http://schemas.microsoft.com/office/drawing/2014/main" id="{51CC51E1-71AC-46B5-A973-F4DDAACCF7A2}"/>
              </a:ext>
            </a:extLst>
          </p:cNvPr>
          <p:cNvSpPr>
            <a:spLocks noGrp="1"/>
          </p:cNvSpPr>
          <p:nvPr>
            <p:ph idx="1"/>
          </p:nvPr>
        </p:nvSpPr>
        <p:spPr>
          <a:xfrm>
            <a:off x="838200" y="5303376"/>
            <a:ext cx="10515600" cy="1447945"/>
          </a:xfrm>
        </p:spPr>
        <p:txBody>
          <a:bodyPr/>
          <a:lstStyle/>
          <a:p>
            <a:pPr marL="0" marR="0" indent="0">
              <a:lnSpc>
                <a:spcPct val="107000"/>
              </a:lnSpc>
              <a:spcBef>
                <a:spcPts val="0"/>
              </a:spcBef>
              <a:spcAft>
                <a:spcPts val="0"/>
              </a:spcAft>
              <a:buNone/>
            </a:pPr>
            <a:r>
              <a:rPr lang="en-US" sz="3200" b="1" dirty="0">
                <a:effectLst/>
                <a:latin typeface="Calibri" panose="020F0502020204030204" pitchFamily="34" charset="0"/>
                <a:ea typeface="Calibri" panose="020F0502020204030204" pitchFamily="34" charset="0"/>
                <a:cs typeface="Times New Roman" panose="02020603050405020304" pitchFamily="18" charset="0"/>
              </a:rPr>
              <a:t>	$100, $250, $500 and $1000 Donations are recognized 	on the Wall of Fame in the Memorial Building.</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pic>
        <p:nvPicPr>
          <p:cNvPr id="4" name="Picture 3">
            <a:extLst>
              <a:ext uri="{FF2B5EF4-FFF2-40B4-BE49-F238E27FC236}">
                <a16:creationId xmlns:a16="http://schemas.microsoft.com/office/drawing/2014/main" id="{8A80C71F-CB14-41C3-BAB3-AA46E995DD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2683" y="430306"/>
            <a:ext cx="1433986" cy="1357506"/>
          </a:xfrm>
          <a:prstGeom prst="rect">
            <a:avLst/>
          </a:prstGeom>
        </p:spPr>
      </p:pic>
      <p:sp>
        <p:nvSpPr>
          <p:cNvPr id="5" name="Slide Number Placeholder 4">
            <a:extLst>
              <a:ext uri="{FF2B5EF4-FFF2-40B4-BE49-F238E27FC236}">
                <a16:creationId xmlns:a16="http://schemas.microsoft.com/office/drawing/2014/main" id="{C705B759-A86E-47C4-C69E-A849B817A52D}"/>
              </a:ext>
            </a:extLst>
          </p:cNvPr>
          <p:cNvSpPr>
            <a:spLocks noGrp="1"/>
          </p:cNvSpPr>
          <p:nvPr>
            <p:ph type="sldNum" sz="quarter" idx="12"/>
          </p:nvPr>
        </p:nvSpPr>
        <p:spPr/>
        <p:txBody>
          <a:bodyPr/>
          <a:lstStyle/>
          <a:p>
            <a:fld id="{DE633CBC-23B1-4BFB-99E3-836C8CA4ACFD}" type="slidenum">
              <a:rPr lang="en-US" smtClean="0"/>
              <a:t>25</a:t>
            </a:fld>
            <a:endParaRPr lang="en-US"/>
          </a:p>
        </p:txBody>
      </p:sp>
      <p:pic>
        <p:nvPicPr>
          <p:cNvPr id="6" name="Picture 5">
            <a:extLst>
              <a:ext uri="{FF2B5EF4-FFF2-40B4-BE49-F238E27FC236}">
                <a16:creationId xmlns:a16="http://schemas.microsoft.com/office/drawing/2014/main" id="{26AEFD83-F806-CCFA-A29E-732FF4B0955D}"/>
              </a:ext>
            </a:extLst>
          </p:cNvPr>
          <p:cNvPicPr>
            <a:picLocks noChangeAspect="1"/>
          </p:cNvPicPr>
          <p:nvPr/>
        </p:nvPicPr>
        <p:blipFill rotWithShape="1">
          <a:blip r:embed="rId4"/>
          <a:srcRect b="7410"/>
          <a:stretch/>
        </p:blipFill>
        <p:spPr>
          <a:xfrm>
            <a:off x="6619645" y="1787812"/>
            <a:ext cx="2046206" cy="2523573"/>
          </a:xfrm>
          <a:prstGeom prst="rect">
            <a:avLst/>
          </a:prstGeom>
        </p:spPr>
      </p:pic>
      <p:pic>
        <p:nvPicPr>
          <p:cNvPr id="8" name="Picture 7">
            <a:extLst>
              <a:ext uri="{FF2B5EF4-FFF2-40B4-BE49-F238E27FC236}">
                <a16:creationId xmlns:a16="http://schemas.microsoft.com/office/drawing/2014/main" id="{89531DA9-8967-C253-969D-D1EE5C69F049}"/>
              </a:ext>
            </a:extLst>
          </p:cNvPr>
          <p:cNvPicPr>
            <a:picLocks noChangeAspect="1"/>
          </p:cNvPicPr>
          <p:nvPr/>
        </p:nvPicPr>
        <p:blipFill>
          <a:blip r:embed="rId5"/>
          <a:stretch>
            <a:fillRect/>
          </a:stretch>
        </p:blipFill>
        <p:spPr>
          <a:xfrm>
            <a:off x="3411800" y="1728442"/>
            <a:ext cx="2564128" cy="2557005"/>
          </a:xfrm>
          <a:prstGeom prst="rect">
            <a:avLst/>
          </a:prstGeom>
        </p:spPr>
      </p:pic>
      <p:sp>
        <p:nvSpPr>
          <p:cNvPr id="9" name="TextBox 8">
            <a:extLst>
              <a:ext uri="{FF2B5EF4-FFF2-40B4-BE49-F238E27FC236}">
                <a16:creationId xmlns:a16="http://schemas.microsoft.com/office/drawing/2014/main" id="{5440936F-6FA4-1FE1-3523-DAA1DDC6F657}"/>
              </a:ext>
            </a:extLst>
          </p:cNvPr>
          <p:cNvSpPr txBox="1"/>
          <p:nvPr/>
        </p:nvSpPr>
        <p:spPr>
          <a:xfrm>
            <a:off x="1367618" y="4437347"/>
            <a:ext cx="10116126" cy="954107"/>
          </a:xfrm>
          <a:prstGeom prst="rect">
            <a:avLst/>
          </a:prstGeom>
          <a:noFill/>
        </p:spPr>
        <p:txBody>
          <a:bodyPr wrap="square" rtlCol="0">
            <a:spAutoFit/>
          </a:bodyPr>
          <a:lstStyle/>
          <a:p>
            <a:pPr algn="ctr"/>
            <a:r>
              <a:rPr lang="en-US" sz="2800" dirty="0">
                <a:solidFill>
                  <a:srgbClr val="7030A0"/>
                </a:solidFill>
              </a:rPr>
              <a:t>Birthplace of Melvin Jones – Founder of Lions Clubs International</a:t>
            </a:r>
          </a:p>
          <a:p>
            <a:pPr algn="ctr"/>
            <a:r>
              <a:rPr lang="en-US" sz="2800" dirty="0">
                <a:solidFill>
                  <a:srgbClr val="7030A0"/>
                </a:solidFill>
              </a:rPr>
              <a:t>Fort Thomas, AZ</a:t>
            </a:r>
          </a:p>
        </p:txBody>
      </p:sp>
    </p:spTree>
    <p:extLst>
      <p:ext uri="{BB962C8B-B14F-4D97-AF65-F5344CB8AC3E}">
        <p14:creationId xmlns:p14="http://schemas.microsoft.com/office/powerpoint/2010/main" val="24873166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671313-5A1A-4229-98C6-C2732979E220}"/>
              </a:ext>
            </a:extLst>
          </p:cNvPr>
          <p:cNvSpPr>
            <a:spLocks noGrp="1"/>
          </p:cNvSpPr>
          <p:nvPr>
            <p:ph type="title"/>
          </p:nvPr>
        </p:nvSpPr>
        <p:spPr>
          <a:xfrm>
            <a:off x="3097763" y="365125"/>
            <a:ext cx="6538606" cy="1325563"/>
          </a:xfrm>
        </p:spPr>
        <p:txBody>
          <a:bodyPr/>
          <a:lstStyle/>
          <a:p>
            <a:pPr algn="ctr"/>
            <a:r>
              <a:rPr lang="en-US" b="1" dirty="0">
                <a:latin typeface="+mn-lt"/>
              </a:rPr>
              <a:t>Lion Non-Charity Awards</a:t>
            </a:r>
            <a:br>
              <a:rPr lang="en-US" b="1" dirty="0"/>
            </a:br>
            <a:r>
              <a:rPr lang="en-US" sz="4000" b="1" dirty="0"/>
              <a:t>Available from</a:t>
            </a:r>
            <a:endParaRPr lang="en-US" b="1" dirty="0"/>
          </a:p>
        </p:txBody>
      </p:sp>
      <p:sp>
        <p:nvSpPr>
          <p:cNvPr id="3" name="Content Placeholder 2">
            <a:extLst>
              <a:ext uri="{FF2B5EF4-FFF2-40B4-BE49-F238E27FC236}">
                <a16:creationId xmlns:a16="http://schemas.microsoft.com/office/drawing/2014/main" id="{51CC51E1-71AC-46B5-A973-F4DDAACCF7A2}"/>
              </a:ext>
            </a:extLst>
          </p:cNvPr>
          <p:cNvSpPr>
            <a:spLocks noGrp="1"/>
          </p:cNvSpPr>
          <p:nvPr>
            <p:ph idx="1"/>
          </p:nvPr>
        </p:nvSpPr>
        <p:spPr>
          <a:xfrm>
            <a:off x="2132891" y="2191201"/>
            <a:ext cx="9873672" cy="4407224"/>
          </a:xfrm>
        </p:spPr>
        <p:txBody>
          <a:bodyPr>
            <a:normAutofit fontScale="85000" lnSpcReduction="20000"/>
          </a:bodyPr>
          <a:lstStyle/>
          <a:p>
            <a:pPr marL="0" marR="0" indent="0">
              <a:lnSpc>
                <a:spcPct val="107000"/>
              </a:lnSpc>
              <a:spcBef>
                <a:spcPts val="0"/>
              </a:spcBef>
              <a:spcAft>
                <a:spcPts val="0"/>
              </a:spcAft>
              <a:buNone/>
            </a:pPr>
            <a:r>
              <a:rPr lang="en-US" sz="3300" b="1" u="sng"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Lions Clubs International Website Store</a:t>
            </a:r>
            <a:endParaRPr lang="en-US" sz="33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buFont typeface="Wingdings" panose="05000000000000000000" pitchFamily="2" charset="2"/>
              <a:buChar char="§"/>
            </a:pPr>
            <a:r>
              <a:rPr lang="en-US" sz="3300" b="1" dirty="0">
                <a:latin typeface="Calibri" panose="020F0502020204030204" pitchFamily="34" charset="0"/>
                <a:ea typeface="Calibri" panose="020F0502020204030204" pitchFamily="34" charset="0"/>
                <a:cs typeface="Times New Roman" panose="02020603050405020304" pitchFamily="18" charset="0"/>
              </a:rPr>
              <a:t>	</a:t>
            </a:r>
            <a:r>
              <a:rPr lang="en-US" sz="3300" b="1" dirty="0">
                <a:effectLst/>
                <a:latin typeface="Calibri" panose="020F0502020204030204" pitchFamily="34" charset="0"/>
                <a:ea typeface="Calibri" panose="020F0502020204030204" pitchFamily="34" charset="0"/>
                <a:cs typeface="Times New Roman" panose="02020603050405020304" pitchFamily="18" charset="0"/>
              </a:rPr>
              <a:t>Club Officer Medals </a:t>
            </a:r>
            <a:endParaRPr lang="en-US" sz="3300" dirty="0">
              <a:effectLst/>
              <a:latin typeface="Calibri" panose="020F0502020204030204" pitchFamily="34" charset="0"/>
              <a:ea typeface="Calibri" panose="020F0502020204030204" pitchFamily="34" charset="0"/>
              <a:cs typeface="Times New Roman" panose="02020603050405020304" pitchFamily="18" charset="0"/>
            </a:endParaRPr>
          </a:p>
          <a:p>
            <a:pPr marR="0">
              <a:lnSpc>
                <a:spcPct val="107000"/>
              </a:lnSpc>
              <a:spcBef>
                <a:spcPts val="0"/>
              </a:spcBef>
              <a:spcAft>
                <a:spcPts val="0"/>
              </a:spcAft>
              <a:buFont typeface="Wingdings" panose="05000000000000000000" pitchFamily="2" charset="2"/>
              <a:buChar char="§"/>
            </a:pPr>
            <a:r>
              <a:rPr lang="en-US" sz="3300" b="1" dirty="0">
                <a:effectLst/>
                <a:latin typeface="Calibri" panose="020F0502020204030204" pitchFamily="34" charset="0"/>
                <a:ea typeface="Calibri" panose="020F0502020204030204" pitchFamily="34" charset="0"/>
                <a:cs typeface="Times New Roman" panose="02020603050405020304" pitchFamily="18" charset="0"/>
              </a:rPr>
              <a:t>	President’s Appreciation Medals</a:t>
            </a:r>
            <a:endParaRPr lang="en-US" sz="3300" dirty="0">
              <a:effectLst/>
              <a:latin typeface="Calibri" panose="020F0502020204030204" pitchFamily="34" charset="0"/>
              <a:ea typeface="Calibri" panose="020F0502020204030204" pitchFamily="34" charset="0"/>
              <a:cs typeface="Times New Roman" panose="02020603050405020304" pitchFamily="18" charset="0"/>
            </a:endParaRPr>
          </a:p>
          <a:p>
            <a:pPr marR="0">
              <a:lnSpc>
                <a:spcPct val="107000"/>
              </a:lnSpc>
              <a:spcBef>
                <a:spcPts val="0"/>
              </a:spcBef>
              <a:spcAft>
                <a:spcPts val="0"/>
              </a:spcAft>
              <a:buFont typeface="Wingdings" panose="05000000000000000000" pitchFamily="2" charset="2"/>
              <a:buChar char="§"/>
            </a:pPr>
            <a:r>
              <a:rPr lang="en-US" sz="3300" b="1" dirty="0">
                <a:effectLst/>
                <a:latin typeface="Calibri" panose="020F0502020204030204" pitchFamily="34" charset="0"/>
                <a:ea typeface="Calibri" panose="020F0502020204030204" pitchFamily="34" charset="0"/>
                <a:cs typeface="Times New Roman" panose="02020603050405020304" pitchFamily="18" charset="0"/>
              </a:rPr>
              <a:t>	Lion of the Year Patch &amp; Pin</a:t>
            </a:r>
            <a:endParaRPr lang="en-US" sz="3300" dirty="0">
              <a:effectLst/>
              <a:latin typeface="Calibri" panose="020F0502020204030204" pitchFamily="34" charset="0"/>
              <a:ea typeface="Calibri" panose="020F0502020204030204" pitchFamily="34" charset="0"/>
              <a:cs typeface="Times New Roman" panose="02020603050405020304" pitchFamily="18" charset="0"/>
            </a:endParaRPr>
          </a:p>
          <a:p>
            <a:pPr marR="0">
              <a:lnSpc>
                <a:spcPct val="107000"/>
              </a:lnSpc>
              <a:spcBef>
                <a:spcPts val="0"/>
              </a:spcBef>
              <a:spcAft>
                <a:spcPts val="0"/>
              </a:spcAft>
              <a:buFont typeface="Wingdings" panose="05000000000000000000" pitchFamily="2" charset="2"/>
              <a:buChar char="§"/>
            </a:pPr>
            <a:r>
              <a:rPr lang="en-US" sz="3300" b="1" dirty="0">
                <a:effectLst/>
                <a:latin typeface="Calibri" panose="020F0502020204030204" pitchFamily="34" charset="0"/>
                <a:ea typeface="Calibri" panose="020F0502020204030204" pitchFamily="34" charset="0"/>
                <a:cs typeface="Times New Roman" panose="02020603050405020304" pitchFamily="18" charset="0"/>
              </a:rPr>
              <a:t>	Club Officer Patches</a:t>
            </a:r>
            <a:endParaRPr lang="en-US" sz="3300" dirty="0">
              <a:effectLst/>
              <a:latin typeface="Calibri" panose="020F0502020204030204" pitchFamily="34" charset="0"/>
              <a:ea typeface="Calibri" panose="020F0502020204030204" pitchFamily="34" charset="0"/>
              <a:cs typeface="Times New Roman" panose="02020603050405020304" pitchFamily="18" charset="0"/>
            </a:endParaRPr>
          </a:p>
          <a:p>
            <a:pPr marR="0">
              <a:lnSpc>
                <a:spcPct val="107000"/>
              </a:lnSpc>
              <a:spcBef>
                <a:spcPts val="0"/>
              </a:spcBef>
              <a:spcAft>
                <a:spcPts val="0"/>
              </a:spcAft>
              <a:buFont typeface="Wingdings" panose="05000000000000000000" pitchFamily="2" charset="2"/>
              <a:buChar char="§"/>
            </a:pPr>
            <a:r>
              <a:rPr lang="en-US" sz="3300" b="1" dirty="0">
                <a:effectLst/>
                <a:latin typeface="Calibri" panose="020F0502020204030204" pitchFamily="34" charset="0"/>
                <a:ea typeface="Calibri" panose="020F0502020204030204" pitchFamily="34" charset="0"/>
                <a:cs typeface="Times New Roman" panose="02020603050405020304" pitchFamily="18" charset="0"/>
              </a:rPr>
              <a:t>	Past President’s Pin</a:t>
            </a:r>
            <a:endParaRPr lang="en-US" sz="3300" dirty="0">
              <a:effectLst/>
              <a:latin typeface="Calibri" panose="020F0502020204030204" pitchFamily="34" charset="0"/>
              <a:ea typeface="Calibri" panose="020F0502020204030204" pitchFamily="34" charset="0"/>
              <a:cs typeface="Times New Roman" panose="02020603050405020304" pitchFamily="18" charset="0"/>
            </a:endParaRPr>
          </a:p>
          <a:p>
            <a:pPr marR="0">
              <a:lnSpc>
                <a:spcPct val="107000"/>
              </a:lnSpc>
              <a:spcBef>
                <a:spcPts val="0"/>
              </a:spcBef>
              <a:spcAft>
                <a:spcPts val="0"/>
              </a:spcAft>
              <a:buFont typeface="Wingdings" panose="05000000000000000000" pitchFamily="2" charset="2"/>
              <a:buChar char="§"/>
            </a:pPr>
            <a:r>
              <a:rPr lang="en-US" sz="3300" b="1" dirty="0">
                <a:effectLst/>
                <a:latin typeface="Calibri" panose="020F0502020204030204" pitchFamily="34" charset="0"/>
                <a:ea typeface="Calibri" panose="020F0502020204030204" pitchFamily="34" charset="0"/>
                <a:cs typeface="Times New Roman" panose="02020603050405020304" pitchFamily="18" charset="0"/>
              </a:rPr>
              <a:t>	Club President’s Pin (passed down to next President)</a:t>
            </a:r>
            <a:endParaRPr lang="en-US" sz="33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endParaRPr lang="en-US" sz="33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3300" b="1" u="sng"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Lions Clubs International Website Store or a Local Awards Store</a:t>
            </a:r>
            <a:endParaRPr lang="en-US" sz="33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R="0">
              <a:lnSpc>
                <a:spcPct val="107000"/>
              </a:lnSpc>
              <a:spcBef>
                <a:spcPts val="0"/>
              </a:spcBef>
              <a:spcAft>
                <a:spcPts val="0"/>
              </a:spcAft>
              <a:buFont typeface="Wingdings" panose="05000000000000000000" pitchFamily="2" charset="2"/>
              <a:buChar char="§"/>
            </a:pPr>
            <a:r>
              <a:rPr lang="en-US" sz="3300" b="1" dirty="0">
                <a:latin typeface="Calibri" panose="020F0502020204030204" pitchFamily="34" charset="0"/>
                <a:ea typeface="Calibri" panose="020F0502020204030204" pitchFamily="34" charset="0"/>
                <a:cs typeface="Times New Roman" panose="02020603050405020304" pitchFamily="18" charset="0"/>
              </a:rPr>
              <a:t>	</a:t>
            </a:r>
            <a:r>
              <a:rPr lang="en-US" sz="3300" b="1" dirty="0">
                <a:effectLst/>
                <a:latin typeface="Calibri" panose="020F0502020204030204" pitchFamily="34" charset="0"/>
                <a:ea typeface="Calibri" panose="020F0502020204030204" pitchFamily="34" charset="0"/>
                <a:cs typeface="Times New Roman" panose="02020603050405020304" pitchFamily="18" charset="0"/>
              </a:rPr>
              <a:t>President Appreciation Plaque </a:t>
            </a:r>
            <a:endParaRPr lang="en-US" sz="3300" dirty="0">
              <a:effectLst/>
              <a:latin typeface="Calibri" panose="020F0502020204030204" pitchFamily="34" charset="0"/>
              <a:ea typeface="Calibri" panose="020F0502020204030204" pitchFamily="34" charset="0"/>
              <a:cs typeface="Times New Roman" panose="02020603050405020304" pitchFamily="18" charset="0"/>
            </a:endParaRPr>
          </a:p>
          <a:p>
            <a:pPr marR="0">
              <a:lnSpc>
                <a:spcPct val="107000"/>
              </a:lnSpc>
              <a:spcBef>
                <a:spcPts val="0"/>
              </a:spcBef>
              <a:spcAft>
                <a:spcPts val="0"/>
              </a:spcAft>
              <a:buFont typeface="Wingdings" panose="05000000000000000000" pitchFamily="2" charset="2"/>
              <a:buChar char="§"/>
            </a:pPr>
            <a:r>
              <a:rPr lang="en-US" sz="3300" b="1" dirty="0">
                <a:effectLst/>
                <a:latin typeface="Calibri" panose="020F0502020204030204" pitchFamily="34" charset="0"/>
                <a:ea typeface="Calibri" panose="020F0502020204030204" pitchFamily="34" charset="0"/>
                <a:cs typeface="Times New Roman" panose="02020603050405020304" pitchFamily="18" charset="0"/>
              </a:rPr>
              <a:t>	Lion of the Year Plaque</a:t>
            </a:r>
            <a:endParaRPr lang="en-US" sz="33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pic>
        <p:nvPicPr>
          <p:cNvPr id="4" name="Picture 3">
            <a:extLst>
              <a:ext uri="{FF2B5EF4-FFF2-40B4-BE49-F238E27FC236}">
                <a16:creationId xmlns:a16="http://schemas.microsoft.com/office/drawing/2014/main" id="{8A80C71F-CB14-41C3-BAB3-AA46E995DD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683" y="430306"/>
            <a:ext cx="1433986" cy="1357506"/>
          </a:xfrm>
          <a:prstGeom prst="rect">
            <a:avLst/>
          </a:prstGeom>
        </p:spPr>
      </p:pic>
      <p:sp>
        <p:nvSpPr>
          <p:cNvPr id="5" name="Slide Number Placeholder 4">
            <a:extLst>
              <a:ext uri="{FF2B5EF4-FFF2-40B4-BE49-F238E27FC236}">
                <a16:creationId xmlns:a16="http://schemas.microsoft.com/office/drawing/2014/main" id="{73F6D8EA-732E-E25A-170D-69F5B6015FC7}"/>
              </a:ext>
            </a:extLst>
          </p:cNvPr>
          <p:cNvSpPr>
            <a:spLocks noGrp="1"/>
          </p:cNvSpPr>
          <p:nvPr>
            <p:ph type="sldNum" sz="quarter" idx="12"/>
          </p:nvPr>
        </p:nvSpPr>
        <p:spPr/>
        <p:txBody>
          <a:bodyPr/>
          <a:lstStyle/>
          <a:p>
            <a:fld id="{DE633CBC-23B1-4BFB-99E3-836C8CA4ACFD}" type="slidenum">
              <a:rPr lang="en-US" smtClean="0"/>
              <a:t>26</a:t>
            </a:fld>
            <a:endParaRPr lang="en-US"/>
          </a:p>
        </p:txBody>
      </p:sp>
    </p:spTree>
    <p:extLst>
      <p:ext uri="{BB962C8B-B14F-4D97-AF65-F5344CB8AC3E}">
        <p14:creationId xmlns:p14="http://schemas.microsoft.com/office/powerpoint/2010/main" val="37617580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F0E367-0287-7BBA-AECE-C697B74A0A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096E65-534B-8E4B-8C36-D448F423FA4A}"/>
              </a:ext>
            </a:extLst>
          </p:cNvPr>
          <p:cNvSpPr>
            <a:spLocks noGrp="1"/>
          </p:cNvSpPr>
          <p:nvPr>
            <p:ph type="ctrTitle"/>
          </p:nvPr>
        </p:nvSpPr>
        <p:spPr>
          <a:xfrm>
            <a:off x="3169904" y="953822"/>
            <a:ext cx="5852191" cy="755454"/>
          </a:xfrm>
        </p:spPr>
        <p:txBody>
          <a:bodyPr>
            <a:normAutofit/>
          </a:bodyPr>
          <a:lstStyle/>
          <a:p>
            <a:r>
              <a:rPr lang="en-US" sz="3200" b="1" u="sng" dirty="0">
                <a:effectLst/>
                <a:latin typeface="Calibri" panose="020F0502020204030204" pitchFamily="34" charset="0"/>
                <a:ea typeface="Calibri" panose="020F0502020204030204" pitchFamily="34" charset="0"/>
                <a:cs typeface="Times New Roman" panose="02020603050405020304" pitchFamily="18" charset="0"/>
              </a:rPr>
              <a:t>100% Club Contribution Amounts </a:t>
            </a:r>
            <a:endParaRPr lang="en-US" sz="4800" dirty="0"/>
          </a:p>
        </p:txBody>
      </p:sp>
      <p:sp>
        <p:nvSpPr>
          <p:cNvPr id="3" name="Subtitle 2">
            <a:extLst>
              <a:ext uri="{FF2B5EF4-FFF2-40B4-BE49-F238E27FC236}">
                <a16:creationId xmlns:a16="http://schemas.microsoft.com/office/drawing/2014/main" id="{973D14A0-74E4-DC32-D835-9A1887766DB5}"/>
              </a:ext>
            </a:extLst>
          </p:cNvPr>
          <p:cNvSpPr>
            <a:spLocks noGrp="1"/>
          </p:cNvSpPr>
          <p:nvPr>
            <p:ph type="subTitle" idx="1"/>
          </p:nvPr>
        </p:nvSpPr>
        <p:spPr>
          <a:xfrm>
            <a:off x="1467556" y="2358525"/>
            <a:ext cx="10419644" cy="4018362"/>
          </a:xfrm>
        </p:spPr>
        <p:txBody>
          <a:bodyPr>
            <a:normAutofit fontScale="77500" lnSpcReduction="20000"/>
          </a:bodyPr>
          <a:lstStyle/>
          <a:p>
            <a:pPr algn="l"/>
            <a:r>
              <a:rPr lang="en-US" b="1" dirty="0"/>
              <a:t>Texas Lions Camp	</a:t>
            </a:r>
            <a:r>
              <a:rPr lang="en-US" dirty="0"/>
              <a:t>	               		</a:t>
            </a:r>
            <a:r>
              <a:rPr lang="en-US" b="1" dirty="0"/>
              <a:t>$10</a:t>
            </a:r>
            <a:r>
              <a:rPr lang="en-US" dirty="0"/>
              <a:t>	* </a:t>
            </a:r>
            <a:r>
              <a:rPr lang="en-US" b="1" dirty="0"/>
              <a:t>Required for 100%</a:t>
            </a:r>
          </a:p>
          <a:p>
            <a:pPr algn="l"/>
            <a:r>
              <a:rPr lang="en-US" b="1" dirty="0"/>
              <a:t>Lions Sight &amp; Tissue Foundation</a:t>
            </a:r>
            <a:r>
              <a:rPr lang="en-US" dirty="0"/>
              <a:t>		</a:t>
            </a:r>
            <a:r>
              <a:rPr lang="en-US" b="1" dirty="0"/>
              <a:t>$2</a:t>
            </a:r>
            <a:r>
              <a:rPr lang="en-US" dirty="0"/>
              <a:t>	* </a:t>
            </a:r>
            <a:r>
              <a:rPr lang="en-US" b="1" dirty="0"/>
              <a:t>Required for 100%</a:t>
            </a:r>
            <a:endParaRPr lang="en-US" sz="500" dirty="0"/>
          </a:p>
          <a:p>
            <a:pPr algn="l">
              <a:lnSpc>
                <a:spcPct val="120000"/>
              </a:lnSpc>
              <a:spcBef>
                <a:spcPts val="600"/>
              </a:spcBef>
            </a:pPr>
            <a:r>
              <a:rPr lang="en-US" dirty="0"/>
              <a:t>Texas Lions Foundation			$2	*</a:t>
            </a:r>
            <a:r>
              <a:rPr lang="en-US" b="1" dirty="0"/>
              <a:t>Select 5 of remaining 8 charities for 100%</a:t>
            </a:r>
          </a:p>
          <a:p>
            <a:pPr algn="l">
              <a:lnSpc>
                <a:spcPct val="120000"/>
              </a:lnSpc>
              <a:spcBef>
                <a:spcPts val="600"/>
              </a:spcBef>
            </a:pPr>
            <a:r>
              <a:rPr lang="en-US" dirty="0"/>
              <a:t>Lions Clubs Int’l Foundation			$5 	</a:t>
            </a:r>
            <a:r>
              <a:rPr lang="en-US" i="1" u="sng" dirty="0"/>
              <a:t> </a:t>
            </a:r>
            <a:r>
              <a:rPr lang="en-US" b="1" i="1" u="sng" dirty="0"/>
              <a:t>But why not pick all 10?</a:t>
            </a:r>
          </a:p>
          <a:p>
            <a:pPr algn="l">
              <a:lnSpc>
                <a:spcPct val="120000"/>
              </a:lnSpc>
              <a:spcBef>
                <a:spcPts val="600"/>
              </a:spcBef>
            </a:pPr>
            <a:r>
              <a:rPr lang="en-US" dirty="0"/>
              <a:t>Julien C. Hyer Youth Camp			$2	</a:t>
            </a:r>
          </a:p>
          <a:p>
            <a:pPr algn="l">
              <a:lnSpc>
                <a:spcPct val="120000"/>
              </a:lnSpc>
              <a:spcBef>
                <a:spcPts val="600"/>
              </a:spcBef>
            </a:pPr>
            <a:r>
              <a:rPr lang="en-US" dirty="0"/>
              <a:t>Leader Dogs for the Blind			$2</a:t>
            </a:r>
          </a:p>
          <a:p>
            <a:pPr algn="l">
              <a:lnSpc>
                <a:spcPct val="120000"/>
              </a:lnSpc>
              <a:spcBef>
                <a:spcPts val="600"/>
              </a:spcBef>
            </a:pPr>
            <a:r>
              <a:rPr lang="en-US" dirty="0"/>
              <a:t>World Services for the Blind			$2</a:t>
            </a:r>
          </a:p>
          <a:p>
            <a:pPr algn="l">
              <a:lnSpc>
                <a:spcPct val="120000"/>
              </a:lnSpc>
              <a:spcBef>
                <a:spcPts val="600"/>
              </a:spcBef>
            </a:pPr>
            <a:r>
              <a:rPr lang="en-US" dirty="0"/>
              <a:t>Texas Lions Eyeglass Recycling Center		$3</a:t>
            </a:r>
          </a:p>
          <a:p>
            <a:pPr algn="l">
              <a:lnSpc>
                <a:spcPct val="120000"/>
              </a:lnSpc>
              <a:spcBef>
                <a:spcPts val="600"/>
              </a:spcBef>
            </a:pPr>
            <a:r>
              <a:rPr lang="en-US" dirty="0"/>
              <a:t>Texas Lions Museum			$2</a:t>
            </a:r>
          </a:p>
          <a:p>
            <a:pPr algn="l">
              <a:lnSpc>
                <a:spcPct val="120000"/>
              </a:lnSpc>
              <a:spcBef>
                <a:spcPts val="600"/>
              </a:spcBef>
            </a:pPr>
            <a:r>
              <a:rPr lang="en-US" dirty="0"/>
              <a:t>2-X1 Charities, Inc.				</a:t>
            </a:r>
            <a:r>
              <a:rPr lang="en-US" u="sng" dirty="0"/>
              <a:t>$2</a:t>
            </a:r>
          </a:p>
          <a:p>
            <a:pPr algn="l"/>
            <a:r>
              <a:rPr lang="en-US" dirty="0"/>
              <a:t>			    	   </a:t>
            </a:r>
            <a:r>
              <a:rPr lang="en-US" b="1" dirty="0"/>
              <a:t>Total: $32 </a:t>
            </a:r>
            <a:r>
              <a:rPr lang="en-US" dirty="0"/>
              <a:t>*  </a:t>
            </a:r>
            <a:r>
              <a:rPr lang="en-US" b="1" dirty="0">
                <a:solidFill>
                  <a:srgbClr val="0070C0"/>
                </a:solidFill>
              </a:rPr>
              <a:t>100% contribution is </a:t>
            </a:r>
            <a:r>
              <a:rPr lang="en-US" b="1" u="sng" dirty="0">
                <a:solidFill>
                  <a:srgbClr val="0070C0"/>
                </a:solidFill>
              </a:rPr>
              <a:t>Optional</a:t>
            </a:r>
            <a:endParaRPr lang="en-US" b="1" dirty="0"/>
          </a:p>
          <a:p>
            <a:endParaRPr lang="en-US" dirty="0"/>
          </a:p>
          <a:p>
            <a:endParaRPr lang="en-US" dirty="0"/>
          </a:p>
        </p:txBody>
      </p:sp>
      <p:pic>
        <p:nvPicPr>
          <p:cNvPr id="5" name="Picture 4">
            <a:extLst>
              <a:ext uri="{FF2B5EF4-FFF2-40B4-BE49-F238E27FC236}">
                <a16:creationId xmlns:a16="http://schemas.microsoft.com/office/drawing/2014/main" id="{EA9221AC-3FE7-93CC-E517-002341EE7F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683" y="430305"/>
            <a:ext cx="1916112" cy="1813919"/>
          </a:xfrm>
          <a:prstGeom prst="rect">
            <a:avLst/>
          </a:prstGeom>
        </p:spPr>
      </p:pic>
      <p:sp>
        <p:nvSpPr>
          <p:cNvPr id="4" name="Slide Number Placeholder 3">
            <a:extLst>
              <a:ext uri="{FF2B5EF4-FFF2-40B4-BE49-F238E27FC236}">
                <a16:creationId xmlns:a16="http://schemas.microsoft.com/office/drawing/2014/main" id="{4900C4F9-00B6-9944-F83D-6CE9BD25CB0D}"/>
              </a:ext>
            </a:extLst>
          </p:cNvPr>
          <p:cNvSpPr>
            <a:spLocks noGrp="1"/>
          </p:cNvSpPr>
          <p:nvPr>
            <p:ph type="sldNum" sz="quarter" idx="12"/>
          </p:nvPr>
        </p:nvSpPr>
        <p:spPr/>
        <p:txBody>
          <a:bodyPr/>
          <a:lstStyle/>
          <a:p>
            <a:fld id="{DE633CBC-23B1-4BFB-99E3-836C8CA4ACFD}" type="slidenum">
              <a:rPr lang="en-US" smtClean="0"/>
              <a:t>27</a:t>
            </a:fld>
            <a:endParaRPr lang="en-US" dirty="0"/>
          </a:p>
        </p:txBody>
      </p:sp>
      <p:sp>
        <p:nvSpPr>
          <p:cNvPr id="8" name="TextBox 7">
            <a:extLst>
              <a:ext uri="{FF2B5EF4-FFF2-40B4-BE49-F238E27FC236}">
                <a16:creationId xmlns:a16="http://schemas.microsoft.com/office/drawing/2014/main" id="{E01F9B14-9C87-1A6F-A46F-EA7E31929D44}"/>
              </a:ext>
            </a:extLst>
          </p:cNvPr>
          <p:cNvSpPr txBox="1"/>
          <p:nvPr/>
        </p:nvSpPr>
        <p:spPr>
          <a:xfrm>
            <a:off x="3364099" y="1709276"/>
            <a:ext cx="5463799" cy="400110"/>
          </a:xfrm>
          <a:prstGeom prst="rect">
            <a:avLst/>
          </a:prstGeom>
          <a:noFill/>
        </p:spPr>
        <p:txBody>
          <a:bodyPr wrap="square">
            <a:spAutoFit/>
          </a:bodyPr>
          <a:lstStyle/>
          <a:p>
            <a:pPr algn="l"/>
            <a:r>
              <a:rPr lang="en-US" sz="2000" b="1" dirty="0">
                <a:solidFill>
                  <a:srgbClr val="7030A0"/>
                </a:solidFill>
              </a:rPr>
              <a:t>* </a:t>
            </a:r>
            <a:r>
              <a:rPr lang="en-US" sz="2000" b="1" u="sng" dirty="0">
                <a:solidFill>
                  <a:srgbClr val="002060"/>
                </a:solidFill>
              </a:rPr>
              <a:t>Per club member</a:t>
            </a:r>
            <a:r>
              <a:rPr lang="en-US" sz="2000" b="1" dirty="0">
                <a:solidFill>
                  <a:srgbClr val="002060"/>
                </a:solidFill>
              </a:rPr>
              <a:t> </a:t>
            </a:r>
            <a:r>
              <a:rPr lang="en-US" sz="2000" b="1" dirty="0">
                <a:solidFill>
                  <a:srgbClr val="7030A0"/>
                </a:solidFill>
              </a:rPr>
              <a:t>based on July 1</a:t>
            </a:r>
            <a:r>
              <a:rPr lang="en-US" sz="2000" b="1" baseline="30000" dirty="0">
                <a:solidFill>
                  <a:srgbClr val="7030A0"/>
                </a:solidFill>
              </a:rPr>
              <a:t>st</a:t>
            </a:r>
            <a:r>
              <a:rPr lang="en-US" sz="2000" b="1" dirty="0">
                <a:solidFill>
                  <a:srgbClr val="7030A0"/>
                </a:solidFill>
              </a:rPr>
              <a:t> membership</a:t>
            </a:r>
            <a:r>
              <a:rPr lang="en-US" b="1" dirty="0">
                <a:solidFill>
                  <a:srgbClr val="7030A0"/>
                </a:solidFill>
              </a:rPr>
              <a:t>.</a:t>
            </a:r>
          </a:p>
        </p:txBody>
      </p:sp>
      <p:pic>
        <p:nvPicPr>
          <p:cNvPr id="9" name="Picture 8">
            <a:extLst>
              <a:ext uri="{FF2B5EF4-FFF2-40B4-BE49-F238E27FC236}">
                <a16:creationId xmlns:a16="http://schemas.microsoft.com/office/drawing/2014/main" id="{A3776C10-7161-D92B-CA93-A91EA1D3F3A8}"/>
              </a:ext>
            </a:extLst>
          </p:cNvPr>
          <p:cNvPicPr>
            <a:picLocks noChangeAspect="1"/>
          </p:cNvPicPr>
          <p:nvPr/>
        </p:nvPicPr>
        <p:blipFill>
          <a:blip r:embed="rId3"/>
          <a:stretch>
            <a:fillRect/>
          </a:stretch>
        </p:blipFill>
        <p:spPr>
          <a:xfrm>
            <a:off x="9186438" y="430305"/>
            <a:ext cx="2700762" cy="1737511"/>
          </a:xfrm>
          <a:prstGeom prst="rect">
            <a:avLst/>
          </a:prstGeom>
        </p:spPr>
      </p:pic>
    </p:spTree>
    <p:extLst>
      <p:ext uri="{BB962C8B-B14F-4D97-AF65-F5344CB8AC3E}">
        <p14:creationId xmlns:p14="http://schemas.microsoft.com/office/powerpoint/2010/main" val="37571968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A88BC3-0211-431F-A678-1F657D6B82FA}"/>
              </a:ext>
            </a:extLst>
          </p:cNvPr>
          <p:cNvSpPr>
            <a:spLocks noGrp="1"/>
          </p:cNvSpPr>
          <p:nvPr>
            <p:ph type="ctrTitle"/>
          </p:nvPr>
        </p:nvSpPr>
        <p:spPr>
          <a:xfrm>
            <a:off x="3169904" y="953822"/>
            <a:ext cx="5852191" cy="755454"/>
          </a:xfrm>
        </p:spPr>
        <p:txBody>
          <a:bodyPr>
            <a:normAutofit/>
          </a:bodyPr>
          <a:lstStyle/>
          <a:p>
            <a:r>
              <a:rPr lang="en-US" sz="3200" b="1" u="sng" dirty="0">
                <a:latin typeface="Calibri" panose="020F0502020204030204" pitchFamily="34" charset="0"/>
                <a:ea typeface="Calibri" panose="020F0502020204030204" pitchFamily="34" charset="0"/>
                <a:cs typeface="Times New Roman" panose="02020603050405020304" pitchFamily="18" charset="0"/>
              </a:rPr>
              <a:t>District 2-X1</a:t>
            </a:r>
            <a:r>
              <a:rPr lang="en-US" sz="3200" b="1" u="sng" dirty="0">
                <a:effectLst/>
                <a:latin typeface="Calibri" panose="020F0502020204030204" pitchFamily="34" charset="0"/>
                <a:ea typeface="Calibri" panose="020F0502020204030204" pitchFamily="34" charset="0"/>
                <a:cs typeface="Times New Roman" panose="02020603050405020304" pitchFamily="18" charset="0"/>
              </a:rPr>
              <a:t> Supported Charities </a:t>
            </a:r>
            <a:endParaRPr lang="en-US" sz="4800" dirty="0"/>
          </a:p>
        </p:txBody>
      </p:sp>
      <p:sp>
        <p:nvSpPr>
          <p:cNvPr id="3" name="Subtitle 2">
            <a:extLst>
              <a:ext uri="{FF2B5EF4-FFF2-40B4-BE49-F238E27FC236}">
                <a16:creationId xmlns:a16="http://schemas.microsoft.com/office/drawing/2014/main" id="{CB66FD83-6660-49C4-857E-641F449177F4}"/>
              </a:ext>
            </a:extLst>
          </p:cNvPr>
          <p:cNvSpPr>
            <a:spLocks noGrp="1"/>
          </p:cNvSpPr>
          <p:nvPr>
            <p:ph type="subTitle" idx="1"/>
          </p:nvPr>
        </p:nvSpPr>
        <p:spPr>
          <a:xfrm>
            <a:off x="1523999" y="2989538"/>
            <a:ext cx="9144000" cy="997085"/>
          </a:xfrm>
        </p:spPr>
        <p:txBody>
          <a:bodyPr/>
          <a:lstStyle/>
          <a:p>
            <a:r>
              <a:rPr lang="en-US" sz="3600" i="1" dirty="0">
                <a:solidFill>
                  <a:srgbClr val="0070C0"/>
                </a:solidFill>
              </a:rPr>
              <a:t>because …</a:t>
            </a:r>
          </a:p>
          <a:p>
            <a:endParaRPr lang="en-US" dirty="0"/>
          </a:p>
          <a:p>
            <a:endParaRPr lang="en-US" dirty="0"/>
          </a:p>
        </p:txBody>
      </p:sp>
      <p:pic>
        <p:nvPicPr>
          <p:cNvPr id="5" name="Picture 4">
            <a:extLst>
              <a:ext uri="{FF2B5EF4-FFF2-40B4-BE49-F238E27FC236}">
                <a16:creationId xmlns:a16="http://schemas.microsoft.com/office/drawing/2014/main" id="{9B3E5CFC-50AB-45F8-8939-38DE7B0260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683" y="430305"/>
            <a:ext cx="1916112" cy="1813919"/>
          </a:xfrm>
          <a:prstGeom prst="rect">
            <a:avLst/>
          </a:prstGeom>
        </p:spPr>
      </p:pic>
      <p:sp>
        <p:nvSpPr>
          <p:cNvPr id="4" name="Slide Number Placeholder 3">
            <a:extLst>
              <a:ext uri="{FF2B5EF4-FFF2-40B4-BE49-F238E27FC236}">
                <a16:creationId xmlns:a16="http://schemas.microsoft.com/office/drawing/2014/main" id="{BDCA1A9D-3374-34B3-B613-1EF53765B3D6}"/>
              </a:ext>
            </a:extLst>
          </p:cNvPr>
          <p:cNvSpPr>
            <a:spLocks noGrp="1"/>
          </p:cNvSpPr>
          <p:nvPr>
            <p:ph type="sldNum" sz="quarter" idx="12"/>
          </p:nvPr>
        </p:nvSpPr>
        <p:spPr/>
        <p:txBody>
          <a:bodyPr/>
          <a:lstStyle/>
          <a:p>
            <a:fld id="{DE633CBC-23B1-4BFB-99E3-836C8CA4ACFD}" type="slidenum">
              <a:rPr lang="en-US" smtClean="0"/>
              <a:t>28</a:t>
            </a:fld>
            <a:endParaRPr lang="en-US"/>
          </a:p>
        </p:txBody>
      </p:sp>
      <p:pic>
        <p:nvPicPr>
          <p:cNvPr id="9" name="Picture 8">
            <a:extLst>
              <a:ext uri="{FF2B5EF4-FFF2-40B4-BE49-F238E27FC236}">
                <a16:creationId xmlns:a16="http://schemas.microsoft.com/office/drawing/2014/main" id="{EB9D1846-E29C-8D39-543B-F4D62B8072C6}"/>
              </a:ext>
            </a:extLst>
          </p:cNvPr>
          <p:cNvPicPr>
            <a:picLocks noChangeAspect="1"/>
          </p:cNvPicPr>
          <p:nvPr/>
        </p:nvPicPr>
        <p:blipFill>
          <a:blip r:embed="rId3"/>
          <a:stretch>
            <a:fillRect/>
          </a:stretch>
        </p:blipFill>
        <p:spPr>
          <a:xfrm>
            <a:off x="4810124" y="3868462"/>
            <a:ext cx="2571750" cy="2571750"/>
          </a:xfrm>
          <a:prstGeom prst="rect">
            <a:avLst/>
          </a:prstGeom>
        </p:spPr>
      </p:pic>
      <p:sp>
        <p:nvSpPr>
          <p:cNvPr id="7" name="TextBox 6">
            <a:extLst>
              <a:ext uri="{FF2B5EF4-FFF2-40B4-BE49-F238E27FC236}">
                <a16:creationId xmlns:a16="http://schemas.microsoft.com/office/drawing/2014/main" id="{578FB958-DF60-8DC6-051A-5031341CB682}"/>
              </a:ext>
            </a:extLst>
          </p:cNvPr>
          <p:cNvSpPr txBox="1"/>
          <p:nvPr/>
        </p:nvSpPr>
        <p:spPr>
          <a:xfrm>
            <a:off x="3966141" y="2454590"/>
            <a:ext cx="4259715" cy="461665"/>
          </a:xfrm>
          <a:prstGeom prst="rect">
            <a:avLst/>
          </a:prstGeom>
          <a:noFill/>
        </p:spPr>
        <p:txBody>
          <a:bodyPr wrap="square" rtlCol="0">
            <a:spAutoFit/>
          </a:bodyPr>
          <a:lstStyle/>
          <a:p>
            <a:pPr algn="ctr"/>
            <a:r>
              <a:rPr lang="en-US" sz="2400" b="1" dirty="0">
                <a:solidFill>
                  <a:srgbClr val="7030A0"/>
                </a:solidFill>
              </a:rPr>
              <a:t>Support Your District’s Charities</a:t>
            </a:r>
          </a:p>
        </p:txBody>
      </p:sp>
      <p:pic>
        <p:nvPicPr>
          <p:cNvPr id="10" name="Picture 9">
            <a:extLst>
              <a:ext uri="{FF2B5EF4-FFF2-40B4-BE49-F238E27FC236}">
                <a16:creationId xmlns:a16="http://schemas.microsoft.com/office/drawing/2014/main" id="{66D66B1D-B62C-631A-6B85-E2EA18F6D16A}"/>
              </a:ext>
            </a:extLst>
          </p:cNvPr>
          <p:cNvPicPr>
            <a:picLocks noChangeAspect="1"/>
          </p:cNvPicPr>
          <p:nvPr/>
        </p:nvPicPr>
        <p:blipFill>
          <a:blip r:embed="rId4"/>
          <a:stretch>
            <a:fillRect/>
          </a:stretch>
        </p:blipFill>
        <p:spPr>
          <a:xfrm>
            <a:off x="9142959" y="430305"/>
            <a:ext cx="2700762" cy="1737511"/>
          </a:xfrm>
          <a:prstGeom prst="rect">
            <a:avLst/>
          </a:prstGeom>
        </p:spPr>
      </p:pic>
    </p:spTree>
    <p:extLst>
      <p:ext uri="{BB962C8B-B14F-4D97-AF65-F5344CB8AC3E}">
        <p14:creationId xmlns:p14="http://schemas.microsoft.com/office/powerpoint/2010/main" val="350492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A88BC3-0211-431F-A678-1F657D6B82FA}"/>
              </a:ext>
            </a:extLst>
          </p:cNvPr>
          <p:cNvSpPr>
            <a:spLocks noGrp="1"/>
          </p:cNvSpPr>
          <p:nvPr>
            <p:ph type="ctrTitle"/>
          </p:nvPr>
        </p:nvSpPr>
        <p:spPr>
          <a:xfrm>
            <a:off x="3169904" y="418875"/>
            <a:ext cx="5852191" cy="755454"/>
          </a:xfrm>
        </p:spPr>
        <p:txBody>
          <a:bodyPr>
            <a:normAutofit/>
          </a:bodyPr>
          <a:lstStyle/>
          <a:p>
            <a:r>
              <a:rPr lang="en-US" sz="3600" b="1" u="sng" dirty="0">
                <a:solidFill>
                  <a:srgbClr val="0070C0"/>
                </a:solidFill>
                <a:latin typeface="Calibri" panose="020F0502020204030204" pitchFamily="34" charset="0"/>
                <a:ea typeface="Calibri" panose="020F0502020204030204" pitchFamily="34" charset="0"/>
                <a:cs typeface="Times New Roman" panose="02020603050405020304" pitchFamily="18" charset="0"/>
              </a:rPr>
              <a:t>Lions Serve Through</a:t>
            </a:r>
            <a:endParaRPr lang="en-US" sz="5400" dirty="0">
              <a:solidFill>
                <a:srgbClr val="0070C0"/>
              </a:solidFill>
            </a:endParaRPr>
          </a:p>
        </p:txBody>
      </p:sp>
      <p:sp>
        <p:nvSpPr>
          <p:cNvPr id="3" name="Subtitle 2">
            <a:extLst>
              <a:ext uri="{FF2B5EF4-FFF2-40B4-BE49-F238E27FC236}">
                <a16:creationId xmlns:a16="http://schemas.microsoft.com/office/drawing/2014/main" id="{CB66FD83-6660-49C4-857E-641F449177F4}"/>
              </a:ext>
            </a:extLst>
          </p:cNvPr>
          <p:cNvSpPr>
            <a:spLocks noGrp="1"/>
          </p:cNvSpPr>
          <p:nvPr>
            <p:ph type="subTitle" idx="1"/>
          </p:nvPr>
        </p:nvSpPr>
        <p:spPr>
          <a:xfrm>
            <a:off x="1524000" y="1400108"/>
            <a:ext cx="9144000" cy="4956242"/>
          </a:xfrm>
        </p:spPr>
        <p:txBody>
          <a:bodyPr>
            <a:normAutofit lnSpcReduction="10000"/>
          </a:bodyPr>
          <a:lstStyle/>
          <a:p>
            <a:r>
              <a:rPr lang="en-US" sz="2800" dirty="0"/>
              <a:t>Local Hands-On Service</a:t>
            </a:r>
          </a:p>
          <a:p>
            <a:r>
              <a:rPr lang="en-US" sz="2800" dirty="0"/>
              <a:t>Local Charity Donations</a:t>
            </a:r>
          </a:p>
          <a:p>
            <a:r>
              <a:rPr lang="en-US" sz="2800" dirty="0"/>
              <a:t>Our </a:t>
            </a:r>
            <a:r>
              <a:rPr lang="en-US" sz="2800" u="sng" dirty="0"/>
              <a:t>District/State</a:t>
            </a:r>
            <a:r>
              <a:rPr lang="en-US" sz="2800" dirty="0"/>
              <a:t> Dues</a:t>
            </a:r>
          </a:p>
          <a:p>
            <a:r>
              <a:rPr lang="en-US" i="1" dirty="0">
                <a:solidFill>
                  <a:srgbClr val="7030A0"/>
                </a:solidFill>
              </a:rPr>
              <a:t>(Includes </a:t>
            </a:r>
            <a:r>
              <a:rPr lang="en-US" i="1" u="sng" dirty="0">
                <a:solidFill>
                  <a:srgbClr val="7030A0"/>
                </a:solidFill>
              </a:rPr>
              <a:t>$21/Year</a:t>
            </a:r>
            <a:r>
              <a:rPr lang="en-US" i="1" dirty="0">
                <a:solidFill>
                  <a:srgbClr val="7030A0"/>
                </a:solidFill>
              </a:rPr>
              <a:t> for Texas Lions Camp Fund)</a:t>
            </a:r>
          </a:p>
          <a:p>
            <a:pPr marL="514350" indent="-514350">
              <a:buFont typeface="+mj-lt"/>
              <a:buAutoNum type="arabicPeriod"/>
            </a:pPr>
            <a:r>
              <a:rPr lang="en-US" sz="2800" dirty="0"/>
              <a:t>District 2-X1 Supported Charities Donations</a:t>
            </a:r>
          </a:p>
          <a:p>
            <a:pPr marL="342900" indent="-342900">
              <a:buFont typeface="Arial" panose="020B0604020202020204" pitchFamily="34" charset="0"/>
              <a:buChar char="•"/>
            </a:pPr>
            <a:r>
              <a:rPr lang="en-US" i="1" u="sng" dirty="0">
                <a:solidFill>
                  <a:srgbClr val="7030A0"/>
                </a:solidFill>
              </a:rPr>
              <a:t>Optional</a:t>
            </a:r>
            <a:r>
              <a:rPr lang="en-US" i="1" dirty="0">
                <a:solidFill>
                  <a:srgbClr val="7030A0"/>
                </a:solidFill>
              </a:rPr>
              <a:t> 100% Charities Contributions</a:t>
            </a:r>
          </a:p>
          <a:p>
            <a:pPr marL="342900" indent="-342900">
              <a:buFont typeface="Arial" panose="020B0604020202020204" pitchFamily="34" charset="0"/>
              <a:buChar char="•"/>
            </a:pPr>
            <a:r>
              <a:rPr lang="en-US" i="1" dirty="0">
                <a:solidFill>
                  <a:srgbClr val="7030A0"/>
                </a:solidFill>
              </a:rPr>
              <a:t>Purchases of Club Member Awards</a:t>
            </a:r>
          </a:p>
          <a:p>
            <a:r>
              <a:rPr lang="en-US" sz="2800" dirty="0"/>
              <a:t>2. Lions Clubs International Foundation</a:t>
            </a:r>
          </a:p>
          <a:p>
            <a:pPr marL="457200" indent="-457200">
              <a:buFont typeface="Arial" panose="020B0604020202020204" pitchFamily="34" charset="0"/>
              <a:buChar char="•"/>
            </a:pPr>
            <a:r>
              <a:rPr lang="en-US" sz="2600" i="1" dirty="0">
                <a:solidFill>
                  <a:srgbClr val="7030A0"/>
                </a:solidFill>
              </a:rPr>
              <a:t>Club and Personal Donations</a:t>
            </a:r>
          </a:p>
          <a:p>
            <a:pPr marL="457200" indent="-457200">
              <a:buFont typeface="Arial" panose="020B0604020202020204" pitchFamily="34" charset="0"/>
              <a:buChar char="•"/>
            </a:pPr>
            <a:r>
              <a:rPr lang="en-US" sz="2600" i="1" dirty="0">
                <a:solidFill>
                  <a:srgbClr val="7030A0"/>
                </a:solidFill>
              </a:rPr>
              <a:t>Melvin Jones Fellowships</a:t>
            </a:r>
          </a:p>
          <a:p>
            <a:r>
              <a:rPr lang="en-US" sz="2800" i="1" dirty="0"/>
              <a:t>(LCIF’s overhead covered by the Fund’s Interest)</a:t>
            </a:r>
          </a:p>
          <a:p>
            <a:endParaRPr lang="en-US" sz="2600" i="1" dirty="0"/>
          </a:p>
          <a:p>
            <a:endParaRPr lang="en-US" dirty="0"/>
          </a:p>
          <a:p>
            <a:endParaRPr lang="en-US" dirty="0"/>
          </a:p>
        </p:txBody>
      </p:sp>
      <p:pic>
        <p:nvPicPr>
          <p:cNvPr id="5" name="Picture 4">
            <a:extLst>
              <a:ext uri="{FF2B5EF4-FFF2-40B4-BE49-F238E27FC236}">
                <a16:creationId xmlns:a16="http://schemas.microsoft.com/office/drawing/2014/main" id="{9B3E5CFC-50AB-45F8-8939-38DE7B0260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683" y="430305"/>
            <a:ext cx="1916112" cy="1813919"/>
          </a:xfrm>
          <a:prstGeom prst="rect">
            <a:avLst/>
          </a:prstGeom>
        </p:spPr>
      </p:pic>
      <p:sp>
        <p:nvSpPr>
          <p:cNvPr id="4" name="Slide Number Placeholder 3">
            <a:extLst>
              <a:ext uri="{FF2B5EF4-FFF2-40B4-BE49-F238E27FC236}">
                <a16:creationId xmlns:a16="http://schemas.microsoft.com/office/drawing/2014/main" id="{BDCA1A9D-3374-34B3-B613-1EF53765B3D6}"/>
              </a:ext>
            </a:extLst>
          </p:cNvPr>
          <p:cNvSpPr>
            <a:spLocks noGrp="1"/>
          </p:cNvSpPr>
          <p:nvPr>
            <p:ph type="sldNum" sz="quarter" idx="12"/>
          </p:nvPr>
        </p:nvSpPr>
        <p:spPr/>
        <p:txBody>
          <a:bodyPr/>
          <a:lstStyle/>
          <a:p>
            <a:fld id="{DE633CBC-23B1-4BFB-99E3-836C8CA4ACFD}" type="slidenum">
              <a:rPr lang="en-US" smtClean="0"/>
              <a:t>3</a:t>
            </a:fld>
            <a:endParaRPr lang="en-US"/>
          </a:p>
        </p:txBody>
      </p:sp>
      <p:pic>
        <p:nvPicPr>
          <p:cNvPr id="8" name="Picture 7">
            <a:extLst>
              <a:ext uri="{FF2B5EF4-FFF2-40B4-BE49-F238E27FC236}">
                <a16:creationId xmlns:a16="http://schemas.microsoft.com/office/drawing/2014/main" id="{F303305F-E5E3-8067-21D2-16C76E92A430}"/>
              </a:ext>
            </a:extLst>
          </p:cNvPr>
          <p:cNvPicPr>
            <a:picLocks noChangeAspect="1"/>
          </p:cNvPicPr>
          <p:nvPr/>
        </p:nvPicPr>
        <p:blipFill>
          <a:blip r:embed="rId3"/>
          <a:stretch>
            <a:fillRect/>
          </a:stretch>
        </p:blipFill>
        <p:spPr>
          <a:xfrm>
            <a:off x="9022095" y="418463"/>
            <a:ext cx="2700762" cy="1737511"/>
          </a:xfrm>
          <a:prstGeom prst="rect">
            <a:avLst/>
          </a:prstGeom>
        </p:spPr>
      </p:pic>
    </p:spTree>
    <p:extLst>
      <p:ext uri="{BB962C8B-B14F-4D97-AF65-F5344CB8AC3E}">
        <p14:creationId xmlns:p14="http://schemas.microsoft.com/office/powerpoint/2010/main" val="2977779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A88BC3-0211-431F-A678-1F657D6B82FA}"/>
              </a:ext>
            </a:extLst>
          </p:cNvPr>
          <p:cNvSpPr>
            <a:spLocks noGrp="1"/>
          </p:cNvSpPr>
          <p:nvPr>
            <p:ph type="ctrTitle"/>
          </p:nvPr>
        </p:nvSpPr>
        <p:spPr>
          <a:xfrm>
            <a:off x="3169904" y="953822"/>
            <a:ext cx="5852191" cy="755454"/>
          </a:xfrm>
        </p:spPr>
        <p:txBody>
          <a:bodyPr>
            <a:normAutofit fontScale="90000"/>
          </a:bodyPr>
          <a:lstStyle/>
          <a:p>
            <a:r>
              <a:rPr lang="en-US" sz="3200" b="1" u="sng" dirty="0">
                <a:latin typeface="Calibri" panose="020F0502020204030204" pitchFamily="34" charset="0"/>
                <a:ea typeface="Calibri" panose="020F0502020204030204" pitchFamily="34" charset="0"/>
                <a:cs typeface="Times New Roman" panose="02020603050405020304" pitchFamily="18" charset="0"/>
              </a:rPr>
              <a:t>10 - District 2-X1</a:t>
            </a:r>
            <a:r>
              <a:rPr lang="en-US" sz="3200" b="1" u="sng" dirty="0">
                <a:effectLst/>
                <a:latin typeface="Calibri" panose="020F0502020204030204" pitchFamily="34" charset="0"/>
                <a:ea typeface="Calibri" panose="020F0502020204030204" pitchFamily="34" charset="0"/>
                <a:cs typeface="Times New Roman" panose="02020603050405020304" pitchFamily="18" charset="0"/>
              </a:rPr>
              <a:t> Supported Charities </a:t>
            </a:r>
            <a:endParaRPr lang="en-US" sz="4800" dirty="0"/>
          </a:p>
        </p:txBody>
      </p:sp>
      <p:sp>
        <p:nvSpPr>
          <p:cNvPr id="3" name="Subtitle 2">
            <a:extLst>
              <a:ext uri="{FF2B5EF4-FFF2-40B4-BE49-F238E27FC236}">
                <a16:creationId xmlns:a16="http://schemas.microsoft.com/office/drawing/2014/main" id="{CB66FD83-6660-49C4-857E-641F449177F4}"/>
              </a:ext>
            </a:extLst>
          </p:cNvPr>
          <p:cNvSpPr>
            <a:spLocks noGrp="1"/>
          </p:cNvSpPr>
          <p:nvPr>
            <p:ph type="subTitle" idx="1"/>
          </p:nvPr>
        </p:nvSpPr>
        <p:spPr>
          <a:xfrm>
            <a:off x="4178709" y="1979579"/>
            <a:ext cx="5978075" cy="4459546"/>
          </a:xfrm>
        </p:spPr>
        <p:txBody>
          <a:bodyPr>
            <a:normAutofit fontScale="92500" lnSpcReduction="10000"/>
          </a:bodyPr>
          <a:lstStyle/>
          <a:p>
            <a:pPr algn="l"/>
            <a:r>
              <a:rPr lang="en-US" dirty="0"/>
              <a:t>1. Texas Lions Camp</a:t>
            </a:r>
          </a:p>
          <a:p>
            <a:pPr algn="l"/>
            <a:r>
              <a:rPr lang="en-US" dirty="0"/>
              <a:t>2. Lions Sight &amp; Tissue Foundation</a:t>
            </a:r>
          </a:p>
          <a:p>
            <a:pPr algn="l"/>
            <a:r>
              <a:rPr lang="en-US" dirty="0"/>
              <a:t>3. Texas Lions Foundation</a:t>
            </a:r>
          </a:p>
          <a:p>
            <a:pPr algn="l"/>
            <a:r>
              <a:rPr lang="en-US" dirty="0"/>
              <a:t>4. Lions Clubs Int’l Foundation</a:t>
            </a:r>
          </a:p>
          <a:p>
            <a:pPr algn="l"/>
            <a:r>
              <a:rPr lang="en-US" dirty="0"/>
              <a:t>5. Julien C. </a:t>
            </a:r>
            <a:r>
              <a:rPr lang="en-US" dirty="0" err="1"/>
              <a:t>Hyer</a:t>
            </a:r>
            <a:r>
              <a:rPr lang="en-US" dirty="0"/>
              <a:t> Youth Camp</a:t>
            </a:r>
          </a:p>
          <a:p>
            <a:pPr algn="l"/>
            <a:r>
              <a:rPr lang="en-US" dirty="0"/>
              <a:t>6. Leader Dogs for the Blind</a:t>
            </a:r>
          </a:p>
          <a:p>
            <a:pPr algn="l"/>
            <a:r>
              <a:rPr lang="en-US" dirty="0"/>
              <a:t>7. World Services for the Blind</a:t>
            </a:r>
          </a:p>
          <a:p>
            <a:pPr algn="l"/>
            <a:r>
              <a:rPr lang="en-US" dirty="0"/>
              <a:t>8. Texas Lions Eyeglass Recycling Center</a:t>
            </a:r>
          </a:p>
          <a:p>
            <a:pPr algn="l"/>
            <a:r>
              <a:rPr lang="en-US" dirty="0"/>
              <a:t>9. </a:t>
            </a:r>
            <a:r>
              <a:rPr lang="en-US" dirty="0">
                <a:solidFill>
                  <a:srgbClr val="002060"/>
                </a:solidFill>
              </a:rPr>
              <a:t>Texas Lions Museum</a:t>
            </a:r>
          </a:p>
          <a:p>
            <a:pPr algn="l"/>
            <a:r>
              <a:rPr lang="en-US" dirty="0">
                <a:solidFill>
                  <a:srgbClr val="002060"/>
                </a:solidFill>
              </a:rPr>
              <a:t>10. 2-X1 Charities, Inc.</a:t>
            </a:r>
          </a:p>
          <a:p>
            <a:pPr algn="l"/>
            <a:r>
              <a:rPr lang="en-US" i="1" u="sng" dirty="0">
                <a:hlinkClick r:id="rId2"/>
              </a:rPr>
              <a:t>https://lionsdistrict2x1.org/charities/</a:t>
            </a:r>
            <a:endParaRPr lang="en-US" i="1" u="sng" dirty="0"/>
          </a:p>
          <a:p>
            <a:endParaRPr lang="en-US" dirty="0"/>
          </a:p>
          <a:p>
            <a:endParaRPr lang="en-US" dirty="0"/>
          </a:p>
        </p:txBody>
      </p:sp>
      <p:pic>
        <p:nvPicPr>
          <p:cNvPr id="5" name="Picture 4">
            <a:extLst>
              <a:ext uri="{FF2B5EF4-FFF2-40B4-BE49-F238E27FC236}">
                <a16:creationId xmlns:a16="http://schemas.microsoft.com/office/drawing/2014/main" id="{9B3E5CFC-50AB-45F8-8939-38DE7B0260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2683" y="430305"/>
            <a:ext cx="1916112" cy="1813919"/>
          </a:xfrm>
          <a:prstGeom prst="rect">
            <a:avLst/>
          </a:prstGeom>
        </p:spPr>
      </p:pic>
      <p:sp>
        <p:nvSpPr>
          <p:cNvPr id="4" name="Slide Number Placeholder 3">
            <a:extLst>
              <a:ext uri="{FF2B5EF4-FFF2-40B4-BE49-F238E27FC236}">
                <a16:creationId xmlns:a16="http://schemas.microsoft.com/office/drawing/2014/main" id="{BDCA1A9D-3374-34B3-B613-1EF53765B3D6}"/>
              </a:ext>
            </a:extLst>
          </p:cNvPr>
          <p:cNvSpPr>
            <a:spLocks noGrp="1"/>
          </p:cNvSpPr>
          <p:nvPr>
            <p:ph type="sldNum" sz="quarter" idx="12"/>
          </p:nvPr>
        </p:nvSpPr>
        <p:spPr/>
        <p:txBody>
          <a:bodyPr/>
          <a:lstStyle/>
          <a:p>
            <a:fld id="{DE633CBC-23B1-4BFB-99E3-836C8CA4ACFD}" type="slidenum">
              <a:rPr lang="en-US" smtClean="0"/>
              <a:t>4</a:t>
            </a:fld>
            <a:endParaRPr lang="en-US"/>
          </a:p>
        </p:txBody>
      </p:sp>
      <p:pic>
        <p:nvPicPr>
          <p:cNvPr id="8" name="Picture 7">
            <a:extLst>
              <a:ext uri="{FF2B5EF4-FFF2-40B4-BE49-F238E27FC236}">
                <a16:creationId xmlns:a16="http://schemas.microsoft.com/office/drawing/2014/main" id="{C5482C70-A449-9587-3E17-927AE4A62AAD}"/>
              </a:ext>
            </a:extLst>
          </p:cNvPr>
          <p:cNvPicPr>
            <a:picLocks noChangeAspect="1"/>
          </p:cNvPicPr>
          <p:nvPr/>
        </p:nvPicPr>
        <p:blipFill>
          <a:blip r:embed="rId4"/>
          <a:stretch>
            <a:fillRect/>
          </a:stretch>
        </p:blipFill>
        <p:spPr>
          <a:xfrm>
            <a:off x="9173781" y="430305"/>
            <a:ext cx="2700762" cy="1737511"/>
          </a:xfrm>
          <a:prstGeom prst="rect">
            <a:avLst/>
          </a:prstGeom>
        </p:spPr>
      </p:pic>
    </p:spTree>
    <p:extLst>
      <p:ext uri="{BB962C8B-B14F-4D97-AF65-F5344CB8AC3E}">
        <p14:creationId xmlns:p14="http://schemas.microsoft.com/office/powerpoint/2010/main" val="18132705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A88BC3-0211-431F-A678-1F657D6B82FA}"/>
              </a:ext>
            </a:extLst>
          </p:cNvPr>
          <p:cNvSpPr>
            <a:spLocks noGrp="1"/>
          </p:cNvSpPr>
          <p:nvPr>
            <p:ph type="ctrTitle"/>
          </p:nvPr>
        </p:nvSpPr>
        <p:spPr>
          <a:xfrm>
            <a:off x="3169904" y="953822"/>
            <a:ext cx="5852191" cy="755454"/>
          </a:xfrm>
        </p:spPr>
        <p:txBody>
          <a:bodyPr>
            <a:normAutofit/>
          </a:bodyPr>
          <a:lstStyle/>
          <a:p>
            <a:r>
              <a:rPr lang="en-US" sz="3200" b="1" u="sng" dirty="0">
                <a:latin typeface="Calibri" panose="020F0502020204030204" pitchFamily="34" charset="0"/>
                <a:ea typeface="Calibri" panose="020F0502020204030204" pitchFamily="34" charset="0"/>
                <a:cs typeface="Times New Roman" panose="02020603050405020304" pitchFamily="18" charset="0"/>
              </a:rPr>
              <a:t>District 2-X1</a:t>
            </a:r>
            <a:r>
              <a:rPr lang="en-US" sz="3200" b="1" u="sng" dirty="0">
                <a:effectLst/>
                <a:latin typeface="Calibri" panose="020F0502020204030204" pitchFamily="34" charset="0"/>
                <a:ea typeface="Calibri" panose="020F0502020204030204" pitchFamily="34" charset="0"/>
                <a:cs typeface="Times New Roman" panose="02020603050405020304" pitchFamily="18" charset="0"/>
              </a:rPr>
              <a:t> Supported Charities </a:t>
            </a:r>
            <a:endParaRPr lang="en-US" sz="4800" dirty="0"/>
          </a:p>
        </p:txBody>
      </p:sp>
      <p:sp>
        <p:nvSpPr>
          <p:cNvPr id="3" name="Subtitle 2">
            <a:extLst>
              <a:ext uri="{FF2B5EF4-FFF2-40B4-BE49-F238E27FC236}">
                <a16:creationId xmlns:a16="http://schemas.microsoft.com/office/drawing/2014/main" id="{CB66FD83-6660-49C4-857E-641F449177F4}"/>
              </a:ext>
            </a:extLst>
          </p:cNvPr>
          <p:cNvSpPr>
            <a:spLocks noGrp="1"/>
          </p:cNvSpPr>
          <p:nvPr>
            <p:ph type="subTitle" idx="1"/>
          </p:nvPr>
        </p:nvSpPr>
        <p:spPr>
          <a:xfrm>
            <a:off x="1524000" y="3200738"/>
            <a:ext cx="9144000" cy="997085"/>
          </a:xfrm>
        </p:spPr>
        <p:txBody>
          <a:bodyPr>
            <a:normAutofit lnSpcReduction="10000"/>
          </a:bodyPr>
          <a:lstStyle/>
          <a:p>
            <a:r>
              <a:rPr lang="en-US" sz="3600" i="1" dirty="0"/>
              <a:t>So, How can we support these 10 district approved charities?</a:t>
            </a:r>
          </a:p>
          <a:p>
            <a:endParaRPr lang="en-US" dirty="0"/>
          </a:p>
          <a:p>
            <a:endParaRPr lang="en-US" dirty="0"/>
          </a:p>
        </p:txBody>
      </p:sp>
      <p:pic>
        <p:nvPicPr>
          <p:cNvPr id="5" name="Picture 4">
            <a:extLst>
              <a:ext uri="{FF2B5EF4-FFF2-40B4-BE49-F238E27FC236}">
                <a16:creationId xmlns:a16="http://schemas.microsoft.com/office/drawing/2014/main" id="{9B3E5CFC-50AB-45F8-8939-38DE7B0260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683" y="430305"/>
            <a:ext cx="1916112" cy="1813919"/>
          </a:xfrm>
          <a:prstGeom prst="rect">
            <a:avLst/>
          </a:prstGeom>
        </p:spPr>
      </p:pic>
      <p:sp>
        <p:nvSpPr>
          <p:cNvPr id="4" name="Slide Number Placeholder 3">
            <a:extLst>
              <a:ext uri="{FF2B5EF4-FFF2-40B4-BE49-F238E27FC236}">
                <a16:creationId xmlns:a16="http://schemas.microsoft.com/office/drawing/2014/main" id="{BDCA1A9D-3374-34B3-B613-1EF53765B3D6}"/>
              </a:ext>
            </a:extLst>
          </p:cNvPr>
          <p:cNvSpPr>
            <a:spLocks noGrp="1"/>
          </p:cNvSpPr>
          <p:nvPr>
            <p:ph type="sldNum" sz="quarter" idx="12"/>
          </p:nvPr>
        </p:nvSpPr>
        <p:spPr/>
        <p:txBody>
          <a:bodyPr/>
          <a:lstStyle/>
          <a:p>
            <a:fld id="{DE633CBC-23B1-4BFB-99E3-836C8CA4ACFD}" type="slidenum">
              <a:rPr lang="en-US" smtClean="0"/>
              <a:t>5</a:t>
            </a:fld>
            <a:endParaRPr lang="en-US"/>
          </a:p>
        </p:txBody>
      </p:sp>
      <p:sp>
        <p:nvSpPr>
          <p:cNvPr id="7" name="TextBox 6">
            <a:extLst>
              <a:ext uri="{FF2B5EF4-FFF2-40B4-BE49-F238E27FC236}">
                <a16:creationId xmlns:a16="http://schemas.microsoft.com/office/drawing/2014/main" id="{15CF7B6D-141A-AA22-C27A-6A45F05A9F32}"/>
              </a:ext>
            </a:extLst>
          </p:cNvPr>
          <p:cNvSpPr txBox="1"/>
          <p:nvPr/>
        </p:nvSpPr>
        <p:spPr>
          <a:xfrm>
            <a:off x="3067842" y="4519183"/>
            <a:ext cx="6056314" cy="1384995"/>
          </a:xfrm>
          <a:prstGeom prst="rect">
            <a:avLst/>
          </a:prstGeom>
          <a:noFill/>
        </p:spPr>
        <p:txBody>
          <a:bodyPr wrap="square" rtlCol="0">
            <a:spAutoFit/>
          </a:bodyPr>
          <a:lstStyle/>
          <a:p>
            <a:pPr marL="457200" indent="-457200">
              <a:buFont typeface="Arial" panose="020B0604020202020204" pitchFamily="34" charset="0"/>
              <a:buChar char="•"/>
            </a:pPr>
            <a:r>
              <a:rPr lang="en-US" sz="2800" b="1" dirty="0">
                <a:solidFill>
                  <a:srgbClr val="7030A0"/>
                </a:solidFill>
              </a:rPr>
              <a:t>100% Club Donations</a:t>
            </a:r>
          </a:p>
          <a:p>
            <a:pPr marL="457200" indent="-457200">
              <a:buFont typeface="Arial" panose="020B0604020202020204" pitchFamily="34" charset="0"/>
              <a:buChar char="•"/>
            </a:pPr>
            <a:r>
              <a:rPr lang="en-US" sz="2800" b="1" dirty="0">
                <a:solidFill>
                  <a:srgbClr val="7030A0"/>
                </a:solidFill>
              </a:rPr>
              <a:t>	Individual Lion Contributions</a:t>
            </a:r>
          </a:p>
          <a:p>
            <a:pPr marL="457200" indent="-457200">
              <a:buFont typeface="Arial" panose="020B0604020202020204" pitchFamily="34" charset="0"/>
              <a:buChar char="•"/>
            </a:pPr>
            <a:r>
              <a:rPr lang="en-US" sz="2800" b="1" dirty="0">
                <a:solidFill>
                  <a:srgbClr val="7030A0"/>
                </a:solidFill>
              </a:rPr>
              <a:t>	        Club Donations (Awards) </a:t>
            </a:r>
          </a:p>
        </p:txBody>
      </p:sp>
      <p:pic>
        <p:nvPicPr>
          <p:cNvPr id="9" name="Picture 8">
            <a:extLst>
              <a:ext uri="{FF2B5EF4-FFF2-40B4-BE49-F238E27FC236}">
                <a16:creationId xmlns:a16="http://schemas.microsoft.com/office/drawing/2014/main" id="{4BF25613-C3C9-40E2-999C-1C565618FC3F}"/>
              </a:ext>
            </a:extLst>
          </p:cNvPr>
          <p:cNvPicPr>
            <a:picLocks noChangeAspect="1"/>
          </p:cNvPicPr>
          <p:nvPr/>
        </p:nvPicPr>
        <p:blipFill>
          <a:blip r:embed="rId3"/>
          <a:stretch>
            <a:fillRect/>
          </a:stretch>
        </p:blipFill>
        <p:spPr>
          <a:xfrm>
            <a:off x="9124156" y="430305"/>
            <a:ext cx="2700762" cy="1737511"/>
          </a:xfrm>
          <a:prstGeom prst="rect">
            <a:avLst/>
          </a:prstGeom>
        </p:spPr>
      </p:pic>
    </p:spTree>
    <p:extLst>
      <p:ext uri="{BB962C8B-B14F-4D97-AF65-F5344CB8AC3E}">
        <p14:creationId xmlns:p14="http://schemas.microsoft.com/office/powerpoint/2010/main" val="2137535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E130B1-8309-226B-9327-3606AF0642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98253D-CFE1-EA3F-AE25-0488CFED56F9}"/>
              </a:ext>
            </a:extLst>
          </p:cNvPr>
          <p:cNvSpPr>
            <a:spLocks noGrp="1"/>
          </p:cNvSpPr>
          <p:nvPr>
            <p:ph type="ctrTitle"/>
          </p:nvPr>
        </p:nvSpPr>
        <p:spPr>
          <a:xfrm>
            <a:off x="3169904" y="953822"/>
            <a:ext cx="5852191" cy="755454"/>
          </a:xfrm>
        </p:spPr>
        <p:txBody>
          <a:bodyPr>
            <a:normAutofit/>
          </a:bodyPr>
          <a:lstStyle/>
          <a:p>
            <a:r>
              <a:rPr lang="en-US" sz="3200" b="1" u="sng" dirty="0">
                <a:effectLst/>
                <a:latin typeface="Calibri" panose="020F0502020204030204" pitchFamily="34" charset="0"/>
                <a:ea typeface="Calibri" panose="020F0502020204030204" pitchFamily="34" charset="0"/>
                <a:cs typeface="Times New Roman" panose="02020603050405020304" pitchFamily="18" charset="0"/>
              </a:rPr>
              <a:t>100% Club Contribution Amounts </a:t>
            </a:r>
            <a:endParaRPr lang="en-US" sz="4800" dirty="0"/>
          </a:p>
        </p:txBody>
      </p:sp>
      <p:sp>
        <p:nvSpPr>
          <p:cNvPr id="3" name="Subtitle 2">
            <a:extLst>
              <a:ext uri="{FF2B5EF4-FFF2-40B4-BE49-F238E27FC236}">
                <a16:creationId xmlns:a16="http://schemas.microsoft.com/office/drawing/2014/main" id="{7501DF99-B03B-30FE-9A1E-5A63E62D0469}"/>
              </a:ext>
            </a:extLst>
          </p:cNvPr>
          <p:cNvSpPr>
            <a:spLocks noGrp="1"/>
          </p:cNvSpPr>
          <p:nvPr>
            <p:ph type="subTitle" idx="1"/>
          </p:nvPr>
        </p:nvSpPr>
        <p:spPr>
          <a:xfrm>
            <a:off x="1467556" y="2358525"/>
            <a:ext cx="10419644" cy="4018362"/>
          </a:xfrm>
        </p:spPr>
        <p:txBody>
          <a:bodyPr>
            <a:normAutofit fontScale="77500" lnSpcReduction="20000"/>
          </a:bodyPr>
          <a:lstStyle/>
          <a:p>
            <a:pPr algn="l"/>
            <a:r>
              <a:rPr lang="en-US" b="1" dirty="0"/>
              <a:t>Texas Lions Camp	</a:t>
            </a:r>
            <a:r>
              <a:rPr lang="en-US" dirty="0"/>
              <a:t>	               		</a:t>
            </a:r>
            <a:r>
              <a:rPr lang="en-US" b="1" dirty="0"/>
              <a:t>$10</a:t>
            </a:r>
            <a:r>
              <a:rPr lang="en-US" dirty="0"/>
              <a:t>	* </a:t>
            </a:r>
            <a:r>
              <a:rPr lang="en-US" b="1" dirty="0"/>
              <a:t>Required for 100%</a:t>
            </a:r>
          </a:p>
          <a:p>
            <a:pPr algn="l"/>
            <a:r>
              <a:rPr lang="en-US" b="1" dirty="0"/>
              <a:t>Lions Sight &amp; Tissue Foundation</a:t>
            </a:r>
            <a:r>
              <a:rPr lang="en-US" dirty="0"/>
              <a:t>		</a:t>
            </a:r>
            <a:r>
              <a:rPr lang="en-US" b="1" dirty="0"/>
              <a:t>$2</a:t>
            </a:r>
            <a:r>
              <a:rPr lang="en-US" dirty="0"/>
              <a:t>	* </a:t>
            </a:r>
            <a:r>
              <a:rPr lang="en-US" b="1" dirty="0"/>
              <a:t>Required for 100%</a:t>
            </a:r>
            <a:endParaRPr lang="en-US" sz="500" dirty="0"/>
          </a:p>
          <a:p>
            <a:pPr algn="l">
              <a:lnSpc>
                <a:spcPct val="120000"/>
              </a:lnSpc>
              <a:spcBef>
                <a:spcPts val="600"/>
              </a:spcBef>
            </a:pPr>
            <a:r>
              <a:rPr lang="en-US" dirty="0"/>
              <a:t>Texas Lions Foundation			$2	*</a:t>
            </a:r>
            <a:r>
              <a:rPr lang="en-US" b="1" dirty="0"/>
              <a:t>Select 5 of remaining 8 charities for 100%</a:t>
            </a:r>
          </a:p>
          <a:p>
            <a:pPr algn="l">
              <a:lnSpc>
                <a:spcPct val="120000"/>
              </a:lnSpc>
              <a:spcBef>
                <a:spcPts val="600"/>
              </a:spcBef>
            </a:pPr>
            <a:r>
              <a:rPr lang="en-US" dirty="0"/>
              <a:t>Lions Clubs Int’l Foundation			$5 	</a:t>
            </a:r>
            <a:r>
              <a:rPr lang="en-US" i="1" u="sng" dirty="0"/>
              <a:t> </a:t>
            </a:r>
            <a:r>
              <a:rPr lang="en-US" b="1" i="1" u="sng" dirty="0"/>
              <a:t>But why not pick all 10?</a:t>
            </a:r>
          </a:p>
          <a:p>
            <a:pPr algn="l">
              <a:lnSpc>
                <a:spcPct val="120000"/>
              </a:lnSpc>
              <a:spcBef>
                <a:spcPts val="600"/>
              </a:spcBef>
            </a:pPr>
            <a:r>
              <a:rPr lang="en-US" dirty="0"/>
              <a:t>Julien C. Hyer Youth Camp			$2	</a:t>
            </a:r>
          </a:p>
          <a:p>
            <a:pPr algn="l">
              <a:lnSpc>
                <a:spcPct val="120000"/>
              </a:lnSpc>
              <a:spcBef>
                <a:spcPts val="600"/>
              </a:spcBef>
            </a:pPr>
            <a:r>
              <a:rPr lang="en-US" dirty="0"/>
              <a:t>Leader Dogs for the Blind			$2</a:t>
            </a:r>
          </a:p>
          <a:p>
            <a:pPr algn="l">
              <a:lnSpc>
                <a:spcPct val="120000"/>
              </a:lnSpc>
              <a:spcBef>
                <a:spcPts val="600"/>
              </a:spcBef>
            </a:pPr>
            <a:r>
              <a:rPr lang="en-US" dirty="0"/>
              <a:t>World Services for the Blind			$2</a:t>
            </a:r>
          </a:p>
          <a:p>
            <a:pPr algn="l">
              <a:lnSpc>
                <a:spcPct val="120000"/>
              </a:lnSpc>
              <a:spcBef>
                <a:spcPts val="600"/>
              </a:spcBef>
            </a:pPr>
            <a:r>
              <a:rPr lang="en-US" dirty="0"/>
              <a:t>Texas Lions Eyeglass Recycling Center		$3</a:t>
            </a:r>
          </a:p>
          <a:p>
            <a:pPr algn="l">
              <a:lnSpc>
                <a:spcPct val="120000"/>
              </a:lnSpc>
              <a:spcBef>
                <a:spcPts val="600"/>
              </a:spcBef>
            </a:pPr>
            <a:r>
              <a:rPr lang="en-US" dirty="0"/>
              <a:t>Texas Lions Museum			$2</a:t>
            </a:r>
          </a:p>
          <a:p>
            <a:pPr algn="l">
              <a:lnSpc>
                <a:spcPct val="120000"/>
              </a:lnSpc>
              <a:spcBef>
                <a:spcPts val="600"/>
              </a:spcBef>
            </a:pPr>
            <a:r>
              <a:rPr lang="en-US" dirty="0"/>
              <a:t>2-X1 Charities, Inc.				</a:t>
            </a:r>
            <a:r>
              <a:rPr lang="en-US" u="sng" dirty="0"/>
              <a:t>$2</a:t>
            </a:r>
          </a:p>
          <a:p>
            <a:pPr algn="l"/>
            <a:r>
              <a:rPr lang="en-US" dirty="0"/>
              <a:t>			    	   </a:t>
            </a:r>
            <a:r>
              <a:rPr lang="en-US" b="1" dirty="0"/>
              <a:t>Total: $32 </a:t>
            </a:r>
            <a:r>
              <a:rPr lang="en-US" dirty="0"/>
              <a:t>*  </a:t>
            </a:r>
            <a:r>
              <a:rPr lang="en-US" b="1" dirty="0">
                <a:solidFill>
                  <a:srgbClr val="0070C0"/>
                </a:solidFill>
              </a:rPr>
              <a:t>100% contribution is </a:t>
            </a:r>
            <a:r>
              <a:rPr lang="en-US" b="1" u="sng" dirty="0">
                <a:solidFill>
                  <a:srgbClr val="0070C0"/>
                </a:solidFill>
              </a:rPr>
              <a:t>Optional</a:t>
            </a:r>
            <a:endParaRPr lang="en-US" b="1" dirty="0"/>
          </a:p>
          <a:p>
            <a:endParaRPr lang="en-US" dirty="0"/>
          </a:p>
          <a:p>
            <a:endParaRPr lang="en-US" dirty="0"/>
          </a:p>
        </p:txBody>
      </p:sp>
      <p:pic>
        <p:nvPicPr>
          <p:cNvPr id="5" name="Picture 4">
            <a:extLst>
              <a:ext uri="{FF2B5EF4-FFF2-40B4-BE49-F238E27FC236}">
                <a16:creationId xmlns:a16="http://schemas.microsoft.com/office/drawing/2014/main" id="{E6A1576D-2D4D-18C1-AD8E-B01AEB7283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683" y="430305"/>
            <a:ext cx="1916112" cy="1813919"/>
          </a:xfrm>
          <a:prstGeom prst="rect">
            <a:avLst/>
          </a:prstGeom>
        </p:spPr>
      </p:pic>
      <p:sp>
        <p:nvSpPr>
          <p:cNvPr id="4" name="Slide Number Placeholder 3">
            <a:extLst>
              <a:ext uri="{FF2B5EF4-FFF2-40B4-BE49-F238E27FC236}">
                <a16:creationId xmlns:a16="http://schemas.microsoft.com/office/drawing/2014/main" id="{B9FE5D63-9938-89BB-0A2E-3352A0230B8A}"/>
              </a:ext>
            </a:extLst>
          </p:cNvPr>
          <p:cNvSpPr>
            <a:spLocks noGrp="1"/>
          </p:cNvSpPr>
          <p:nvPr>
            <p:ph type="sldNum" sz="quarter" idx="12"/>
          </p:nvPr>
        </p:nvSpPr>
        <p:spPr/>
        <p:txBody>
          <a:bodyPr/>
          <a:lstStyle/>
          <a:p>
            <a:fld id="{DE633CBC-23B1-4BFB-99E3-836C8CA4ACFD}" type="slidenum">
              <a:rPr lang="en-US" smtClean="0"/>
              <a:t>6</a:t>
            </a:fld>
            <a:endParaRPr lang="en-US" dirty="0"/>
          </a:p>
        </p:txBody>
      </p:sp>
      <p:sp>
        <p:nvSpPr>
          <p:cNvPr id="8" name="TextBox 7">
            <a:extLst>
              <a:ext uri="{FF2B5EF4-FFF2-40B4-BE49-F238E27FC236}">
                <a16:creationId xmlns:a16="http://schemas.microsoft.com/office/drawing/2014/main" id="{70008506-F5A5-FAC7-8EAE-36C0E1C2AF87}"/>
              </a:ext>
            </a:extLst>
          </p:cNvPr>
          <p:cNvSpPr txBox="1"/>
          <p:nvPr/>
        </p:nvSpPr>
        <p:spPr>
          <a:xfrm>
            <a:off x="3364099" y="1709276"/>
            <a:ext cx="5463799" cy="400110"/>
          </a:xfrm>
          <a:prstGeom prst="rect">
            <a:avLst/>
          </a:prstGeom>
          <a:noFill/>
        </p:spPr>
        <p:txBody>
          <a:bodyPr wrap="square">
            <a:spAutoFit/>
          </a:bodyPr>
          <a:lstStyle/>
          <a:p>
            <a:pPr algn="l"/>
            <a:r>
              <a:rPr lang="en-US" sz="2000" b="1" dirty="0">
                <a:solidFill>
                  <a:srgbClr val="7030A0"/>
                </a:solidFill>
              </a:rPr>
              <a:t>* </a:t>
            </a:r>
            <a:r>
              <a:rPr lang="en-US" sz="2000" b="1" u="sng" dirty="0">
                <a:solidFill>
                  <a:srgbClr val="002060"/>
                </a:solidFill>
              </a:rPr>
              <a:t>Per club member</a:t>
            </a:r>
            <a:r>
              <a:rPr lang="en-US" sz="2000" b="1" dirty="0">
                <a:solidFill>
                  <a:srgbClr val="002060"/>
                </a:solidFill>
              </a:rPr>
              <a:t> </a:t>
            </a:r>
            <a:r>
              <a:rPr lang="en-US" sz="2000" b="1" dirty="0">
                <a:solidFill>
                  <a:srgbClr val="7030A0"/>
                </a:solidFill>
              </a:rPr>
              <a:t>based on July 1</a:t>
            </a:r>
            <a:r>
              <a:rPr lang="en-US" sz="2000" b="1" baseline="30000" dirty="0">
                <a:solidFill>
                  <a:srgbClr val="7030A0"/>
                </a:solidFill>
              </a:rPr>
              <a:t>st</a:t>
            </a:r>
            <a:r>
              <a:rPr lang="en-US" sz="2000" b="1" dirty="0">
                <a:solidFill>
                  <a:srgbClr val="7030A0"/>
                </a:solidFill>
              </a:rPr>
              <a:t> membership</a:t>
            </a:r>
            <a:r>
              <a:rPr lang="en-US" b="1" dirty="0">
                <a:solidFill>
                  <a:srgbClr val="7030A0"/>
                </a:solidFill>
              </a:rPr>
              <a:t>.</a:t>
            </a:r>
          </a:p>
        </p:txBody>
      </p:sp>
      <p:pic>
        <p:nvPicPr>
          <p:cNvPr id="9" name="Picture 8">
            <a:extLst>
              <a:ext uri="{FF2B5EF4-FFF2-40B4-BE49-F238E27FC236}">
                <a16:creationId xmlns:a16="http://schemas.microsoft.com/office/drawing/2014/main" id="{1CA2494E-123C-EAD7-6DDC-56A566CE10AC}"/>
              </a:ext>
            </a:extLst>
          </p:cNvPr>
          <p:cNvPicPr>
            <a:picLocks noChangeAspect="1"/>
          </p:cNvPicPr>
          <p:nvPr/>
        </p:nvPicPr>
        <p:blipFill>
          <a:blip r:embed="rId3"/>
          <a:stretch>
            <a:fillRect/>
          </a:stretch>
        </p:blipFill>
        <p:spPr>
          <a:xfrm>
            <a:off x="9216290" y="430305"/>
            <a:ext cx="2700762" cy="1737511"/>
          </a:xfrm>
          <a:prstGeom prst="rect">
            <a:avLst/>
          </a:prstGeom>
        </p:spPr>
      </p:pic>
    </p:spTree>
    <p:extLst>
      <p:ext uri="{BB962C8B-B14F-4D97-AF65-F5344CB8AC3E}">
        <p14:creationId xmlns:p14="http://schemas.microsoft.com/office/powerpoint/2010/main" val="34199597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A88BC3-0211-431F-A678-1F657D6B82FA}"/>
              </a:ext>
            </a:extLst>
          </p:cNvPr>
          <p:cNvSpPr>
            <a:spLocks noGrp="1"/>
          </p:cNvSpPr>
          <p:nvPr>
            <p:ph type="ctrTitle"/>
          </p:nvPr>
        </p:nvSpPr>
        <p:spPr>
          <a:xfrm>
            <a:off x="3169904" y="953822"/>
            <a:ext cx="5852191" cy="755454"/>
          </a:xfrm>
        </p:spPr>
        <p:txBody>
          <a:bodyPr>
            <a:normAutofit/>
          </a:bodyPr>
          <a:lstStyle/>
          <a:p>
            <a:r>
              <a:rPr lang="en-US" sz="3200" b="1" u="sng" dirty="0">
                <a:effectLst/>
                <a:latin typeface="Calibri" panose="020F0502020204030204" pitchFamily="34" charset="0"/>
                <a:ea typeface="Calibri" panose="020F0502020204030204" pitchFamily="34" charset="0"/>
                <a:cs typeface="Times New Roman" panose="02020603050405020304" pitchFamily="18" charset="0"/>
              </a:rPr>
              <a:t>100% Club </a:t>
            </a:r>
            <a:r>
              <a:rPr lang="en-US" sz="3200" b="1" u="sng" dirty="0">
                <a:latin typeface="Calibri" panose="020F0502020204030204" pitchFamily="34" charset="0"/>
                <a:ea typeface="Calibri" panose="020F0502020204030204" pitchFamily="34" charset="0"/>
                <a:cs typeface="Times New Roman" panose="02020603050405020304" pitchFamily="18" charset="0"/>
              </a:rPr>
              <a:t>Donations</a:t>
            </a:r>
            <a:r>
              <a:rPr lang="en-US" sz="3200" b="1" u="sng" dirty="0">
                <a:effectLst/>
                <a:latin typeface="Calibri" panose="020F0502020204030204" pitchFamily="34" charset="0"/>
                <a:ea typeface="Calibri" panose="020F0502020204030204" pitchFamily="34" charset="0"/>
                <a:cs typeface="Times New Roman" panose="02020603050405020304" pitchFamily="18" charset="0"/>
              </a:rPr>
              <a:t> </a:t>
            </a:r>
            <a:endParaRPr lang="en-US" sz="4800" dirty="0"/>
          </a:p>
        </p:txBody>
      </p:sp>
      <p:sp>
        <p:nvSpPr>
          <p:cNvPr id="3" name="Subtitle 2">
            <a:extLst>
              <a:ext uri="{FF2B5EF4-FFF2-40B4-BE49-F238E27FC236}">
                <a16:creationId xmlns:a16="http://schemas.microsoft.com/office/drawing/2014/main" id="{CB66FD83-6660-49C4-857E-641F449177F4}"/>
              </a:ext>
            </a:extLst>
          </p:cNvPr>
          <p:cNvSpPr>
            <a:spLocks noGrp="1"/>
          </p:cNvSpPr>
          <p:nvPr>
            <p:ph type="subTitle" idx="1"/>
          </p:nvPr>
        </p:nvSpPr>
        <p:spPr>
          <a:xfrm>
            <a:off x="2020699" y="2462121"/>
            <a:ext cx="8830950" cy="3894229"/>
          </a:xfrm>
        </p:spPr>
        <p:txBody>
          <a:bodyPr>
            <a:normAutofit lnSpcReduction="10000"/>
          </a:bodyPr>
          <a:lstStyle/>
          <a:p>
            <a:pPr algn="l"/>
            <a:r>
              <a:rPr lang="en-US" dirty="0">
                <a:solidFill>
                  <a:srgbClr val="002060"/>
                </a:solidFill>
              </a:rPr>
              <a:t>A club’s 100% contributions may be paid from: </a:t>
            </a:r>
          </a:p>
          <a:p>
            <a:pPr marL="457200" indent="-457200" algn="l">
              <a:buFont typeface="+mj-lt"/>
              <a:buAutoNum type="arabicPeriod"/>
            </a:pPr>
            <a:r>
              <a:rPr lang="en-US" dirty="0"/>
              <a:t>the club’s administrative account from </a:t>
            </a:r>
            <a:r>
              <a:rPr lang="en-US" u="sng" dirty="0"/>
              <a:t>member dues </a:t>
            </a:r>
            <a:r>
              <a:rPr lang="en-US" dirty="0"/>
              <a:t>or …</a:t>
            </a:r>
          </a:p>
          <a:p>
            <a:pPr marL="457200" indent="-457200" algn="l">
              <a:buFont typeface="+mj-lt"/>
              <a:buAutoNum type="arabicPeriod"/>
            </a:pPr>
            <a:r>
              <a:rPr lang="en-US" dirty="0"/>
              <a:t>from the </a:t>
            </a:r>
            <a:r>
              <a:rPr lang="en-US" u="sng" dirty="0"/>
              <a:t>club’s project/charities account </a:t>
            </a:r>
            <a:r>
              <a:rPr lang="en-US" dirty="0"/>
              <a:t>using money raised from the public since these entities are each 501c3 charities.</a:t>
            </a:r>
          </a:p>
          <a:p>
            <a:pPr marL="342900" indent="-342900" algn="l">
              <a:buFont typeface="Arial" panose="020B0604020202020204" pitchFamily="34" charset="0"/>
              <a:buChar char="•"/>
            </a:pPr>
            <a:r>
              <a:rPr lang="en-US" dirty="0"/>
              <a:t>Note: This money is </a:t>
            </a:r>
            <a:r>
              <a:rPr lang="en-US" b="1" u="sng" dirty="0"/>
              <a:t>NOT</a:t>
            </a:r>
            <a:r>
              <a:rPr lang="en-US" dirty="0"/>
              <a:t> a part of the club’s District/MD-2 dues. </a:t>
            </a:r>
          </a:p>
          <a:p>
            <a:pPr marL="342900" indent="-342900" algn="l">
              <a:buFont typeface="Arial" panose="020B0604020202020204" pitchFamily="34" charset="0"/>
              <a:buChar char="•"/>
            </a:pPr>
            <a:r>
              <a:rPr lang="en-US" dirty="0"/>
              <a:t>Clubs receive a notice which is </a:t>
            </a:r>
            <a:r>
              <a:rPr lang="en-US" b="1" u="sng" dirty="0"/>
              <a:t>NOT</a:t>
            </a:r>
            <a:r>
              <a:rPr lang="en-US" dirty="0"/>
              <a:t> an invoice. February time frame. Contributions are </a:t>
            </a:r>
            <a:r>
              <a:rPr lang="en-US" b="1" i="1" dirty="0">
                <a:solidFill>
                  <a:schemeClr val="accent1"/>
                </a:solidFill>
              </a:rPr>
              <a:t>optional</a:t>
            </a:r>
            <a:r>
              <a:rPr lang="en-US" dirty="0">
                <a:solidFill>
                  <a:schemeClr val="accent1"/>
                </a:solidFill>
              </a:rPr>
              <a:t> </a:t>
            </a:r>
            <a:r>
              <a:rPr lang="en-US" dirty="0"/>
              <a:t>but </a:t>
            </a:r>
            <a:r>
              <a:rPr lang="en-US" u="sng" dirty="0"/>
              <a:t>encouraged</a:t>
            </a:r>
            <a:r>
              <a:rPr lang="en-US" dirty="0"/>
              <a:t> to support our district charities. </a:t>
            </a:r>
          </a:p>
          <a:p>
            <a:endParaRPr lang="en-US" sz="900" dirty="0"/>
          </a:p>
          <a:p>
            <a:r>
              <a:rPr lang="en-US" b="1" dirty="0"/>
              <a:t>Example: 2000 District 2-X1 Lions x $30 = $60,000 in charity support.</a:t>
            </a:r>
          </a:p>
          <a:p>
            <a:endParaRPr lang="en-US" dirty="0"/>
          </a:p>
        </p:txBody>
      </p:sp>
      <p:pic>
        <p:nvPicPr>
          <p:cNvPr id="5" name="Picture 4">
            <a:extLst>
              <a:ext uri="{FF2B5EF4-FFF2-40B4-BE49-F238E27FC236}">
                <a16:creationId xmlns:a16="http://schemas.microsoft.com/office/drawing/2014/main" id="{9B3E5CFC-50AB-45F8-8939-38DE7B0260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683" y="430305"/>
            <a:ext cx="1916112" cy="1813919"/>
          </a:xfrm>
          <a:prstGeom prst="rect">
            <a:avLst/>
          </a:prstGeom>
        </p:spPr>
      </p:pic>
      <p:sp>
        <p:nvSpPr>
          <p:cNvPr id="4" name="Slide Number Placeholder 3">
            <a:extLst>
              <a:ext uri="{FF2B5EF4-FFF2-40B4-BE49-F238E27FC236}">
                <a16:creationId xmlns:a16="http://schemas.microsoft.com/office/drawing/2014/main" id="{BDCA1A9D-3374-34B3-B613-1EF53765B3D6}"/>
              </a:ext>
            </a:extLst>
          </p:cNvPr>
          <p:cNvSpPr>
            <a:spLocks noGrp="1"/>
          </p:cNvSpPr>
          <p:nvPr>
            <p:ph type="sldNum" sz="quarter" idx="12"/>
          </p:nvPr>
        </p:nvSpPr>
        <p:spPr/>
        <p:txBody>
          <a:bodyPr/>
          <a:lstStyle/>
          <a:p>
            <a:fld id="{DE633CBC-23B1-4BFB-99E3-836C8CA4ACFD}" type="slidenum">
              <a:rPr lang="en-US" smtClean="0"/>
              <a:t>7</a:t>
            </a:fld>
            <a:endParaRPr lang="en-US"/>
          </a:p>
        </p:txBody>
      </p:sp>
      <p:pic>
        <p:nvPicPr>
          <p:cNvPr id="8" name="Picture 7">
            <a:extLst>
              <a:ext uri="{FF2B5EF4-FFF2-40B4-BE49-F238E27FC236}">
                <a16:creationId xmlns:a16="http://schemas.microsoft.com/office/drawing/2014/main" id="{57915A89-7761-C2CB-CDA1-6E7B8EF77F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22095" y="430305"/>
            <a:ext cx="2700114" cy="1742574"/>
          </a:xfrm>
          <a:prstGeom prst="rect">
            <a:avLst/>
          </a:prstGeom>
        </p:spPr>
      </p:pic>
    </p:spTree>
    <p:extLst>
      <p:ext uri="{BB962C8B-B14F-4D97-AF65-F5344CB8AC3E}">
        <p14:creationId xmlns:p14="http://schemas.microsoft.com/office/powerpoint/2010/main" val="1684022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CB66FD83-6660-49C4-857E-641F449177F4}"/>
              </a:ext>
            </a:extLst>
          </p:cNvPr>
          <p:cNvSpPr>
            <a:spLocks noGrp="1"/>
          </p:cNvSpPr>
          <p:nvPr>
            <p:ph type="subTitle" idx="1"/>
          </p:nvPr>
        </p:nvSpPr>
        <p:spPr>
          <a:xfrm>
            <a:off x="412625" y="2627299"/>
            <a:ext cx="5217649" cy="3916634"/>
          </a:xfrm>
        </p:spPr>
        <p:txBody>
          <a:bodyPr>
            <a:normAutofit fontScale="85000" lnSpcReduction="20000"/>
          </a:bodyPr>
          <a:lstStyle/>
          <a:p>
            <a:pPr algn="l"/>
            <a:r>
              <a:rPr lang="en-US" dirty="0">
                <a:hlinkClick r:id="rId2"/>
              </a:rPr>
              <a:t>Camp video</a:t>
            </a:r>
            <a:endParaRPr lang="en-US" dirty="0"/>
          </a:p>
          <a:p>
            <a:pPr algn="l"/>
            <a:r>
              <a:rPr lang="en-US" b="1" dirty="0"/>
              <a:t>83,000 Campers Served</a:t>
            </a:r>
          </a:p>
          <a:p>
            <a:pPr algn="l"/>
            <a:r>
              <a:rPr lang="en-US" b="1" dirty="0"/>
              <a:t>12,500 Summer Staff Members</a:t>
            </a:r>
          </a:p>
          <a:p>
            <a:pPr algn="l"/>
            <a:r>
              <a:rPr lang="en-US" b="1" dirty="0"/>
              <a:t>1500 Volunteers last Year</a:t>
            </a:r>
          </a:p>
          <a:p>
            <a:pPr algn="l"/>
            <a:r>
              <a:rPr lang="en-US" b="1" dirty="0"/>
              <a:t>21,000 Texas Lions Support this camp with … </a:t>
            </a:r>
          </a:p>
          <a:p>
            <a:pPr marL="457200" indent="-457200" algn="l">
              <a:buFont typeface="+mj-lt"/>
              <a:buAutoNum type="arabicPeriod"/>
            </a:pPr>
            <a:r>
              <a:rPr lang="en-US" sz="2800" b="1" i="1" dirty="0">
                <a:solidFill>
                  <a:srgbClr val="002060"/>
                </a:solidFill>
              </a:rPr>
              <a:t>100% Club donations, and</a:t>
            </a:r>
          </a:p>
          <a:p>
            <a:pPr marL="457200" indent="-457200" algn="l">
              <a:buFont typeface="+mj-lt"/>
              <a:buAutoNum type="arabicPeriod"/>
            </a:pPr>
            <a:r>
              <a:rPr lang="en-US" b="1" dirty="0"/>
              <a:t>life memberships $100 + $25 for plaque, </a:t>
            </a:r>
          </a:p>
          <a:p>
            <a:pPr marL="457200" indent="-457200" algn="l">
              <a:buFont typeface="+mj-lt"/>
              <a:buAutoNum type="arabicPeriod"/>
            </a:pPr>
            <a:r>
              <a:rPr lang="en-US" b="1" dirty="0"/>
              <a:t>Century Club Key memberships $100/year, $250/year, $500/year, $1000/year, $5000/year,</a:t>
            </a:r>
          </a:p>
          <a:p>
            <a:pPr marL="457200" indent="-457200" algn="l">
              <a:buFont typeface="+mj-lt"/>
              <a:buAutoNum type="arabicPeriod"/>
            </a:pPr>
            <a:r>
              <a:rPr lang="en-US" b="1" dirty="0"/>
              <a:t>Endowment bricks $250, and </a:t>
            </a:r>
          </a:p>
          <a:p>
            <a:pPr marL="457200" indent="-457200" algn="l">
              <a:buFont typeface="+mj-lt"/>
              <a:buAutoNum type="arabicPeriod"/>
            </a:pPr>
            <a:r>
              <a:rPr lang="en-US" b="1" dirty="0"/>
              <a:t>Jack </a:t>
            </a:r>
            <a:r>
              <a:rPr lang="en-US" b="1" dirty="0" err="1"/>
              <a:t>Wiech</a:t>
            </a:r>
            <a:r>
              <a:rPr lang="en-US" b="1" dirty="0"/>
              <a:t> Fellowships $1000</a:t>
            </a:r>
          </a:p>
          <a:p>
            <a:endParaRPr lang="en-US" dirty="0"/>
          </a:p>
        </p:txBody>
      </p:sp>
      <p:pic>
        <p:nvPicPr>
          <p:cNvPr id="5" name="Picture 4">
            <a:extLst>
              <a:ext uri="{FF2B5EF4-FFF2-40B4-BE49-F238E27FC236}">
                <a16:creationId xmlns:a16="http://schemas.microsoft.com/office/drawing/2014/main" id="{9B3E5CFC-50AB-45F8-8939-38DE7B0260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2683" y="430305"/>
            <a:ext cx="1916112" cy="1813919"/>
          </a:xfrm>
          <a:prstGeom prst="rect">
            <a:avLst/>
          </a:prstGeom>
        </p:spPr>
      </p:pic>
      <p:sp>
        <p:nvSpPr>
          <p:cNvPr id="4" name="Slide Number Placeholder 3">
            <a:extLst>
              <a:ext uri="{FF2B5EF4-FFF2-40B4-BE49-F238E27FC236}">
                <a16:creationId xmlns:a16="http://schemas.microsoft.com/office/drawing/2014/main" id="{BDCA1A9D-3374-34B3-B613-1EF53765B3D6}"/>
              </a:ext>
            </a:extLst>
          </p:cNvPr>
          <p:cNvSpPr>
            <a:spLocks noGrp="1"/>
          </p:cNvSpPr>
          <p:nvPr>
            <p:ph type="sldNum" sz="quarter" idx="12"/>
          </p:nvPr>
        </p:nvSpPr>
        <p:spPr/>
        <p:txBody>
          <a:bodyPr/>
          <a:lstStyle/>
          <a:p>
            <a:fld id="{DE633CBC-23B1-4BFB-99E3-836C8CA4ACFD}" type="slidenum">
              <a:rPr lang="en-US" smtClean="0"/>
              <a:t>8</a:t>
            </a:fld>
            <a:endParaRPr lang="en-US" dirty="0"/>
          </a:p>
        </p:txBody>
      </p:sp>
      <p:pic>
        <p:nvPicPr>
          <p:cNvPr id="7" name="Picture 6">
            <a:extLst>
              <a:ext uri="{FF2B5EF4-FFF2-40B4-BE49-F238E27FC236}">
                <a16:creationId xmlns:a16="http://schemas.microsoft.com/office/drawing/2014/main" id="{66F863A9-7D2B-F419-71BD-0885383408F1}"/>
              </a:ext>
            </a:extLst>
          </p:cNvPr>
          <p:cNvPicPr>
            <a:picLocks noChangeAspect="1"/>
          </p:cNvPicPr>
          <p:nvPr/>
        </p:nvPicPr>
        <p:blipFill>
          <a:blip r:embed="rId4"/>
          <a:stretch>
            <a:fillRect/>
          </a:stretch>
        </p:blipFill>
        <p:spPr>
          <a:xfrm>
            <a:off x="6242187" y="234032"/>
            <a:ext cx="2013195" cy="2206463"/>
          </a:xfrm>
          <a:prstGeom prst="rect">
            <a:avLst/>
          </a:prstGeom>
        </p:spPr>
      </p:pic>
      <p:pic>
        <p:nvPicPr>
          <p:cNvPr id="8" name="Picture 7">
            <a:extLst>
              <a:ext uri="{FF2B5EF4-FFF2-40B4-BE49-F238E27FC236}">
                <a16:creationId xmlns:a16="http://schemas.microsoft.com/office/drawing/2014/main" id="{5CF05F4E-C939-B70D-A427-43BD704FE7D2}"/>
              </a:ext>
            </a:extLst>
          </p:cNvPr>
          <p:cNvPicPr>
            <a:picLocks noChangeAspect="1"/>
          </p:cNvPicPr>
          <p:nvPr/>
        </p:nvPicPr>
        <p:blipFill>
          <a:blip r:embed="rId5"/>
          <a:stretch>
            <a:fillRect/>
          </a:stretch>
        </p:blipFill>
        <p:spPr>
          <a:xfrm>
            <a:off x="3449286" y="112531"/>
            <a:ext cx="2229240" cy="1573906"/>
          </a:xfrm>
          <a:prstGeom prst="rect">
            <a:avLst/>
          </a:prstGeom>
        </p:spPr>
      </p:pic>
      <p:sp>
        <p:nvSpPr>
          <p:cNvPr id="9" name="Rectangle 1">
            <a:extLst>
              <a:ext uri="{FF2B5EF4-FFF2-40B4-BE49-F238E27FC236}">
                <a16:creationId xmlns:a16="http://schemas.microsoft.com/office/drawing/2014/main" id="{177074B3-57A9-DF49-2D91-DF9800535AAC}"/>
              </a:ext>
            </a:extLst>
          </p:cNvPr>
          <p:cNvSpPr>
            <a:spLocks noChangeArrowheads="1"/>
          </p:cNvSpPr>
          <p:nvPr/>
        </p:nvSpPr>
        <p:spPr bwMode="auto">
          <a:xfrm>
            <a:off x="3449286" y="1625174"/>
            <a:ext cx="2229239" cy="127727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900" b="1" i="0" u="none" strike="noStrike" cap="none" normalizeH="0" baseline="0" dirty="0">
                <a:ln>
                  <a:noFill/>
                </a:ln>
                <a:solidFill>
                  <a:srgbClr val="444444"/>
                </a:solidFill>
                <a:effectLst/>
                <a:latin typeface="Roboto" pitchFamily="2" charset="0"/>
              </a:rPr>
              <a:t>      </a:t>
            </a:r>
            <a:r>
              <a:rPr kumimoji="0" lang="en-US" altLang="en-US" sz="1500" b="1" i="0" u="none" strike="noStrike" cap="none" normalizeH="0" baseline="0" dirty="0">
                <a:ln>
                  <a:noFill/>
                </a:ln>
                <a:solidFill>
                  <a:srgbClr val="4007A2"/>
                </a:solidFill>
                <a:effectLst/>
                <a:latin typeface="Roboto" pitchFamily="2" charset="0"/>
                <a:hlinkClick r:id="rId6"/>
              </a:rPr>
              <a:t>Texas Lions Camp</a:t>
            </a:r>
            <a:endParaRPr kumimoji="0" lang="en-US" altLang="en-US" sz="1500" b="1" i="0" u="none" strike="noStrike" cap="none" normalizeH="0" baseline="0" dirty="0">
              <a:ln>
                <a:noFill/>
              </a:ln>
              <a:solidFill>
                <a:srgbClr val="444444"/>
              </a:solidFill>
              <a:effectLst/>
              <a:latin typeface="Roboto" pitchFamily="2"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000" b="0" i="0" u="sng" strike="noStrike" cap="none" normalizeH="0" baseline="0" dirty="0">
                <a:ln>
                  <a:noFill/>
                </a:ln>
                <a:solidFill>
                  <a:srgbClr val="8E24AA"/>
                </a:solidFill>
                <a:effectLst/>
                <a:latin typeface="Roboto" pitchFamily="2" charset="0"/>
                <a:hlinkClick r:id="rId7"/>
              </a:rPr>
              <a:t>4100 San Antonio Hwy, Kerrville, TX 78028</a:t>
            </a:r>
            <a:endParaRPr kumimoji="0" lang="en-US" altLang="en-US" sz="1000" b="0" i="0" u="sng" strike="noStrike" cap="none" normalizeH="0" baseline="0" dirty="0">
              <a:ln>
                <a:noFill/>
              </a:ln>
              <a:solidFill>
                <a:srgbClr val="8E24AA"/>
              </a:solidFill>
              <a:effectLst/>
              <a:latin typeface="Roboto" pitchFamily="2"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en-US" altLang="en-US" sz="1000" u="sng" dirty="0">
              <a:solidFill>
                <a:srgbClr val="8E24AA"/>
              </a:solidFill>
              <a:latin typeface="Roboto" pitchFamily="2" charset="0"/>
            </a:endParaRPr>
          </a:p>
          <a:p>
            <a:pPr algn="ctr"/>
            <a:r>
              <a:rPr lang="en-US" altLang="en-US" sz="1600" dirty="0">
                <a:solidFill>
                  <a:srgbClr val="006D21"/>
                </a:solidFill>
                <a:latin typeface="Roboto" pitchFamily="2" charset="0"/>
                <a:hlinkClick r:id="rId8"/>
              </a:rPr>
              <a:t>lionscamp.com</a:t>
            </a:r>
            <a:endParaRPr lang="en-US" altLang="en-US" sz="3200" b="1" dirty="0">
              <a:solidFill>
                <a:srgbClr val="444444"/>
              </a:solidFill>
              <a:latin typeface="Roboto"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0" name="AutoShape 2">
            <a:extLst>
              <a:ext uri="{FF2B5EF4-FFF2-40B4-BE49-F238E27FC236}">
                <a16:creationId xmlns:a16="http://schemas.microsoft.com/office/drawing/2014/main" id="{AEDC41CE-E182-E150-A9BC-13CC3B21FC54}"/>
              </a:ext>
            </a:extLst>
          </p:cNvPr>
          <p:cNvSpPr>
            <a:spLocks noChangeAspect="1" noChangeArrowheads="1"/>
          </p:cNvSpPr>
          <p:nvPr/>
        </p:nvSpPr>
        <p:spPr bwMode="auto">
          <a:xfrm>
            <a:off x="1136110" y="2143169"/>
            <a:ext cx="63514"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TextBox 13">
            <a:extLst>
              <a:ext uri="{FF2B5EF4-FFF2-40B4-BE49-F238E27FC236}">
                <a16:creationId xmlns:a16="http://schemas.microsoft.com/office/drawing/2014/main" id="{86BCF60F-969F-3425-D38D-54CBB6F23A74}"/>
              </a:ext>
            </a:extLst>
          </p:cNvPr>
          <p:cNvSpPr txBox="1"/>
          <p:nvPr/>
        </p:nvSpPr>
        <p:spPr>
          <a:xfrm>
            <a:off x="8507110" y="702648"/>
            <a:ext cx="3441792" cy="1815882"/>
          </a:xfrm>
          <a:prstGeom prst="rect">
            <a:avLst/>
          </a:prstGeom>
          <a:noFill/>
        </p:spPr>
        <p:txBody>
          <a:bodyPr wrap="square">
            <a:spAutoFit/>
          </a:bodyPr>
          <a:lstStyle/>
          <a:p>
            <a:r>
              <a:rPr lang="en-US" sz="1600" b="1" i="0" dirty="0">
                <a:solidFill>
                  <a:schemeClr val="accent1">
                    <a:lumMod val="75000"/>
                  </a:schemeClr>
                </a:solidFill>
                <a:effectLst/>
                <a:highlight>
                  <a:srgbClr val="FFFFFF"/>
                </a:highlight>
                <a:latin typeface="Roboto" pitchFamily="2" charset="0"/>
              </a:rPr>
              <a:t>Texas Lions Camp is a residential summer camp for children with physical disabilities, type 1 diabetes and cancer. Children with special medical conditions from all over the State of Texas can attend free of charge. </a:t>
            </a:r>
            <a:endParaRPr lang="en-US" sz="1600" b="1" dirty="0">
              <a:solidFill>
                <a:schemeClr val="accent1">
                  <a:lumMod val="75000"/>
                </a:schemeClr>
              </a:solidFill>
            </a:endParaRPr>
          </a:p>
        </p:txBody>
      </p:sp>
      <p:pic>
        <p:nvPicPr>
          <p:cNvPr id="22" name="Picture 21" descr="A close-up of a wooden plaque&#10;&#10;Description automatically generated">
            <a:extLst>
              <a:ext uri="{FF2B5EF4-FFF2-40B4-BE49-F238E27FC236}">
                <a16:creationId xmlns:a16="http://schemas.microsoft.com/office/drawing/2014/main" id="{8172AE90-5EE3-8AB6-C960-5B509B92489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739728" y="2711997"/>
            <a:ext cx="912392" cy="2803899"/>
          </a:xfrm>
          <a:prstGeom prst="rect">
            <a:avLst/>
          </a:prstGeom>
        </p:spPr>
      </p:pic>
      <p:pic>
        <p:nvPicPr>
          <p:cNvPr id="12" name="Picture 11" descr="A close-up of a sign&#10;&#10;Description automatically generated">
            <a:extLst>
              <a:ext uri="{FF2B5EF4-FFF2-40B4-BE49-F238E27FC236}">
                <a16:creationId xmlns:a16="http://schemas.microsoft.com/office/drawing/2014/main" id="{83706BDA-1762-E672-C7CC-F9E7C800DEF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745541" y="5634497"/>
            <a:ext cx="2236658" cy="1041710"/>
          </a:xfrm>
          <a:prstGeom prst="rect">
            <a:avLst/>
          </a:prstGeom>
        </p:spPr>
      </p:pic>
      <p:pic>
        <p:nvPicPr>
          <p:cNvPr id="2" name="Picture 1" descr="A gold star on a purple surface&#10;&#10;Description automatically generated">
            <a:extLst>
              <a:ext uri="{FF2B5EF4-FFF2-40B4-BE49-F238E27FC236}">
                <a16:creationId xmlns:a16="http://schemas.microsoft.com/office/drawing/2014/main" id="{35DBBDDA-FC56-CF58-125F-4E9F93FE819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465281" y="5138577"/>
            <a:ext cx="888322" cy="712072"/>
          </a:xfrm>
          <a:prstGeom prst="rect">
            <a:avLst/>
          </a:prstGeom>
        </p:spPr>
      </p:pic>
      <p:pic>
        <p:nvPicPr>
          <p:cNvPr id="15" name="Picture 14">
            <a:extLst>
              <a:ext uri="{FF2B5EF4-FFF2-40B4-BE49-F238E27FC236}">
                <a16:creationId xmlns:a16="http://schemas.microsoft.com/office/drawing/2014/main" id="{AE711DAB-8687-30FF-235E-7B73E45EA0F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630274" y="2887851"/>
            <a:ext cx="2641481" cy="2090406"/>
          </a:xfrm>
          <a:prstGeom prst="rect">
            <a:avLst/>
          </a:prstGeom>
        </p:spPr>
      </p:pic>
      <p:pic>
        <p:nvPicPr>
          <p:cNvPr id="17" name="Picture 16">
            <a:extLst>
              <a:ext uri="{FF2B5EF4-FFF2-40B4-BE49-F238E27FC236}">
                <a16:creationId xmlns:a16="http://schemas.microsoft.com/office/drawing/2014/main" id="{B553EEE6-B688-CD2C-9360-4D6D683E9F37}"/>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676793" y="5356932"/>
            <a:ext cx="753233" cy="832885"/>
          </a:xfrm>
          <a:prstGeom prst="rect">
            <a:avLst/>
          </a:prstGeom>
        </p:spPr>
      </p:pic>
      <p:pic>
        <p:nvPicPr>
          <p:cNvPr id="18" name="Picture 17">
            <a:extLst>
              <a:ext uri="{FF2B5EF4-FFF2-40B4-BE49-F238E27FC236}">
                <a16:creationId xmlns:a16="http://schemas.microsoft.com/office/drawing/2014/main" id="{ADEC15A6-1A96-9080-DB83-CB5ED36C47D3}"/>
              </a:ext>
            </a:extLst>
          </p:cNvPr>
          <p:cNvPicPr>
            <a:picLocks noChangeAspect="1"/>
          </p:cNvPicPr>
          <p:nvPr/>
        </p:nvPicPr>
        <p:blipFill>
          <a:blip r:embed="rId14"/>
          <a:srcRect t="8647" r="16808"/>
          <a:stretch>
            <a:fillRect/>
          </a:stretch>
        </p:blipFill>
        <p:spPr>
          <a:xfrm>
            <a:off x="9953650" y="2627299"/>
            <a:ext cx="2036481" cy="2611510"/>
          </a:xfrm>
          <a:prstGeom prst="rect">
            <a:avLst/>
          </a:prstGeom>
        </p:spPr>
      </p:pic>
    </p:spTree>
    <p:extLst>
      <p:ext uri="{BB962C8B-B14F-4D97-AF65-F5344CB8AC3E}">
        <p14:creationId xmlns:p14="http://schemas.microsoft.com/office/powerpoint/2010/main" val="873790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8"/>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A80C71F-CB14-41C3-BAB3-AA46E995DD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683" y="430306"/>
            <a:ext cx="1433986" cy="1357506"/>
          </a:xfrm>
          <a:prstGeom prst="rect">
            <a:avLst/>
          </a:prstGeom>
        </p:spPr>
      </p:pic>
      <p:sp>
        <p:nvSpPr>
          <p:cNvPr id="5" name="Slide Number Placeholder 4">
            <a:extLst>
              <a:ext uri="{FF2B5EF4-FFF2-40B4-BE49-F238E27FC236}">
                <a16:creationId xmlns:a16="http://schemas.microsoft.com/office/drawing/2014/main" id="{1A611C35-1D94-89D1-CC3B-461CE47628E0}"/>
              </a:ext>
            </a:extLst>
          </p:cNvPr>
          <p:cNvSpPr>
            <a:spLocks noGrp="1"/>
          </p:cNvSpPr>
          <p:nvPr>
            <p:ph type="sldNum" sz="quarter" idx="12"/>
          </p:nvPr>
        </p:nvSpPr>
        <p:spPr/>
        <p:txBody>
          <a:bodyPr/>
          <a:lstStyle/>
          <a:p>
            <a:fld id="{DE633CBC-23B1-4BFB-99E3-836C8CA4ACFD}" type="slidenum">
              <a:rPr lang="en-US" smtClean="0"/>
              <a:t>9</a:t>
            </a:fld>
            <a:endParaRPr lang="en-US"/>
          </a:p>
        </p:txBody>
      </p:sp>
      <p:sp>
        <p:nvSpPr>
          <p:cNvPr id="7" name="Content Placeholder 6">
            <a:extLst>
              <a:ext uri="{FF2B5EF4-FFF2-40B4-BE49-F238E27FC236}">
                <a16:creationId xmlns:a16="http://schemas.microsoft.com/office/drawing/2014/main" id="{4E4159FD-B26C-E91C-3A84-AA462782BBFD}"/>
              </a:ext>
            </a:extLst>
          </p:cNvPr>
          <p:cNvSpPr>
            <a:spLocks noGrp="1"/>
          </p:cNvSpPr>
          <p:nvPr>
            <p:ph idx="1"/>
          </p:nvPr>
        </p:nvSpPr>
        <p:spPr>
          <a:xfrm>
            <a:off x="838199" y="2025445"/>
            <a:ext cx="10645877" cy="4696029"/>
          </a:xfrm>
        </p:spPr>
        <p:txBody>
          <a:bodyPr>
            <a:normAutofit fontScale="55000" lnSpcReduction="20000"/>
          </a:bodyPr>
          <a:lstStyle/>
          <a:p>
            <a:pPr algn="l">
              <a:lnSpc>
                <a:spcPct val="120000"/>
              </a:lnSpc>
              <a:spcBef>
                <a:spcPts val="600"/>
              </a:spcBef>
            </a:pPr>
            <a:r>
              <a:rPr lang="en-US" sz="3400" b="1" i="0" dirty="0">
                <a:solidFill>
                  <a:srgbClr val="000000"/>
                </a:solidFill>
                <a:effectLst/>
                <a:latin typeface="Georgia" panose="02040502050405020303" pitchFamily="18" charset="0"/>
                <a:hlinkClick r:id="rId3"/>
              </a:rPr>
              <a:t>The Lions Sight and Tissue Foundation </a:t>
            </a:r>
            <a:r>
              <a:rPr lang="en-US" sz="3400" b="1" i="0" dirty="0">
                <a:solidFill>
                  <a:srgbClr val="000000"/>
                </a:solidFill>
                <a:effectLst/>
                <a:latin typeface="Georgia" panose="02040502050405020303" pitchFamily="18" charset="0"/>
              </a:rPr>
              <a:t>of District 2-X1 Inc. (LS&amp;TF) </a:t>
            </a:r>
            <a:r>
              <a:rPr lang="en-US" sz="3400" b="0" i="0" dirty="0">
                <a:solidFill>
                  <a:srgbClr val="000000"/>
                </a:solidFill>
                <a:effectLst/>
                <a:latin typeface="Georgia" panose="02040502050405020303" pitchFamily="18" charset="0"/>
              </a:rPr>
              <a:t>has been serving the citizens of the Dallas area from it’s beginning in 1956 as an eye bank devoted to cataract surgery and cornea transplantation</a:t>
            </a:r>
            <a:r>
              <a:rPr lang="en-US" sz="3400" b="0" dirty="0">
                <a:solidFill>
                  <a:srgbClr val="000000"/>
                </a:solidFill>
                <a:effectLst/>
                <a:latin typeface="Georgia" panose="02040502050405020303" pitchFamily="18" charset="0"/>
              </a:rPr>
              <a:t> </a:t>
            </a:r>
            <a:r>
              <a:rPr lang="en-US" sz="3400" dirty="0">
                <a:solidFill>
                  <a:srgbClr val="000000"/>
                </a:solidFill>
                <a:effectLst/>
                <a:latin typeface="Georgia" panose="02040502050405020303" pitchFamily="18" charset="0"/>
              </a:rPr>
              <a:t>to </a:t>
            </a:r>
            <a:r>
              <a:rPr lang="en-US" sz="3400" i="1" dirty="0">
                <a:solidFill>
                  <a:srgbClr val="000000"/>
                </a:solidFill>
                <a:effectLst/>
                <a:latin typeface="Georgia" panose="02040502050405020303" pitchFamily="18" charset="0"/>
              </a:rPr>
              <a:t>its </a:t>
            </a:r>
            <a:r>
              <a:rPr lang="en-US" sz="3400" b="1" i="1" u="sng" dirty="0">
                <a:solidFill>
                  <a:srgbClr val="000000"/>
                </a:solidFill>
                <a:effectLst/>
                <a:latin typeface="Georgia" panose="02040502050405020303" pitchFamily="18" charset="0"/>
              </a:rPr>
              <a:t>current purpose as a resource for the people in District 2-X1 (which includes the Counties of Dallas, Ellis, Hunt, Rockwall, Kaufman &amp; parts of Collin) to receive eyeglasses as well as medical assistance for vision issues.</a:t>
            </a:r>
          </a:p>
          <a:p>
            <a:pPr algn="l">
              <a:lnSpc>
                <a:spcPct val="120000"/>
              </a:lnSpc>
              <a:spcBef>
                <a:spcPts val="600"/>
              </a:spcBef>
            </a:pPr>
            <a:r>
              <a:rPr lang="en-US" sz="2900" b="0" i="0" dirty="0">
                <a:solidFill>
                  <a:srgbClr val="000000"/>
                </a:solidFill>
                <a:effectLst/>
                <a:latin typeface="Georgia" panose="02040502050405020303" pitchFamily="18" charset="0"/>
              </a:rPr>
              <a:t>The impact of this service on the lives of these children and adults is profound. Without glasses, children are less likely to succeed in school, leading to drop-outs, gang involvement, and potential incarceration. </a:t>
            </a:r>
            <a:r>
              <a:rPr lang="en-US" sz="2900" b="0" i="1" dirty="0">
                <a:solidFill>
                  <a:srgbClr val="000000"/>
                </a:solidFill>
                <a:effectLst/>
                <a:latin typeface="Georgia" panose="02040502050405020303" pitchFamily="18" charset="0"/>
              </a:rPr>
              <a:t>Vision problems are 3 times as likely in Juvenile Detention Centers as in the general population. For adults, having a pair of glasses can mean the difference in getting a job or becoming a drain on society’s resources. The sense of pride in becoming self-sufficient can change their lives.</a:t>
            </a:r>
          </a:p>
          <a:p>
            <a:pPr algn="l">
              <a:lnSpc>
                <a:spcPct val="120000"/>
              </a:lnSpc>
              <a:spcBef>
                <a:spcPts val="600"/>
              </a:spcBef>
            </a:pPr>
            <a:r>
              <a:rPr lang="en-US" sz="2900" b="1" i="0" dirty="0">
                <a:solidFill>
                  <a:srgbClr val="000000"/>
                </a:solidFill>
                <a:effectLst/>
                <a:latin typeface="Georgia" panose="02040502050405020303" pitchFamily="18" charset="0"/>
              </a:rPr>
              <a:t>LS&amp;TF is a Lions Club District 2-X1 Charity. As a 501(c)(3), </a:t>
            </a:r>
            <a:r>
              <a:rPr lang="en-US" sz="2900" b="0" i="0" dirty="0">
                <a:solidFill>
                  <a:srgbClr val="000000"/>
                </a:solidFill>
                <a:effectLst/>
                <a:latin typeface="Georgia" panose="02040502050405020303" pitchFamily="18" charset="0"/>
              </a:rPr>
              <a:t>all contributions made are tax deductible under law. We welcome all donations and would be glad to discuss our work with any group or individual who is interested. Only through the generous donations of Lions Clubs, Foundations, Corporations and individuals can the important work of the LS&amp;TF continue to help the people of District 2-X1.</a:t>
            </a:r>
          </a:p>
        </p:txBody>
      </p:sp>
      <p:pic>
        <p:nvPicPr>
          <p:cNvPr id="8" name="Picture 7">
            <a:hlinkClick r:id="rId3"/>
            <a:extLst>
              <a:ext uri="{FF2B5EF4-FFF2-40B4-BE49-F238E27FC236}">
                <a16:creationId xmlns:a16="http://schemas.microsoft.com/office/drawing/2014/main" id="{FBFBD888-EFDD-AF46-42AA-7DAA8B251273}"/>
              </a:ext>
            </a:extLst>
          </p:cNvPr>
          <p:cNvPicPr>
            <a:picLocks noChangeAspect="1"/>
          </p:cNvPicPr>
          <p:nvPr/>
        </p:nvPicPr>
        <p:blipFill>
          <a:blip r:embed="rId4"/>
          <a:stretch>
            <a:fillRect/>
          </a:stretch>
        </p:blipFill>
        <p:spPr>
          <a:xfrm>
            <a:off x="2543088" y="645510"/>
            <a:ext cx="7553325" cy="723900"/>
          </a:xfrm>
          <a:prstGeom prst="rect">
            <a:avLst/>
          </a:prstGeom>
        </p:spPr>
      </p:pic>
    </p:spTree>
    <p:extLst>
      <p:ext uri="{BB962C8B-B14F-4D97-AF65-F5344CB8AC3E}">
        <p14:creationId xmlns:p14="http://schemas.microsoft.com/office/powerpoint/2010/main" val="42233714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4062</TotalTime>
  <Words>2601</Words>
  <Application>Microsoft Office PowerPoint</Application>
  <PresentationFormat>Widescreen</PresentationFormat>
  <Paragraphs>238</Paragraphs>
  <Slides>28</Slides>
  <Notes>0</Notes>
  <HiddenSlides>1</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28</vt:i4>
      </vt:variant>
    </vt:vector>
  </HeadingPairs>
  <TitlesOfParts>
    <vt:vector size="42" baseType="lpstr">
      <vt:lpstr>Aptos</vt:lpstr>
      <vt:lpstr>Arial</vt:lpstr>
      <vt:lpstr>Calibri</vt:lpstr>
      <vt:lpstr>Calibri Light</vt:lpstr>
      <vt:lpstr>Georgia</vt:lpstr>
      <vt:lpstr>glacial_indifferenceregular</vt:lpstr>
      <vt:lpstr>Open Sans</vt:lpstr>
      <vt:lpstr>proxima-nova</vt:lpstr>
      <vt:lpstr>Roboto</vt:lpstr>
      <vt:lpstr>Segoe UI Historic</vt:lpstr>
      <vt:lpstr>var( --e-global-typography-primary-font-family )</vt:lpstr>
      <vt:lpstr>var( --e-global-typography-text-font-family )</vt:lpstr>
      <vt:lpstr>Wingdings</vt:lpstr>
      <vt:lpstr>Office Theme</vt:lpstr>
      <vt:lpstr>2-X1 Charities, Inc. Lion District 2-X1 501c3 Foundation  Supported Charities</vt:lpstr>
      <vt:lpstr>We Serve</vt:lpstr>
      <vt:lpstr>Lions Serve Through</vt:lpstr>
      <vt:lpstr>10 - District 2-X1 Supported Charities </vt:lpstr>
      <vt:lpstr>District 2-X1 Supported Charities </vt:lpstr>
      <vt:lpstr>100% Club Contribution Amounts </vt:lpstr>
      <vt:lpstr>100% Club Donations </vt:lpstr>
      <vt:lpstr>PowerPoint Presentation</vt:lpstr>
      <vt:lpstr>PowerPoint Presentation</vt:lpstr>
      <vt:lpstr>PowerPoint Presentation</vt:lpstr>
      <vt:lpstr>Texas Lions Foundation MD-2</vt:lpstr>
      <vt:lpstr>Texas Lions Foundation MD-2</vt:lpstr>
      <vt:lpstr>Lions Clubs International Foundation</vt:lpstr>
      <vt:lpstr>Lions Clubs International Foundation Global Causes</vt:lpstr>
      <vt:lpstr>Lions Clubs International Foundation Global Causes</vt:lpstr>
      <vt:lpstr>PowerPoint Presentation</vt:lpstr>
      <vt:lpstr>Lions Clubs International Foundation</vt:lpstr>
      <vt:lpstr>Julien C. Hyer Lions Youth Camp Districts 2-X1 and 2-E2</vt:lpstr>
      <vt:lpstr>Julien C. Hyer Lions Youth Camp Districts 2-X1 and 2-E2</vt:lpstr>
      <vt:lpstr>Leader Dogs for the Blind</vt:lpstr>
      <vt:lpstr>World Services for the Blind</vt:lpstr>
      <vt:lpstr>Texas Lions Eyeglass Recycling Center</vt:lpstr>
      <vt:lpstr>Texas Lions Museum &amp; Office Foundation</vt:lpstr>
      <vt:lpstr>District 2-X1 Charities Inc. Also Supports</vt:lpstr>
      <vt:lpstr>Melvin Jones Lions International Memorial Fellowships</vt:lpstr>
      <vt:lpstr>Lion Non-Charity Awards Available from</vt:lpstr>
      <vt:lpstr>100% Club Contribution Amounts </vt:lpstr>
      <vt:lpstr>District 2-X1 Supported Charities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Lion Charity Award Options</dc:title>
  <dc:creator>Fred Conger</dc:creator>
  <cp:lastModifiedBy>Fred Conger</cp:lastModifiedBy>
  <cp:revision>114</cp:revision>
  <cp:lastPrinted>2024-03-31T19:21:54Z</cp:lastPrinted>
  <dcterms:created xsi:type="dcterms:W3CDTF">2021-04-22T22:37:50Z</dcterms:created>
  <dcterms:modified xsi:type="dcterms:W3CDTF">2026-09-04T19:38:23Z</dcterms:modified>
</cp:coreProperties>
</file>