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2" r:id="rId1"/>
  </p:sldMasterIdLst>
  <p:notesMasterIdLst>
    <p:notesMasterId r:id="rId16"/>
  </p:notesMasterIdLst>
  <p:sldIdLst>
    <p:sldId id="256" r:id="rId2"/>
    <p:sldId id="292" r:id="rId3"/>
    <p:sldId id="291" r:id="rId4"/>
    <p:sldId id="286" r:id="rId5"/>
    <p:sldId id="293" r:id="rId6"/>
    <p:sldId id="287" r:id="rId7"/>
    <p:sldId id="285" r:id="rId8"/>
    <p:sldId id="288" r:id="rId9"/>
    <p:sldId id="276" r:id="rId10"/>
    <p:sldId id="277" r:id="rId11"/>
    <p:sldId id="289" r:id="rId12"/>
    <p:sldId id="295" r:id="rId13"/>
    <p:sldId id="296" r:id="rId14"/>
    <p:sldId id="263" r:id="rId15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198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6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45" tIns="48323" rIns="96645" bIns="483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6645" tIns="48323" rIns="96645" bIns="48323" rtlCol="0"/>
          <a:lstStyle>
            <a:lvl1pPr algn="r">
              <a:defRPr sz="1200"/>
            </a:lvl1pPr>
          </a:lstStyle>
          <a:p>
            <a:fld id="{21200DB0-3D4B-455C-901A-BA098AB1F901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5" tIns="48323" rIns="96645" bIns="483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2"/>
          </a:xfrm>
          <a:prstGeom prst="rect">
            <a:avLst/>
          </a:prstGeom>
        </p:spPr>
        <p:txBody>
          <a:bodyPr vert="horz" lIns="96645" tIns="48323" rIns="96645" bIns="483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45" tIns="48323" rIns="96645" bIns="483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6645" tIns="48323" rIns="96645" bIns="48323" rtlCol="0" anchor="b"/>
          <a:lstStyle>
            <a:lvl1pPr algn="r">
              <a:defRPr sz="1200"/>
            </a:lvl1pPr>
          </a:lstStyle>
          <a:p>
            <a:fld id="{E33F8BB3-CB25-45D6-AC0A-DCE8F35AC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867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3F8BB3-CB25-45D6-AC0A-DCE8F35AC2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66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7C971-2C07-BDAD-CDE9-0AA09F1097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35E21F-20F9-BBFD-484C-B85872EBB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00B0C-2E6C-23EB-465D-BDA23114B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7F0B3-95BC-538D-E91A-BADE0039F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44D43-C01A-3E5F-54F9-A91D72B9C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54714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2CFE4-50BB-F978-2522-75964EA68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292395-2EBC-C3DB-8D5B-7AD5CD8EDB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A824B-2729-2533-2B96-8AD1918B1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DF6DA-8C0D-E542-3353-B3B291A6A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7C04F-B47D-744C-BFD9-A487F7CB1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53059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3CF964-648B-4F05-BB8A-8E21050481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F38C7C-ABDA-3524-8690-793A0DE2E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08471-66DE-55C5-6CCA-47B345245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82CF77-DDFD-0E93-24B0-F69A52637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D3592-0B81-CAFE-E6A7-8D7C88A0F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98776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5538B-74C9-BCB4-B96E-F83DF55C3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ADA8F-BEEA-9825-68BE-8753FE330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66CECE-6464-79C6-22E2-5F1855995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07A4C-008E-1983-3B17-282E5F467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733D51-372C-5664-4C38-67D5AC8C2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94889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A2AF0-3565-17BD-E83D-43AC6593D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B6A53-3237-AE69-7C40-7F224B41E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418AE1-1C44-AF75-2D51-9BCD631C0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9A6A16-D59E-889B-B6B2-664E5C4BC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AAD15-E051-DA1C-57FC-4125C04C6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4870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5C0D2-E3E6-C3C1-5A90-2181A96E9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B8ADE-9190-17D6-D953-2CC1686DAC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E03186-3465-B232-2414-3E4A9FDD99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87DFD5-B26A-32DD-65E2-426CF6211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D82599-FAFB-2F25-4AE8-2ABAA8D52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F7B04B-56B3-3B3E-AE4C-B4E1E4759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89663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7059F-D164-6D66-C1C1-4D56CBC2F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5439C0-AB2D-EB7C-7D29-5261B84FB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FD3CF-39CF-3B17-8BF7-A8E8E5F79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54C45A-C365-E4A0-8AA8-4EC26CCB3F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EE7F05-44F4-EEC1-F739-9A27740CF5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7A9F8F-29DF-943A-E668-66503638E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491699-2D0C-36C9-D5F0-796F3F3E4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EF4D1E-5476-B3D7-E759-6B4F52CD9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64827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98722-0B2C-ED52-E076-8B3F8CCE7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17E930-9FEE-71F2-5625-1B10DA3DD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9CC32-0E96-55D2-E914-E1FBD65CA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E624AF-7CB1-03EE-A1C0-A9F9295C8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93732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CBA4A-57C1-32C1-AD4E-54EA4F694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DE6DD2-43B5-1049-CF64-C0A10E856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3CBE0D-6ED0-CCD2-BFF1-732E4A510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09635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C1715-4CD2-BB64-0C39-B598DD8AB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48CCD-C938-0073-0C5A-C5C08910A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79EA79-F0AB-35C7-BF8E-8E4EEDC6B7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4C2BFA-6989-92B9-641A-E9E4C2ACB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14546C-19D3-F636-D38E-3CA7BE713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231D84-EF21-BEDD-CDD9-AC2A69A0E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4354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552CE-064E-CD60-7BE7-096D989B4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9D7FF2-3B9E-76AD-7916-50499CA2A0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9A35C4-63DF-125D-CC97-AEA49DC35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FACDFD-C16D-AA94-2505-C66497D37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F36D7-9DC6-6D16-D4A3-1EC414BBD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413FA7-E2EB-6619-7357-1FE68493B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96761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34C002-FB56-E106-2187-7CF8935B9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2FF51-687B-A7AF-30FE-6B4384F94C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64D74-0FDD-3CFD-CE4B-DBC02F24E6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63450-A4A9-D6D5-3A87-BDA65D72B7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ED87A-6F42-35D1-B164-0BAFECC316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152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ionsdistrict2x1.or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26000">
              <a:schemeClr val="accent2">
                <a:lumMod val="40000"/>
                <a:lumOff val="6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4973" y="3554178"/>
            <a:ext cx="8819754" cy="74403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District 2-X1 “Lions University”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5512" y="4347381"/>
            <a:ext cx="8138675" cy="2052739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>
                <a:solidFill>
                  <a:srgbClr val="7030A0"/>
                </a:solidFill>
              </a:rPr>
              <a:t>2026-2027 Lion Year</a:t>
            </a:r>
          </a:p>
          <a:p>
            <a:pPr algn="ctr"/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June 20, 2026</a:t>
            </a:r>
          </a:p>
          <a:p>
            <a:pPr algn="ctr"/>
            <a:r>
              <a:rPr lang="en-US" sz="2800" b="1" i="1" dirty="0">
                <a:solidFill>
                  <a:srgbClr val="C00000"/>
                </a:solidFill>
              </a:rPr>
              <a:t>9:00 am to 2:30 pm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27" y="447771"/>
            <a:ext cx="1408466" cy="20651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85208" y="604874"/>
            <a:ext cx="2407015" cy="153747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AFBBBF1-E6D1-4A23-B742-47D0C16739A4}"/>
              </a:ext>
            </a:extLst>
          </p:cNvPr>
          <p:cNvSpPr/>
          <p:nvPr/>
        </p:nvSpPr>
        <p:spPr>
          <a:xfrm>
            <a:off x="4364213" y="305209"/>
            <a:ext cx="348127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i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Welcome</a:t>
            </a:r>
          </a:p>
          <a:p>
            <a:pPr algn="ctr"/>
            <a:r>
              <a:rPr lang="en-US" sz="4400" b="1" i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2-X1 Leaders</a:t>
            </a:r>
            <a:endParaRPr lang="en-US" sz="4400" b="1" i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AA824B-A27A-4E67-A215-49696BA4DAC8}"/>
              </a:ext>
            </a:extLst>
          </p:cNvPr>
          <p:cNvSpPr/>
          <p:nvPr/>
        </p:nvSpPr>
        <p:spPr>
          <a:xfrm>
            <a:off x="741784" y="2679629"/>
            <a:ext cx="1090966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United We Serve </a:t>
            </a:r>
            <a:endParaRPr lang="en-US" sz="4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F0CE83-106F-4DAF-AE13-46260A306AD5}"/>
              </a:ext>
            </a:extLst>
          </p:cNvPr>
          <p:cNvSpPr txBox="1"/>
          <p:nvPr/>
        </p:nvSpPr>
        <p:spPr>
          <a:xfrm>
            <a:off x="2360927" y="1630190"/>
            <a:ext cx="748784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2026-27 District Governor Elect </a:t>
            </a:r>
            <a:r>
              <a:rPr lang="en-US" sz="2400" b="1" dirty="0"/>
              <a:t>– Gary Vineyard</a:t>
            </a:r>
          </a:p>
          <a:p>
            <a:pPr algn="ctr"/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2025-26 District Governor </a:t>
            </a:r>
            <a:r>
              <a:rPr lang="en-US" sz="2000" b="1" dirty="0"/>
              <a:t>– DG Kedar Timalsina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Global Leadership Team </a:t>
            </a:r>
            <a:r>
              <a:rPr lang="en-US" sz="2000" b="1" dirty="0"/>
              <a:t>– PDG Fred Conger</a:t>
            </a:r>
          </a:p>
          <a:p>
            <a:endParaRPr lang="en-US" dirty="0"/>
          </a:p>
        </p:txBody>
      </p:sp>
      <p:pic>
        <p:nvPicPr>
          <p:cNvPr id="10" name="Picture 9" descr="DISTRICT GOVERNOR for the year 2026-27.&#10;&#10;AI-generated content may be incorrect.">
            <a:extLst>
              <a:ext uri="{FF2B5EF4-FFF2-40B4-BE49-F238E27FC236}">
                <a16:creationId xmlns:a16="http://schemas.microsoft.com/office/drawing/2014/main" id="{0F9E0EE9-F4C7-914E-56BA-170EBE51E2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11510" y="4464340"/>
            <a:ext cx="3180714" cy="205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58883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3EB0A-D086-4CE1-A63D-3D5B4073B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0246" y="852710"/>
            <a:ext cx="7683688" cy="128089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Pledge to the Texas Flag</a:t>
            </a:r>
            <a:br>
              <a:rPr lang="en-US" sz="4400" b="1" dirty="0"/>
            </a:br>
            <a:r>
              <a:rPr lang="en-US" sz="4000" b="1" i="1" dirty="0">
                <a:solidFill>
                  <a:schemeClr val="accent1"/>
                </a:solidFill>
              </a:rPr>
              <a:t>2</a:t>
            </a:r>
            <a:r>
              <a:rPr lang="en-US" sz="4000" b="1" i="1" baseline="30000" dirty="0">
                <a:solidFill>
                  <a:schemeClr val="accent1"/>
                </a:solidFill>
              </a:rPr>
              <a:t>nd </a:t>
            </a:r>
            <a:r>
              <a:rPr lang="en-US" sz="3200" b="1" i="1" dirty="0">
                <a:solidFill>
                  <a:schemeClr val="accent1"/>
                </a:solidFill>
              </a:rPr>
              <a:t>VDGE Joe Kyle</a:t>
            </a:r>
            <a:endParaRPr lang="en-US" sz="4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17B10-7C73-432D-805C-0557E5483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7974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z="4000" b="1" dirty="0">
                <a:solidFill>
                  <a:srgbClr val="0070C0"/>
                </a:solidFill>
              </a:rPr>
              <a:t>I pledge Allegiance to Thee, Texas, One State Under God, One and indivisible. </a:t>
            </a:r>
          </a:p>
          <a:p>
            <a:pPr marL="457200" lvl="1" indent="0">
              <a:buNone/>
            </a:pPr>
            <a:endParaRPr lang="en-US" sz="3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14804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3EB0A-D086-4CE1-A63D-3D5B4073B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0246" y="852710"/>
            <a:ext cx="7683688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i="1" dirty="0"/>
              <a:t>Invocation</a:t>
            </a:r>
            <a:br>
              <a:rPr lang="en-US" sz="4400" b="1" i="1" dirty="0"/>
            </a:br>
            <a:br>
              <a:rPr lang="en-US" sz="4400" b="1" i="1" dirty="0"/>
            </a:br>
            <a:r>
              <a:rPr lang="en-US" sz="4400" b="1" i="1" dirty="0">
                <a:solidFill>
                  <a:schemeClr val="accent1"/>
                </a:solidFill>
              </a:rPr>
              <a:t>LCIF Chair Manuel Palavicini</a:t>
            </a:r>
          </a:p>
        </p:txBody>
      </p:sp>
    </p:spTree>
    <p:extLst>
      <p:ext uri="{BB962C8B-B14F-4D97-AF65-F5344CB8AC3E}">
        <p14:creationId xmlns:p14="http://schemas.microsoft.com/office/powerpoint/2010/main" val="284977932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3EB0A-D086-4CE1-A63D-3D5B4073B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4156" y="852710"/>
            <a:ext cx="7683688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i="1" dirty="0"/>
              <a:t>District 2-X1</a:t>
            </a:r>
            <a:br>
              <a:rPr lang="en-US" sz="4400" b="1" i="1" dirty="0"/>
            </a:br>
            <a:r>
              <a:rPr lang="en-US" sz="4400" b="1" i="1" dirty="0"/>
              <a:t>Website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237C4E-32E8-619A-FACA-534856D28C83}"/>
              </a:ext>
            </a:extLst>
          </p:cNvPr>
          <p:cNvSpPr txBox="1"/>
          <p:nvPr/>
        </p:nvSpPr>
        <p:spPr>
          <a:xfrm>
            <a:off x="2956555" y="2896831"/>
            <a:ext cx="62788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>
                <a:solidFill>
                  <a:srgbClr val="7030A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www.lionsdistrict2x1.org</a:t>
            </a:r>
            <a:endParaRPr lang="en-US" sz="4000" b="1" u="sng" dirty="0">
              <a:solidFill>
                <a:srgbClr val="7030A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50A2CC-8003-B52E-A0D8-2F12BF77DD63}"/>
              </a:ext>
            </a:extLst>
          </p:cNvPr>
          <p:cNvSpPr txBox="1"/>
          <p:nvPr/>
        </p:nvSpPr>
        <p:spPr>
          <a:xfrm>
            <a:off x="2624110" y="4050890"/>
            <a:ext cx="73137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</a:rPr>
              <a:t>Note: All course material and Information used today is available on the Lions University pages of this web site</a:t>
            </a:r>
            <a:r>
              <a:rPr lang="en-US" sz="2800" b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314978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19E3F5-135E-8114-AEA6-41BE4C4DF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66E995F-0C93-5D25-D2E3-30A1F37554BA}"/>
              </a:ext>
            </a:extLst>
          </p:cNvPr>
          <p:cNvSpPr/>
          <p:nvPr/>
        </p:nvSpPr>
        <p:spPr>
          <a:xfrm>
            <a:off x="540279" y="967417"/>
            <a:ext cx="5280460" cy="39432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4000" b="1" cap="none" spc="0" dirty="0">
                <a:ln/>
                <a:solidFill>
                  <a:srgbClr val="FEFFFF"/>
                </a:solidFill>
                <a:effectLst/>
                <a:latin typeface="+mj-lt"/>
                <a:ea typeface="+mj-ea"/>
                <a:cs typeface="+mj-cs"/>
              </a:rPr>
              <a:t>Have a Fun and Great Lion Day!</a:t>
            </a:r>
          </a:p>
        </p:txBody>
      </p:sp>
      <p:pic>
        <p:nvPicPr>
          <p:cNvPr id="2" name="Picture 1" descr="A purple and gold logo&#10;&#10;AI-generated content may be incorrect.">
            <a:extLst>
              <a:ext uri="{FF2B5EF4-FFF2-40B4-BE49-F238E27FC236}">
                <a16:creationId xmlns:a16="http://schemas.microsoft.com/office/drawing/2014/main" id="{33E5E86B-8066-C09A-8D74-9B869359B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5335" y="953386"/>
            <a:ext cx="3351406" cy="494378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98C54AF-2330-AFB3-4253-DB5FD8AB293A}"/>
              </a:ext>
            </a:extLst>
          </p:cNvPr>
          <p:cNvSpPr txBox="1"/>
          <p:nvPr/>
        </p:nvSpPr>
        <p:spPr>
          <a:xfrm>
            <a:off x="1622795" y="5185255"/>
            <a:ext cx="45167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And Go Learn Lion Stuff!</a:t>
            </a:r>
          </a:p>
        </p:txBody>
      </p:sp>
    </p:spTree>
    <p:extLst>
      <p:ext uri="{BB962C8B-B14F-4D97-AF65-F5344CB8AC3E}">
        <p14:creationId xmlns:p14="http://schemas.microsoft.com/office/powerpoint/2010/main" val="199179945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1749BC8C-BB3D-488B-8FBD-38D0871579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294" y="814771"/>
            <a:ext cx="4671406" cy="442615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882D793-5D4F-4A99-8E95-6D33B5A7B500}"/>
              </a:ext>
            </a:extLst>
          </p:cNvPr>
          <p:cNvSpPr/>
          <p:nvPr/>
        </p:nvSpPr>
        <p:spPr>
          <a:xfrm>
            <a:off x="4205255" y="5252359"/>
            <a:ext cx="378148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6000" b="1" cap="none" spc="0" dirty="0">
                <a:ln/>
                <a:solidFill>
                  <a:schemeClr val="accent3"/>
                </a:solidFill>
                <a:effectLst/>
              </a:rPr>
              <a:t>We Serve</a:t>
            </a:r>
          </a:p>
        </p:txBody>
      </p:sp>
    </p:spTree>
    <p:extLst>
      <p:ext uri="{BB962C8B-B14F-4D97-AF65-F5344CB8AC3E}">
        <p14:creationId xmlns:p14="http://schemas.microsoft.com/office/powerpoint/2010/main" val="415138415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D27348-5A3B-6DD9-E7F8-7DE9A5565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1643" y="471855"/>
            <a:ext cx="1207113" cy="177409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4BDEFDA-846C-31D2-53F2-001454918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471" y="657443"/>
            <a:ext cx="10058400" cy="811761"/>
          </a:xfrm>
        </p:spPr>
        <p:txBody>
          <a:bodyPr/>
          <a:lstStyle/>
          <a:p>
            <a:r>
              <a:rPr lang="en-US" b="1" i="1" dirty="0">
                <a:latin typeface="+mn-lt"/>
              </a:rPr>
              <a:t>LU Assistants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5279ADE-B001-9A6E-F76A-10F20B43D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7024" y="1548605"/>
            <a:ext cx="8128206" cy="4982824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500" i="1" dirty="0">
                <a:latin typeface="Arial Rounded MT Bold" panose="020F0704030504030204" pitchFamily="34" charset="0"/>
              </a:rPr>
              <a:t>DG Kedar Timalsina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500" i="1" dirty="0">
                <a:latin typeface="Arial Rounded MT Bold" panose="020F0704030504030204" pitchFamily="34" charset="0"/>
              </a:rPr>
              <a:t>DG Elect Gary Vinyard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500" i="1" dirty="0">
                <a:latin typeface="Arial Rounded MT Bold" panose="020F0704030504030204" pitchFamily="34" charset="0"/>
              </a:rPr>
              <a:t>CS Tami Kraus (Registration)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500" i="1" dirty="0">
                <a:latin typeface="Arial Rounded MT Bold" panose="020F0704030504030204" pitchFamily="34" charset="0"/>
              </a:rPr>
              <a:t>PCC Joseph Montag (Registration)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500" i="1" dirty="0">
                <a:latin typeface="Arial Rounded MT Bold" panose="020F0704030504030204" pitchFamily="34" charset="0"/>
              </a:rPr>
              <a:t>PDG Keith Murray (Registration)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500" i="1" dirty="0">
                <a:latin typeface="Arial Rounded MT Bold" panose="020F0704030504030204" pitchFamily="34" charset="0"/>
              </a:rPr>
              <a:t>Lion Alice Decker (Registration)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500" i="1" dirty="0">
                <a:latin typeface="Arial Rounded MT Bold" panose="020F0704030504030204" pitchFamily="34" charset="0"/>
              </a:rPr>
              <a:t>Lion John Wicker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500" i="1" dirty="0">
                <a:latin typeface="Arial Rounded MT Bold" panose="020F0704030504030204" pitchFamily="34" charset="0"/>
              </a:rPr>
              <a:t>2VDGE Joe Kyle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500" i="1" dirty="0">
                <a:latin typeface="Arial Rounded MT Bold" panose="020F0704030504030204" pitchFamily="34" charset="0"/>
              </a:rPr>
              <a:t>Zone Chair Sebastian </a:t>
            </a:r>
            <a:r>
              <a:rPr lang="en-US" sz="3500" i="1" dirty="0" err="1">
                <a:latin typeface="Arial Rounded MT Bold" panose="020F0704030504030204" pitchFamily="34" charset="0"/>
              </a:rPr>
              <a:t>Viliyaparampil</a:t>
            </a:r>
            <a:endParaRPr lang="en-US" sz="3500" i="1" dirty="0">
              <a:latin typeface="Arial Rounded MT Bold" panose="020F07040305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500" i="1" dirty="0">
                <a:latin typeface="Arial Rounded MT Bold" panose="020F0704030504030204" pitchFamily="34" charset="0"/>
              </a:rPr>
              <a:t>PCC John Eads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500" i="1" dirty="0">
              <a:latin typeface="Arial Rounded MT Bold" panose="020F07040305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3500" i="1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3500" i="1" dirty="0">
              <a:latin typeface="Arial Rounded MT Bold" panose="020F07040305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35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27847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D27348-5A3B-6DD9-E7F8-7DE9A5565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1643" y="471855"/>
            <a:ext cx="1207113" cy="177409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4BDEFDA-846C-31D2-53F2-001454918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356" y="311755"/>
            <a:ext cx="10058400" cy="811761"/>
          </a:xfrm>
        </p:spPr>
        <p:txBody>
          <a:bodyPr/>
          <a:lstStyle/>
          <a:p>
            <a:r>
              <a:rPr lang="en-US" b="1" i="1" dirty="0">
                <a:latin typeface="+mn-lt"/>
              </a:rPr>
              <a:t>LU Facilitators/Presenters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5279ADE-B001-9A6E-F76A-10F20B43D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7766" y="1001485"/>
            <a:ext cx="6576991" cy="5703320"/>
          </a:xfrm>
        </p:spPr>
        <p:txBody>
          <a:bodyPr>
            <a:normAutofit fontScale="92500" lnSpcReduction="10000"/>
          </a:bodyPr>
          <a:lstStyle/>
          <a:p>
            <a:r>
              <a:rPr lang="en-US" sz="3500" i="1" dirty="0">
                <a:latin typeface="Arial Rounded MT Bold" panose="020F0704030504030204" pitchFamily="34" charset="0"/>
              </a:rPr>
              <a:t>DGE Gary Vineyard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PDG Vinod Mathur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PDG Esmeralda Rodriguez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PDG Keith Murray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LCIF Coord. Manuel Palavicini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Lion Conrad </a:t>
            </a:r>
            <a:r>
              <a:rPr lang="en-US" sz="3500" i="1" dirty="0" err="1">
                <a:latin typeface="Arial Rounded MT Bold" panose="020F0704030504030204" pitchFamily="34" charset="0"/>
              </a:rPr>
              <a:t>Alagaban</a:t>
            </a:r>
            <a:r>
              <a:rPr lang="en-US" sz="3500" i="1" dirty="0">
                <a:latin typeface="Arial Rounded MT Bold" panose="020F0704030504030204" pitchFamily="34" charset="0"/>
              </a:rPr>
              <a:t> 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ZC Larry Eggett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Lion Michelle Metzger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GST Christy Householter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2ndVDG Joe Kyle</a:t>
            </a:r>
          </a:p>
          <a:p>
            <a:r>
              <a:rPr lang="en-US" sz="3500" i="1" dirty="0">
                <a:latin typeface="Arial Rounded MT Bold" panose="020F0704030504030204" pitchFamily="34" charset="0"/>
              </a:rPr>
              <a:t>PDG (GLT) Fred Conger</a:t>
            </a:r>
          </a:p>
        </p:txBody>
      </p:sp>
    </p:spTree>
    <p:extLst>
      <p:ext uri="{BB962C8B-B14F-4D97-AF65-F5344CB8AC3E}">
        <p14:creationId xmlns:p14="http://schemas.microsoft.com/office/powerpoint/2010/main" val="31899075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2B124-3C40-4602-B20E-4FAF310AB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356" y="656595"/>
            <a:ext cx="6785275" cy="702305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latin typeface="+mn-lt"/>
              </a:rPr>
              <a:t>2-X1 Lions University Rooms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F780F-2C86-4EC1-B18E-903FB7896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640194"/>
            <a:ext cx="10058400" cy="4745951"/>
          </a:xfrm>
        </p:spPr>
        <p:txBody>
          <a:bodyPr>
            <a:normAutofit/>
          </a:bodyPr>
          <a:lstStyle/>
          <a:p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First Floor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Collin/Dallas/Ellis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– General Sessions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Collin/Dallas/Ellis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- President &amp; 1</a:t>
            </a:r>
            <a:r>
              <a:rPr lang="en-US" sz="24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VP Class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Grayson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– Treasurer Class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Lamar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 – Secretary Class</a:t>
            </a:r>
          </a:p>
          <a:p>
            <a:r>
              <a:rPr lang="en-US" sz="2600" b="1" u="sng" dirty="0">
                <a:latin typeface="Arial" panose="020B0604020202020204" pitchFamily="34" charset="0"/>
                <a:cs typeface="Arial" panose="020B0604020202020204" pitchFamily="34" charset="0"/>
              </a:rPr>
              <a:t>Second Floor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Crockett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– Service Chair Class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Bowie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– Membership Chair Class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Austin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– Marketing &amp; Communication Chair Class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Hunt</a:t>
            </a:r>
            <a:r>
              <a:rPr lang="en-US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– LCIF Coordinator Class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D27348-5A3B-6DD9-E7F8-7DE9A5565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1643" y="471855"/>
            <a:ext cx="1207113" cy="177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88165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0000">
        <p159:morph option="byObject"/>
      </p:transition>
    </mc:Choice>
    <mc:Fallback>
      <p:transition advTm="10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2B124-3C40-4602-B20E-4FAF310AB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356" y="656595"/>
            <a:ext cx="6785275" cy="702305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latin typeface="+mn-lt"/>
              </a:rPr>
              <a:t>Lions University Sessions 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F780F-2C86-4EC1-B18E-903FB7896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297" y="2713059"/>
            <a:ext cx="10058400" cy="3792567"/>
          </a:xfrm>
        </p:spPr>
        <p:txBody>
          <a:bodyPr>
            <a:normAutofit/>
          </a:bodyPr>
          <a:lstStyle/>
          <a:p>
            <a:r>
              <a:rPr lang="en-US" sz="2800" b="1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Session 1: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9:00 am – 10:00 am</a:t>
            </a:r>
          </a:p>
          <a:p>
            <a:pPr lvl="1"/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Break: 10:00 am – 10:10 am</a:t>
            </a:r>
          </a:p>
          <a:p>
            <a:r>
              <a:rPr lang="en-US" sz="2800" b="1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Session 2: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10:10 am – 11:30 am</a:t>
            </a:r>
          </a:p>
          <a:p>
            <a:r>
              <a:rPr lang="en-US" sz="2800" b="1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Lunch &amp; Speaker: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11:30 am – 12:20 pm</a:t>
            </a:r>
          </a:p>
          <a:p>
            <a:pPr lvl="1"/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Break: 12:20 pm – 12:30 pm</a:t>
            </a:r>
          </a:p>
          <a:p>
            <a:r>
              <a:rPr lang="en-US" sz="2800" b="1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Club Officer Sessions: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12:30 pm – 2:15 pm</a:t>
            </a:r>
          </a:p>
          <a:p>
            <a:r>
              <a:rPr lang="en-US" sz="2800" b="1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Graduation: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2:15 pm – 2: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pm</a:t>
            </a: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D27348-5A3B-6DD9-E7F8-7DE9A5565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1643" y="471855"/>
            <a:ext cx="1207113" cy="17740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DDB071B-41E9-3384-231F-D6FE1BF72485}"/>
              </a:ext>
            </a:extLst>
          </p:cNvPr>
          <p:cNvSpPr txBox="1"/>
          <p:nvPr/>
        </p:nvSpPr>
        <p:spPr>
          <a:xfrm>
            <a:off x="1349297" y="1620481"/>
            <a:ext cx="6980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Consult your Master Schedule Handout For Topics/Classes and Room Assignments.</a:t>
            </a:r>
          </a:p>
        </p:txBody>
      </p:sp>
    </p:spTree>
    <p:extLst>
      <p:ext uri="{BB962C8B-B14F-4D97-AF65-F5344CB8AC3E}">
        <p14:creationId xmlns:p14="http://schemas.microsoft.com/office/powerpoint/2010/main" val="416400317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D27348-5A3B-6DD9-E7F8-7DE9A5565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3376" y="471855"/>
            <a:ext cx="1105380" cy="162457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4BDEFDA-846C-31D2-53F2-001454918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471" y="657443"/>
            <a:ext cx="10058400" cy="811761"/>
          </a:xfrm>
        </p:spPr>
        <p:txBody>
          <a:bodyPr/>
          <a:lstStyle/>
          <a:p>
            <a:r>
              <a:rPr lang="en-US" b="1" i="1" dirty="0">
                <a:latin typeface="+mn-lt"/>
              </a:rPr>
              <a:t>Lunch &amp; Guest Speaker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5279ADE-B001-9A6E-F76A-10F20B43D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0471" y="1548606"/>
            <a:ext cx="9025021" cy="4985758"/>
          </a:xfrm>
        </p:spPr>
        <p:txBody>
          <a:bodyPr>
            <a:normAutofit/>
          </a:bodyPr>
          <a:lstStyle/>
          <a:p>
            <a:r>
              <a:rPr lang="en-US" sz="3500" i="1" dirty="0">
                <a:latin typeface="Arial Rounded MT Bold" panose="020F0704030504030204" pitchFamily="34" charset="0"/>
              </a:rPr>
              <a:t>11:30 am – 12:20 pm</a:t>
            </a:r>
          </a:p>
          <a:p>
            <a:pPr marL="0" indent="0">
              <a:buNone/>
            </a:pPr>
            <a:r>
              <a:rPr lang="en-US" sz="3500" i="1" dirty="0">
                <a:latin typeface="Arial Rounded MT Bold" panose="020F0704030504030204" pitchFamily="34" charset="0"/>
              </a:rPr>
              <a:t>_______________________________________</a:t>
            </a:r>
          </a:p>
          <a:p>
            <a:r>
              <a:rPr lang="en-US" sz="3500" i="1" dirty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</a:rPr>
              <a:t>Guest Speaker </a:t>
            </a:r>
            <a:r>
              <a:rPr lang="en-US" sz="3500" i="1" dirty="0">
                <a:latin typeface="Arial Rounded MT Bold" panose="020F0704030504030204" pitchFamily="34" charset="0"/>
              </a:rPr>
              <a:t>–  2ndVDG Joe Kyle</a:t>
            </a:r>
          </a:p>
          <a:p>
            <a:pPr marL="0" indent="0">
              <a:buNone/>
            </a:pPr>
            <a:r>
              <a:rPr lang="en-US" sz="3500" i="1" dirty="0">
                <a:latin typeface="Arial Rounded MT Bold" panose="020F0704030504030204" pitchFamily="34" charset="0"/>
              </a:rPr>
              <a:t>_______________________________________</a:t>
            </a:r>
          </a:p>
          <a:p>
            <a:pPr lvl="1"/>
            <a:r>
              <a:rPr lang="en-US" sz="2900" i="1" dirty="0">
                <a:latin typeface="Arial Rounded MT Bold" panose="020F0704030504030204" pitchFamily="34" charset="0"/>
              </a:rPr>
              <a:t>Break </a:t>
            </a:r>
          </a:p>
          <a:p>
            <a:pPr marL="601218" lvl="2" indent="0">
              <a:buNone/>
            </a:pPr>
            <a:r>
              <a:rPr lang="en-US" sz="2900" i="1" dirty="0">
                <a:latin typeface="Arial Rounded MT Bold" panose="020F0704030504030204" pitchFamily="34" charset="0"/>
              </a:rPr>
              <a:t>12:20 pm – 12:30 pm</a:t>
            </a:r>
          </a:p>
          <a:p>
            <a:pPr marL="0" indent="0">
              <a:spcBef>
                <a:spcPts val="0"/>
              </a:spcBef>
              <a:buNone/>
            </a:pPr>
            <a:endParaRPr lang="en-US" sz="35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88159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2B124-3C40-4602-B20E-4FAF310AB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0907" y="656595"/>
            <a:ext cx="10058400" cy="702305"/>
          </a:xfrm>
        </p:spPr>
        <p:txBody>
          <a:bodyPr/>
          <a:lstStyle/>
          <a:p>
            <a:r>
              <a:rPr lang="en-US" b="1" i="1" dirty="0">
                <a:latin typeface="+mn-lt"/>
              </a:rPr>
              <a:t>University Sessions - Afternoon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F780F-2C86-4EC1-B18E-903FB7896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202" y="1659982"/>
            <a:ext cx="10058400" cy="431707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Officer Breakout Sessions: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12:30 pm – 2:15 pm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Club Presidents &amp; Vice-Presidents		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Club Secretaries						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Club Treasurers						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Club Membership Chairpersons		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Club Service Chairpersons					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Club Marketing &amp; Communications Chairpersons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Club LCIF Coordinators						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D27348-5A3B-6DD9-E7F8-7DE9A5565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1643" y="471855"/>
            <a:ext cx="1207113" cy="177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41519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D27348-5A3B-6DD9-E7F8-7DE9A5565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1643" y="471855"/>
            <a:ext cx="1207113" cy="177409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4BDEFDA-846C-31D2-53F2-001454918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356" y="633521"/>
            <a:ext cx="10058400" cy="1450757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Closing/Graduation – 2:15 pm – 2:30 pm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5279ADE-B001-9A6E-F76A-10F20B43D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625357"/>
            <a:ext cx="10058400" cy="3760788"/>
          </a:xfrm>
        </p:spPr>
        <p:txBody>
          <a:bodyPr>
            <a:normAutofit/>
          </a:bodyPr>
          <a:lstStyle/>
          <a:p>
            <a:r>
              <a:rPr lang="en-US" sz="3500" i="1" dirty="0">
                <a:latin typeface="Arial Rounded MT Bold" panose="020F0704030504030204" pitchFamily="34" charset="0"/>
              </a:rPr>
              <a:t>Completion Certificates</a:t>
            </a:r>
          </a:p>
          <a:p>
            <a:pPr lvl="1"/>
            <a:r>
              <a:rPr lang="en-US" sz="3300" dirty="0">
                <a:solidFill>
                  <a:srgbClr val="0070C0"/>
                </a:solidFill>
                <a:latin typeface="Aptos Light" panose="020B0004020202020204" pitchFamily="34" charset="0"/>
              </a:rPr>
              <a:t>Completion certificates will be </a:t>
            </a:r>
            <a:r>
              <a:rPr lang="en-US" sz="3300" b="1" dirty="0">
                <a:solidFill>
                  <a:srgbClr val="0070C0"/>
                </a:solidFill>
                <a:latin typeface="Aptos Light" panose="020B0004020202020204" pitchFamily="34" charset="0"/>
              </a:rPr>
              <a:t>emailed </a:t>
            </a:r>
            <a:r>
              <a:rPr lang="en-US" sz="3300" dirty="0">
                <a:solidFill>
                  <a:srgbClr val="0070C0"/>
                </a:solidFill>
                <a:latin typeface="Aptos Light" panose="020B0004020202020204" pitchFamily="34" charset="0"/>
              </a:rPr>
              <a:t>as a PDF to your club Secretary for printing &amp; distribution by your club President.</a:t>
            </a:r>
          </a:p>
          <a:p>
            <a:pPr marL="0" indent="0">
              <a:spcBef>
                <a:spcPts val="0"/>
              </a:spcBef>
              <a:buNone/>
            </a:pPr>
            <a:endParaRPr lang="en-US" sz="35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60651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3EB0A-D086-4CE1-A63D-3D5B4073B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0246" y="852710"/>
            <a:ext cx="7683688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/>
              <a:t>Pledge to the American Flag</a:t>
            </a:r>
            <a:br>
              <a:rPr lang="en-US" sz="4400" b="1" dirty="0"/>
            </a:br>
            <a:r>
              <a:rPr lang="en-US" sz="4400" b="1" i="1" dirty="0">
                <a:solidFill>
                  <a:schemeClr val="accent1"/>
                </a:solidFill>
              </a:rPr>
              <a:t>2</a:t>
            </a:r>
            <a:r>
              <a:rPr lang="en-US" sz="4400" b="1" i="1" baseline="30000" dirty="0">
                <a:solidFill>
                  <a:schemeClr val="accent1"/>
                </a:solidFill>
              </a:rPr>
              <a:t>nd </a:t>
            </a:r>
            <a:r>
              <a:rPr lang="en-US" b="1" i="1" dirty="0">
                <a:solidFill>
                  <a:schemeClr val="accent1"/>
                </a:solidFill>
              </a:rPr>
              <a:t>VDGE Joe Kyle</a:t>
            </a:r>
            <a:endParaRPr lang="en-US" sz="4400" b="1" i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D17B10-7C73-432D-805C-0557E5483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79742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en-US" sz="4000" b="1" dirty="0">
                <a:solidFill>
                  <a:srgbClr val="0070C0"/>
                </a:solidFill>
              </a:rPr>
              <a:t>I pledge Allegiance to the flag of the United States of America, and to Republic for which it stands, One Nation Under God, Indivisible, with Liberty and Justice for All. </a:t>
            </a:r>
          </a:p>
          <a:p>
            <a:pPr marL="457200" lvl="1" indent="0">
              <a:buNone/>
            </a:pPr>
            <a:endParaRPr lang="en-US" sz="3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25676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 advTm="12000">
        <p159:morph option="byObject"/>
      </p:transition>
    </mc:Choice>
    <mc:Fallback>
      <p:transition advTm="12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2364</TotalTime>
  <Words>516</Words>
  <Application>Microsoft Office PowerPoint</Application>
  <PresentationFormat>Widescreen</PresentationFormat>
  <Paragraphs>87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Aptos</vt:lpstr>
      <vt:lpstr>Aptos Display</vt:lpstr>
      <vt:lpstr>Aptos Light</vt:lpstr>
      <vt:lpstr>Arial</vt:lpstr>
      <vt:lpstr>Arial Rounded MT Bold</vt:lpstr>
      <vt:lpstr>Calibri</vt:lpstr>
      <vt:lpstr>Wingdings</vt:lpstr>
      <vt:lpstr>Office Theme</vt:lpstr>
      <vt:lpstr>District 2-X1 “Lions University”</vt:lpstr>
      <vt:lpstr>LU Assistants</vt:lpstr>
      <vt:lpstr>LU Facilitators/Presenters </vt:lpstr>
      <vt:lpstr>2-X1 Lions University Rooms</vt:lpstr>
      <vt:lpstr>Lions University Sessions -</vt:lpstr>
      <vt:lpstr>Lunch &amp; Guest Speaker</vt:lpstr>
      <vt:lpstr>University Sessions - Afternoon</vt:lpstr>
      <vt:lpstr>Closing/Graduation – 2:15 pm – 2:30 pm</vt:lpstr>
      <vt:lpstr>Pledge to the American Flag 2nd VDGE Joe Kyle</vt:lpstr>
      <vt:lpstr>Pledge to the Texas Flag 2nd VDGE Joe Kyle</vt:lpstr>
      <vt:lpstr>Invocation  LCIF Chair Manuel Palavicini</vt:lpstr>
      <vt:lpstr>District 2-X1 Website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Lions  District 2-X1 University</dc:title>
  <dc:creator>Fred Conger</dc:creator>
  <cp:lastModifiedBy>Fred Conger</cp:lastModifiedBy>
  <cp:revision>197</cp:revision>
  <cp:lastPrinted>2016-06-08T03:22:08Z</cp:lastPrinted>
  <dcterms:created xsi:type="dcterms:W3CDTF">2015-03-16T22:15:15Z</dcterms:created>
  <dcterms:modified xsi:type="dcterms:W3CDTF">2026-06-13T00:01:05Z</dcterms:modified>
</cp:coreProperties>
</file>