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3" r:id="rId2"/>
    <p:sldMasterId id="2147483655" r:id="rId3"/>
    <p:sldMasterId id="2147483657" r:id="rId4"/>
  </p:sldMasterIdLst>
  <p:notesMasterIdLst>
    <p:notesMasterId r:id="rId35"/>
  </p:notesMasterIdLst>
  <p:sldIdLst>
    <p:sldId id="259" r:id="rId5"/>
    <p:sldId id="361" r:id="rId6"/>
    <p:sldId id="399" r:id="rId7"/>
    <p:sldId id="382" r:id="rId8"/>
    <p:sldId id="395" r:id="rId9"/>
    <p:sldId id="400" r:id="rId10"/>
    <p:sldId id="401" r:id="rId11"/>
    <p:sldId id="353" r:id="rId12"/>
    <p:sldId id="396" r:id="rId13"/>
    <p:sldId id="371" r:id="rId14"/>
    <p:sldId id="364" r:id="rId15"/>
    <p:sldId id="366" r:id="rId16"/>
    <p:sldId id="367" r:id="rId17"/>
    <p:sldId id="368" r:id="rId18"/>
    <p:sldId id="369" r:id="rId19"/>
    <p:sldId id="372" r:id="rId20"/>
    <p:sldId id="373" r:id="rId21"/>
    <p:sldId id="374" r:id="rId22"/>
    <p:sldId id="375" r:id="rId23"/>
    <p:sldId id="376" r:id="rId24"/>
    <p:sldId id="377" r:id="rId25"/>
    <p:sldId id="380" r:id="rId26"/>
    <p:sldId id="381" r:id="rId27"/>
    <p:sldId id="379" r:id="rId28"/>
    <p:sldId id="387" r:id="rId29"/>
    <p:sldId id="388" r:id="rId30"/>
    <p:sldId id="389" r:id="rId31"/>
    <p:sldId id="390" r:id="rId32"/>
    <p:sldId id="386" r:id="rId33"/>
    <p:sldId id="391" r:id="rId34"/>
  </p:sldIdLst>
  <p:sldSz cx="12192000" cy="6858000"/>
  <p:notesSz cx="12192000" cy="6858000"/>
  <p:embeddedFontLst>
    <p:embeddedFont>
      <p:font typeface="Helvetica Neue Bold" panose="020B0604020202020204" charset="0"/>
      <p:boldItalic r:id="rId36"/>
    </p:embeddedFont>
    <p:embeddedFont>
      <p:font typeface="Verdana" panose="020B060403050404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0F129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2" autoAdjust="0"/>
    <p:restoredTop sz="94658"/>
  </p:normalViewPr>
  <p:slideViewPr>
    <p:cSldViewPr showGuides="1">
      <p:cViewPr varScale="1">
        <p:scale>
          <a:sx n="108" d="100"/>
          <a:sy n="108" d="100"/>
        </p:scale>
        <p:origin x="104" y="272"/>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42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F18797C-042E-424F-8E20-5BF9908BCB21}" type="datetimeFigureOut">
              <a:rPr lang="en-GB" smtClean="0"/>
              <a:t>14/06/2026</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566EE10-306C-4BA7-A094-978B07A496EC}"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13</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14</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15</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16</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17</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18</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19</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20</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21</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23</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24</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25</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26</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27</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28</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29</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30</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2192E-F4BB-FA68-A3D3-C356187DF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DCF26-B6F2-F090-79E2-AD894401C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1D4F7-4D3C-BC28-B3D4-56EA1F812F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A7ABDF-4114-4454-F07C-D5FBCE20ECB8}"/>
              </a:ext>
            </a:extLst>
          </p:cNvPr>
          <p:cNvSpPr>
            <a:spLocks noGrp="1"/>
          </p:cNvSpPr>
          <p:nvPr>
            <p:ph type="sldNum" sz="quarter" idx="5"/>
          </p:nvPr>
        </p:nvSpPr>
        <p:spPr/>
        <p:txBody>
          <a:bodyPr/>
          <a:lstStyle/>
          <a:p>
            <a:fld id="{7566EE10-306C-4BA7-A094-978B07A496EC}" type="slidenum">
              <a:rPr lang="en-GB" smtClean="0"/>
              <a:t>3</a:t>
            </a:fld>
            <a:endParaRPr lang="en-GB" dirty="0"/>
          </a:p>
        </p:txBody>
      </p:sp>
    </p:spTree>
    <p:extLst>
      <p:ext uri="{BB962C8B-B14F-4D97-AF65-F5344CB8AC3E}">
        <p14:creationId xmlns:p14="http://schemas.microsoft.com/office/powerpoint/2010/main" val="140524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and Wellbeing</a:t>
            </a:r>
          </a:p>
        </p:txBody>
      </p:sp>
      <p:sp>
        <p:nvSpPr>
          <p:cNvPr id="4" name="Slide Number Placeholder 3"/>
          <p:cNvSpPr>
            <a:spLocks noGrp="1"/>
          </p:cNvSpPr>
          <p:nvPr>
            <p:ph type="sldNum" sz="quarter" idx="5"/>
          </p:nvPr>
        </p:nvSpPr>
        <p:spPr/>
        <p:txBody>
          <a:bodyPr/>
          <a:lstStyle/>
          <a:p>
            <a:fld id="{7566EE10-306C-4BA7-A094-978B07A496EC}" type="slidenum">
              <a:rPr lang="en-GB" smtClean="0"/>
              <a:t>8</a:t>
            </a:fld>
            <a:endParaRPr lang="en-GB"/>
          </a:p>
        </p:txBody>
      </p:sp>
    </p:spTree>
    <p:extLst>
      <p:ext uri="{BB962C8B-B14F-4D97-AF65-F5344CB8AC3E}">
        <p14:creationId xmlns:p14="http://schemas.microsoft.com/office/powerpoint/2010/main" val="1848390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10</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11</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SLIDE - 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 - Side Circle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315" y="2805403"/>
            <a:ext cx="3175250" cy="1247195"/>
          </a:xfrm>
          <a:noFill/>
        </p:spPr>
        <p:txBody>
          <a:bodyPr/>
          <a:lstStyle>
            <a:lvl1pPr algn="r">
              <a:defRPr sz="2400" strike="noStrike" cap="none" spc="300">
                <a:solidFill>
                  <a:schemeClr val="bg1"/>
                </a:solidFill>
                <a:latin typeface="Arial" panose="020B0704020202020204" pitchFamily="34" charset="0"/>
                <a:cs typeface="Arial" panose="020B0704020202020204" pitchFamily="34" charset="0"/>
              </a:defRPr>
            </a:lvl1pPr>
          </a:lstStyle>
          <a:p>
            <a:r>
              <a:rPr lang="en-US" dirty="0"/>
              <a:t>CLICK TO EDIT MASTER TITLE STYLE</a:t>
            </a:r>
          </a:p>
        </p:txBody>
      </p:sp>
      <p:sp>
        <p:nvSpPr>
          <p:cNvPr id="5" name="Slide Number Placeholder 3"/>
          <p:cNvSpPr>
            <a:spLocks noGrp="1"/>
          </p:cNvSpPr>
          <p:nvPr>
            <p:ph type="sldNum" sz="quarter" idx="11"/>
          </p:nvPr>
        </p:nvSpPr>
        <p:spPr>
          <a:xfrm>
            <a:off x="-1" y="6457115"/>
            <a:ext cx="430213" cy="320675"/>
          </a:xfrm>
        </p:spPr>
        <p:txBody>
          <a:bodyPr/>
          <a:lstStyle>
            <a:lvl1pPr>
              <a:defRPr>
                <a:solidFill>
                  <a:schemeClr val="bg1"/>
                </a:solidFill>
                <a:latin typeface="Arial" panose="020B0704020202020204" pitchFamily="34" charset="0"/>
                <a:cs typeface="Arial" panose="020B0704020202020204" pitchFamily="34" charset="0"/>
              </a:defRPr>
            </a:lvl1pPr>
          </a:lstStyle>
          <a:p>
            <a:fld id="{2B2FFF44-DBF6-4F9F-9F70-A48E8AF8336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Note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spc="300">
                <a:latin typeface="Arial" panose="020B0704020202020204" pitchFamily="34" charset="0"/>
                <a:cs typeface="Arial" panose="020B070402020202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2B2FFF44-DBF6-4F9F-9F70-A48E8AF83361}" type="slidenum">
              <a:rPr lang="en-US" smtClean="0"/>
              <a:t>‹#›</a:t>
            </a:fld>
            <a:endParaRPr lang="en-US" dirty="0"/>
          </a:p>
        </p:txBody>
      </p:sp>
      <p:sp>
        <p:nvSpPr>
          <p:cNvPr id="6" name="Text Placeholder 5"/>
          <p:cNvSpPr>
            <a:spLocks noGrp="1"/>
          </p:cNvSpPr>
          <p:nvPr>
            <p:ph type="body" sz="quarter" idx="12"/>
          </p:nvPr>
        </p:nvSpPr>
        <p:spPr>
          <a:xfrm>
            <a:off x="430213" y="1146175"/>
            <a:ext cx="11337925" cy="4859338"/>
          </a:xfrm>
        </p:spPr>
        <p:txBody>
          <a:bodyPr/>
          <a:lstStyle>
            <a:lvl1pPr>
              <a:defRPr>
                <a:latin typeface="Arial" panose="020B0704020202020204" pitchFamily="34" charset="0"/>
                <a:cs typeface="Arial" panose="020B0704020202020204" pitchFamily="34" charset="0"/>
              </a:defRPr>
            </a:lvl1pPr>
            <a:lvl2pPr>
              <a:defRPr>
                <a:latin typeface="Arial" panose="020B0704020202020204" pitchFamily="34" charset="0"/>
                <a:cs typeface="Arial" panose="020B0704020202020204" pitchFamily="34" charset="0"/>
              </a:defRPr>
            </a:lvl2pPr>
            <a:lvl3pPr>
              <a:defRPr>
                <a:latin typeface="Arial" panose="020B0704020202020204" pitchFamily="34" charset="0"/>
                <a:cs typeface="Arial" panose="020B0704020202020204" pitchFamily="34" charset="0"/>
              </a:defRPr>
            </a:lvl3pPr>
            <a:lvl4pPr>
              <a:defRPr>
                <a:latin typeface="Arial" panose="020B0704020202020204" pitchFamily="34" charset="0"/>
                <a:cs typeface="Arial" panose="020B0704020202020204" pitchFamily="34" charset="0"/>
              </a:defRPr>
            </a:lvl4pPr>
            <a:lvl5pPr>
              <a:defRPr>
                <a:latin typeface="Arial" panose="020B0704020202020204" pitchFamily="34" charset="0"/>
                <a:cs typeface="Arial" panose="020B07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SLIDE - BLANK">
    <p:spTree>
      <p:nvGrpSpPr>
        <p:cNvPr id="1" name=""/>
        <p:cNvGrpSpPr/>
        <p:nvPr/>
      </p:nvGrpSpPr>
      <p:grpSpPr>
        <a:xfrm>
          <a:off x="0" y="0"/>
          <a:ext cx="0" cy="0"/>
          <a:chOff x="0" y="0"/>
          <a:chExt cx="0" cy="0"/>
        </a:xfrm>
      </p:grpSpPr>
      <p:sp>
        <p:nvSpPr>
          <p:cNvPr id="2" name="Slice - Solid"/>
          <p:cNvSpPr/>
          <p:nvPr userDrawn="1"/>
        </p:nvSpPr>
        <p:spPr>
          <a:xfrm>
            <a:off x="1038530" y="0"/>
            <a:ext cx="11153470" cy="6866022"/>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sp>
        <p:nvSpPr>
          <p:cNvPr id="3" name="TextBox 2"/>
          <p:cNvSpPr txBox="1"/>
          <p:nvPr userDrawn="1"/>
        </p:nvSpPr>
        <p:spPr>
          <a:xfrm>
            <a:off x="103518" y="301924"/>
            <a:ext cx="228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Event Name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STER SLIDE - 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Slide - Side Circle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315" y="2805403"/>
            <a:ext cx="3175250" cy="1247195"/>
          </a:xfrm>
          <a:noFill/>
        </p:spPr>
        <p:txBody>
          <a:bodyPr/>
          <a:lstStyle>
            <a:lvl1pPr algn="r">
              <a:defRPr sz="2400" strike="noStrike" cap="none" spc="300">
                <a:solidFill>
                  <a:schemeClr val="bg1"/>
                </a:solidFill>
                <a:latin typeface="Arial" panose="020B0704020202020204" pitchFamily="34" charset="0"/>
                <a:cs typeface="Arial" panose="020B0704020202020204" pitchFamily="34" charset="0"/>
              </a:defRPr>
            </a:lvl1pPr>
          </a:lstStyle>
          <a:p>
            <a:r>
              <a:rPr lang="en-US" dirty="0"/>
              <a:t>CLICK TO EDIT MASTER TITLE STYLE</a:t>
            </a:r>
          </a:p>
        </p:txBody>
      </p:sp>
      <p:sp>
        <p:nvSpPr>
          <p:cNvPr id="5" name="Slide Number Placeholder 3"/>
          <p:cNvSpPr>
            <a:spLocks noGrp="1"/>
          </p:cNvSpPr>
          <p:nvPr>
            <p:ph type="sldNum" sz="quarter" idx="11"/>
          </p:nvPr>
        </p:nvSpPr>
        <p:spPr>
          <a:xfrm>
            <a:off x="-1" y="6457115"/>
            <a:ext cx="430213" cy="320675"/>
          </a:xfrm>
        </p:spPr>
        <p:txBody>
          <a:bodyPr/>
          <a:lstStyle>
            <a:lvl1pPr>
              <a:defRPr>
                <a:solidFill>
                  <a:schemeClr val="bg1"/>
                </a:solidFill>
                <a:latin typeface="Arial" panose="020B0704020202020204" pitchFamily="34" charset="0"/>
                <a:cs typeface="Arial" panose="020B0704020202020204" pitchFamily="34" charset="0"/>
              </a:defRPr>
            </a:lvl1pPr>
          </a:lstStyle>
          <a:p>
            <a:fld id="{2B2FFF44-DBF6-4F9F-9F70-A48E8AF8336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ote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spc="300">
                <a:latin typeface="Arial" panose="020B0704020202020204" pitchFamily="34" charset="0"/>
                <a:cs typeface="Arial" panose="020B070402020202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2B2FFF44-DBF6-4F9F-9F70-A48E8AF83361}" type="slidenum">
              <a:rPr lang="en-US" smtClean="0"/>
              <a:t>‹#›</a:t>
            </a:fld>
            <a:endParaRPr lang="en-US" dirty="0"/>
          </a:p>
        </p:txBody>
      </p:sp>
      <p:sp>
        <p:nvSpPr>
          <p:cNvPr id="6" name="Text Placeholder 5"/>
          <p:cNvSpPr>
            <a:spLocks noGrp="1"/>
          </p:cNvSpPr>
          <p:nvPr>
            <p:ph type="body" sz="quarter" idx="12"/>
          </p:nvPr>
        </p:nvSpPr>
        <p:spPr>
          <a:xfrm>
            <a:off x="430213" y="1146175"/>
            <a:ext cx="11337925" cy="4859338"/>
          </a:xfrm>
        </p:spPr>
        <p:txBody>
          <a:bodyPr/>
          <a:lstStyle>
            <a:lvl1pPr>
              <a:defRPr>
                <a:latin typeface="Arial" panose="020B0704020202020204" pitchFamily="34" charset="0"/>
                <a:cs typeface="Arial" panose="020B0704020202020204" pitchFamily="34" charset="0"/>
              </a:defRPr>
            </a:lvl1pPr>
            <a:lvl2pPr>
              <a:defRPr>
                <a:latin typeface="Arial" panose="020B0704020202020204" pitchFamily="34" charset="0"/>
                <a:cs typeface="Arial" panose="020B0704020202020204" pitchFamily="34" charset="0"/>
              </a:defRPr>
            </a:lvl2pPr>
            <a:lvl3pPr>
              <a:defRPr>
                <a:latin typeface="Arial" panose="020B0704020202020204" pitchFamily="34" charset="0"/>
                <a:cs typeface="Arial" panose="020B0704020202020204" pitchFamily="34" charset="0"/>
              </a:defRPr>
            </a:lvl3pPr>
            <a:lvl4pPr>
              <a:defRPr>
                <a:latin typeface="Arial" panose="020B0704020202020204" pitchFamily="34" charset="0"/>
                <a:cs typeface="Arial" panose="020B0704020202020204" pitchFamily="34" charset="0"/>
              </a:defRPr>
            </a:lvl4pPr>
            <a:lvl5pPr>
              <a:defRPr>
                <a:latin typeface="Arial" panose="020B0704020202020204" pitchFamily="34" charset="0"/>
                <a:cs typeface="Arial" panose="020B07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D224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D2240"/>
        </a:solidFill>
        <a:effectLst/>
      </p:bgPr>
    </p:bg>
    <p:spTree>
      <p:nvGrpSpPr>
        <p:cNvPr id="1" name=""/>
        <p:cNvGrpSpPr/>
        <p:nvPr/>
      </p:nvGrpSpPr>
      <p:grpSpPr>
        <a:xfrm>
          <a:off x="0" y="0"/>
          <a:ext cx="0" cy="0"/>
          <a:chOff x="0" y="0"/>
          <a:chExt cx="0" cy="0"/>
        </a:xfrm>
      </p:grpSpPr>
      <p:sp>
        <p:nvSpPr>
          <p:cNvPr id="2" name="Slice - Solid"/>
          <p:cNvSpPr/>
          <p:nvPr userDrawn="1"/>
        </p:nvSpPr>
        <p:spPr>
          <a:xfrm>
            <a:off x="1038530" y="0"/>
            <a:ext cx="11153470" cy="6866022"/>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sp>
        <p:nvSpPr>
          <p:cNvPr id="3" name="TextBox 2"/>
          <p:cNvSpPr txBox="1"/>
          <p:nvPr userDrawn="1"/>
        </p:nvSpPr>
        <p:spPr>
          <a:xfrm>
            <a:off x="103518" y="301924"/>
            <a:ext cx="228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Event Name</a:t>
            </a:r>
          </a:p>
        </p:txBody>
      </p:sp>
      <p:pic>
        <p:nvPicPr>
          <p:cNvPr id="5" name="Picture 4"/>
          <p:cNvPicPr>
            <a:picLocks noChangeAspect="1"/>
          </p:cNvPicPr>
          <p:nvPr userDrawn="1"/>
        </p:nvPicPr>
        <p:blipFill>
          <a:blip r:embed="rId3"/>
          <a:stretch>
            <a:fillRect/>
          </a:stretch>
        </p:blipFill>
        <p:spPr>
          <a:xfrm>
            <a:off x="75958" y="5228750"/>
            <a:ext cx="1123498" cy="1064530"/>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D224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crobat.adobe.com/id/urn:aaid:sc:US:6df928cd-a3aa-4f0a-a3f7-d7e3f1687193"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lionsclubs.org/en/resources-for-members/resource-center/club-service-chairpers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lionsclubs.org/en/start-our-approach/service-journe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crandlehouse@gmail.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cdn2.webdamdb.com/md_wPPDXWwYFno12QHN.jpg.pdf?v=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cdn2.webdamdb.com/md_wJT2rcTDxmu4.jpg.pdf?v=1" TargetMode="External"/><Relationship Id="rId5" Type="http://schemas.openxmlformats.org/officeDocument/2006/relationships/hyperlink" Target="https://www.lionsclubs.org/resources-for-members/resource-center/club-excellence-awards" TargetMode="External"/><Relationship Id="rId4" Type="http://schemas.openxmlformats.org/officeDocument/2006/relationships/hyperlink" Target="https://www.lionsclubs.org/kindness-matters-service-awar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s://cdn2.webdamdb.com/md_wJT2rcTDxmu4.jpg.pdf?v=1" TargetMode="External"/><Relationship Id="rId4" Type="http://schemas.openxmlformats.org/officeDocument/2006/relationships/hyperlink" Target="https://insights.lionsclubs.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lionsdistrict2x1.org/lions-2-x1-university-files/" TargetMode="External"/><Relationship Id="rId2" Type="http://schemas.openxmlformats.org/officeDocument/2006/relationships/hyperlink" Target="https://www.lionsclubs.org/en/resources-for-members/resource-center/club-service-chairperson"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adline"/>
          <p:cNvSpPr txBox="1"/>
          <p:nvPr/>
        </p:nvSpPr>
        <p:spPr>
          <a:xfrm>
            <a:off x="1371600" y="1676400"/>
            <a:ext cx="6973735" cy="129752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sz="4800" kern="0" dirty="0">
                <a:solidFill>
                  <a:schemeClr val="bg1"/>
                </a:solidFill>
              </a:rPr>
              <a:t>Lions International </a:t>
            </a:r>
            <a:br>
              <a:rPr lang="en-US" sz="4800" kern="0" dirty="0">
                <a:solidFill>
                  <a:schemeClr val="bg1"/>
                </a:solidFill>
              </a:rPr>
            </a:br>
            <a:r>
              <a:rPr lang="en-US" sz="4800" kern="0" dirty="0">
                <a:solidFill>
                  <a:schemeClr val="bg1"/>
                </a:solidFill>
              </a:rPr>
              <a:t>MD2</a:t>
            </a:r>
          </a:p>
          <a:p>
            <a:r>
              <a:rPr lang="en-US" sz="4800" kern="0" dirty="0">
                <a:solidFill>
                  <a:schemeClr val="bg1"/>
                </a:solidFill>
              </a:rPr>
              <a:t>District 2X1</a:t>
            </a:r>
          </a:p>
          <a:p>
            <a:r>
              <a:rPr lang="en-US" sz="4800" kern="0" dirty="0">
                <a:solidFill>
                  <a:schemeClr val="bg1"/>
                </a:solidFill>
              </a:rPr>
              <a:t>2026 Lions University</a:t>
            </a:r>
          </a:p>
          <a:p>
            <a:r>
              <a:rPr lang="en-US" sz="4800" kern="0" dirty="0">
                <a:solidFill>
                  <a:schemeClr val="bg1"/>
                </a:solidFill>
              </a:rPr>
              <a:t>Region X</a:t>
            </a:r>
          </a:p>
          <a:p>
            <a:r>
              <a:rPr lang="en-US" sz="4800" kern="0" dirty="0">
                <a:solidFill>
                  <a:schemeClr val="bg1"/>
                </a:solidFill>
              </a:rPr>
              <a:t>Session: Service</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4800" kern="0" dirty="0">
                <a:solidFill>
                  <a:schemeClr val="bg1"/>
                </a:solidFill>
              </a:rPr>
              <a:t>1.Club Service Chair/Committee</a:t>
            </a:r>
          </a:p>
          <a:p>
            <a:r>
              <a:rPr lang="en-US" altLang="en-US" sz="4800" kern="0" dirty="0">
                <a:solidFill>
                  <a:schemeClr val="bg1"/>
                </a:solidFill>
              </a:rPr>
              <a:t>LCI Club Service Chair Web Page Link</a:t>
            </a:r>
          </a:p>
          <a:p>
            <a:endParaRPr lang="en-US" altLang="en-US" sz="4800" kern="0" dirty="0">
              <a:solidFill>
                <a:schemeClr val="bg1"/>
              </a:solidFill>
            </a:endParaRPr>
          </a:p>
          <a:p>
            <a:r>
              <a:rPr lang="en-US" altLang="en-US" sz="3200" kern="0" dirty="0">
                <a:solidFill>
                  <a:schemeClr val="bg1"/>
                </a:solidFill>
                <a:uFillTx/>
                <a:latin typeface="Helvetica Neue Bold" panose="02000503000000020004" charset="0"/>
                <a:ea typeface="Helvetica Neue Bold" panose="02000503000000020004" charset="0"/>
                <a:hlinkClick r:id="rId3"/>
              </a:rPr>
              <a:t>LA-2 Constitution and By-Laws (Standard Club) By-laws Article III – Duties of Officers </a:t>
            </a:r>
          </a:p>
          <a:p>
            <a:r>
              <a:rPr lang="en-US" altLang="en-US" sz="3200" kern="0" dirty="0">
                <a:solidFill>
                  <a:schemeClr val="bg1"/>
                </a:solidFill>
                <a:uFillTx/>
                <a:latin typeface="Helvetica Neue Bold" panose="02000503000000020004" charset="0"/>
                <a:ea typeface="Helvetica Neue Bold" panose="02000503000000020004" charset="0"/>
                <a:hlinkClick r:id="rId3"/>
              </a:rPr>
              <a:t>Section 8 – page 22 – Service Chairperson</a:t>
            </a:r>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709295"/>
            <a:ext cx="8876030" cy="558800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3200" kern="0" dirty="0">
                <a:solidFill>
                  <a:schemeClr val="bg1"/>
                </a:solidFill>
                <a:uFillTx/>
                <a:latin typeface="Helvetica Neue Bold" panose="02000503000000020004" charset="0"/>
                <a:ea typeface="Helvetica Neue Bold" panose="02000503000000020004" charset="0"/>
              </a:rPr>
              <a:t>Section 8. SERVICE CHAIRPERSON. The responsibilities for this position shall be as</a:t>
            </a:r>
          </a:p>
          <a:p>
            <a:r>
              <a:rPr lang="en-US" altLang="en-US" sz="3200" kern="0" dirty="0">
                <a:solidFill>
                  <a:schemeClr val="bg1"/>
                </a:solidFill>
                <a:uFillTx/>
                <a:latin typeface="Helvetica Neue Bold" panose="02000503000000020004" charset="0"/>
                <a:ea typeface="Helvetica Neue Bold" panose="02000503000000020004" charset="0"/>
              </a:rPr>
              <a:t>follows:</a:t>
            </a: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r>
              <a:rPr lang="en-US" altLang="en-US" sz="3200" kern="0" dirty="0">
                <a:solidFill>
                  <a:schemeClr val="bg1"/>
                </a:solidFill>
                <a:uFillTx/>
                <a:latin typeface="Helvetica Neue Bold" panose="02000503000000020004" charset="0"/>
                <a:ea typeface="Helvetica Neue Bold" panose="02000503000000020004" charset="0"/>
              </a:rPr>
              <a:t>(a) Serve as a key member of the club’s Global Action Team as the club Service</a:t>
            </a:r>
          </a:p>
          <a:p>
            <a:r>
              <a:rPr lang="en-US" altLang="en-US" sz="3200" kern="0" dirty="0">
                <a:solidFill>
                  <a:schemeClr val="bg1"/>
                </a:solidFill>
                <a:uFillTx/>
                <a:latin typeface="Helvetica Neue Bold" panose="02000503000000020004" charset="0"/>
                <a:ea typeface="Helvetica Neue Bold" panose="02000503000000020004" charset="0"/>
              </a:rPr>
              <a:t>Chairperson.</a:t>
            </a:r>
          </a:p>
          <a:p>
            <a:endParaRPr lang="en-US" altLang="en-US" sz="3200" kern="0" dirty="0">
              <a:solidFill>
                <a:schemeClr val="bg1"/>
              </a:solidFill>
              <a:uFillTx/>
              <a:latin typeface="Helvetica Neue Bold" panose="02000503000000020004" charset="0"/>
              <a:ea typeface="Helvetica Neue Bold" panose="0200050300000002000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304800" y="201930"/>
            <a:ext cx="9034145" cy="668020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2400" kern="0" dirty="0">
              <a:solidFill>
                <a:schemeClr val="bg1"/>
              </a:solidFill>
              <a:uFillTx/>
              <a:latin typeface="Helvetica Neue Bold" panose="02000503000000020004" charset="0"/>
              <a:ea typeface="Helvetica Neue Bold" panose="02000503000000020004" charset="0"/>
            </a:endParaRPr>
          </a:p>
          <a:p>
            <a:r>
              <a:rPr lang="en-US" altLang="en-US" sz="3200" kern="0" dirty="0">
                <a:solidFill>
                  <a:schemeClr val="bg1"/>
                </a:solidFill>
                <a:uFillTx/>
                <a:latin typeface="Helvetica Neue Bold" panose="02000503000000020004" charset="0"/>
                <a:ea typeface="Helvetica Neue Bold" panose="02000503000000020004" charset="0"/>
              </a:rPr>
              <a:t>(b) Collaborate with the District Global Service Coordinator, Club LCIF Coordinator, district leaders, members of the club’s service committee and others to develop </a:t>
            </a:r>
          </a:p>
          <a:p>
            <a:r>
              <a:rPr lang="en-US" altLang="en-US" sz="3200" kern="0" dirty="0">
                <a:solidFill>
                  <a:schemeClr val="bg1"/>
                </a:solidFill>
                <a:uFillTx/>
                <a:latin typeface="Helvetica Neue Bold" panose="02000503000000020004" charset="0"/>
                <a:ea typeface="Helvetica Neue Bold" panose="02000503000000020004" charset="0"/>
              </a:rPr>
              <a:t>and communicate annual service goals and action plans. </a:t>
            </a: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r>
              <a:rPr lang="en-US" altLang="en-US" sz="3200" kern="0" dirty="0">
                <a:solidFill>
                  <a:schemeClr val="bg1"/>
                </a:solidFill>
                <a:uFillTx/>
                <a:latin typeface="Helvetica Neue Bold" panose="02000503000000020004" charset="0"/>
                <a:ea typeface="Helvetica Neue Bold" panose="02000503000000020004" charset="0"/>
              </a:rPr>
              <a:t>Goals and action plans should address current community needs and / or LCI’s global causes, and can be comprised of advocacy and fundraising in addition to direct service to beneficiaries.</a:t>
            </a:r>
          </a:p>
          <a:p>
            <a:endParaRPr lang="en-US" altLang="en-US" sz="3200" kern="0" dirty="0">
              <a:solidFill>
                <a:schemeClr val="bg1"/>
              </a:solidFill>
              <a:uFillTx/>
              <a:latin typeface="Helvetica Neue Bold" panose="02000503000000020004" charset="0"/>
              <a:ea typeface="Helvetica Neue Bold" panose="0200050300000002000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304498" y="939800"/>
            <a:ext cx="8576310" cy="558800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3200" kern="0" dirty="0">
                <a:solidFill>
                  <a:schemeClr val="bg1"/>
                </a:solidFill>
                <a:uFillTx/>
                <a:latin typeface="Helvetica Neue Bold" panose="02000503000000020004" charset="0"/>
                <a:ea typeface="Helvetica Neue Bold" panose="02000503000000020004" charset="0"/>
              </a:rPr>
              <a:t>(c) Lead the service committee to implement the club’s service action plans in order to achieve the club’s service goals.</a:t>
            </a: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r>
              <a:rPr lang="en-US" altLang="en-US" sz="3200" kern="0" dirty="0">
                <a:solidFill>
                  <a:schemeClr val="bg1"/>
                </a:solidFill>
                <a:uFillTx/>
                <a:latin typeface="Helvetica Neue Bold" panose="02000503000000020004" charset="0"/>
                <a:ea typeface="Helvetica Neue Bold" panose="02000503000000020004" charset="0"/>
              </a:rPr>
              <a:t>(d) Incorporate opportunities for local youth and Leos to engage in all aspects of service activities, including goal setting, implementation, project evaluation and reporting.</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828800" y="24384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990600" y="1295400"/>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3200" kern="0" dirty="0">
                <a:solidFill>
                  <a:schemeClr val="bg1"/>
                </a:solidFill>
                <a:uFillTx/>
                <a:latin typeface="Helvetica Neue Bold" panose="02000503000000020004" charset="0"/>
                <a:ea typeface="Helvetica Neue Bold" panose="02000503000000020004" charset="0"/>
              </a:rPr>
              <a:t>(e) Report service activities to Lions Clubs International.</a:t>
            </a:r>
          </a:p>
          <a:p>
            <a:endParaRPr lang="en-US" altLang="en-US" sz="3200" kern="0" dirty="0">
              <a:solidFill>
                <a:schemeClr val="bg1"/>
              </a:solidFill>
              <a:uFillTx/>
              <a:latin typeface="Helvetica Neue Bold" panose="02000503000000020004" charset="0"/>
              <a:ea typeface="Helvetica Neue Bold" panose="02000503000000020004" charset="0"/>
            </a:endParaRPr>
          </a:p>
          <a:p>
            <a:r>
              <a:rPr lang="en-US" altLang="en-US" sz="3200" kern="0" dirty="0">
                <a:solidFill>
                  <a:schemeClr val="bg1"/>
                </a:solidFill>
                <a:uFillTx/>
                <a:latin typeface="Helvetica Neue Bold" panose="02000503000000020004" charset="0"/>
                <a:ea typeface="Helvetica Neue Bold" panose="02000503000000020004" charset="0"/>
              </a:rPr>
              <a:t>(f) Serve as a club resource on current community needs by monitoring the service activities</a:t>
            </a:r>
          </a:p>
          <a:p>
            <a:r>
              <a:rPr lang="en-US" altLang="en-US" sz="3200" kern="0" dirty="0">
                <a:solidFill>
                  <a:schemeClr val="bg1"/>
                </a:solidFill>
                <a:uFillTx/>
                <a:latin typeface="Helvetica Neue Bold" panose="02000503000000020004" charset="0"/>
                <a:ea typeface="Helvetica Neue Bold" panose="02000503000000020004" charset="0"/>
              </a:rPr>
              <a:t>of other service clubs, developing community partnerships to expand service, an utilizing tools and resources offered by Lions Clubs International and Lions Clubs</a:t>
            </a:r>
          </a:p>
          <a:p>
            <a:r>
              <a:rPr lang="en-US" altLang="en-US" sz="3200" kern="0" dirty="0">
                <a:solidFill>
                  <a:schemeClr val="bg1"/>
                </a:solidFill>
                <a:uFillTx/>
                <a:latin typeface="Helvetica Neue Bold" panose="02000503000000020004" charset="0"/>
                <a:ea typeface="Helvetica Neue Bold" panose="02000503000000020004" charset="0"/>
              </a:rPr>
              <a:t>International Foundation.</a:t>
            </a:r>
          </a:p>
          <a:p>
            <a:r>
              <a:rPr lang="en-US" altLang="en-US" sz="3200" kern="0" dirty="0">
                <a:solidFill>
                  <a:schemeClr val="bg1"/>
                </a:solidFill>
                <a:uFillTx/>
                <a:latin typeface="Helvetica Neue Bold" panose="02000503000000020004" charset="0"/>
                <a:ea typeface="Helvetica Neue Bold" panose="02000503000000020004" charset="0"/>
              </a:rPr>
              <a:t>.</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524000" y="32004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838200" y="1395673"/>
            <a:ext cx="8576310" cy="48533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3200" kern="0" dirty="0">
                <a:solidFill>
                  <a:schemeClr val="bg1"/>
                </a:solidFill>
                <a:uFillTx/>
                <a:latin typeface="Helvetica Neue Bold" panose="02000503000000020004" charset="0"/>
                <a:ea typeface="Helvetica Neue Bold" panose="02000503000000020004" charset="0"/>
              </a:rPr>
              <a:t>(g) Increase member satisfaction by encouraging participation and engagement in service projects.</a:t>
            </a: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r>
              <a:rPr lang="en-US" altLang="en-US" sz="3200" kern="0" dirty="0">
                <a:solidFill>
                  <a:schemeClr val="bg1"/>
                </a:solidFill>
                <a:uFillTx/>
                <a:latin typeface="Helvetica Neue Bold" panose="02000503000000020004" charset="0"/>
                <a:ea typeface="Helvetica Neue Bold" panose="02000503000000020004" charset="0"/>
              </a:rPr>
              <a:t>(h) Collaborate with the club membership chairperson and other club committees to promote membership opportunities to non-Lions during service projects.</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914399"/>
            <a:ext cx="8576310" cy="538289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3200" kern="0" dirty="0">
                <a:solidFill>
                  <a:schemeClr val="bg1"/>
                </a:solidFill>
                <a:uFillTx/>
                <a:latin typeface="Helvetica Neue Bold" panose="02000503000000020004" charset="0"/>
                <a:ea typeface="Helvetica Neue Bold" panose="02000503000000020004" charset="0"/>
              </a:rPr>
              <a:t>(i) Attend the district governor’s advisory committee meeting of the zone in which this club is located when appropriate.</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4400" kern="0" dirty="0">
                <a:solidFill>
                  <a:schemeClr val="bg1"/>
                </a:solidFill>
                <a:uFillTx/>
                <a:latin typeface="Helvetica Neue Bold" panose="02000503000000020004" charset="0"/>
                <a:ea typeface="Helvetica Neue Bold" panose="02000503000000020004" charset="0"/>
              </a:rPr>
              <a:t> 2.</a:t>
            </a:r>
            <a:r>
              <a:rPr lang="en-US" altLang="en-US" sz="4400" kern="0" dirty="0">
                <a:solidFill>
                  <a:schemeClr val="bg1"/>
                </a:solidFill>
                <a:uFillTx/>
                <a:latin typeface="Helvetica Neue Bold" panose="02000503000000020004" charset="0"/>
                <a:ea typeface="Helvetica Neue Bold" panose="02000503000000020004" charset="0"/>
                <a:hlinkClick r:id="rId4"/>
              </a:rPr>
              <a:t>Highlights of Club Service Chairperson e-Book</a:t>
            </a:r>
            <a:endParaRPr lang="en-US" altLang="en-US" sz="4400" kern="0" dirty="0">
              <a:solidFill>
                <a:schemeClr val="bg1"/>
              </a:solidFill>
              <a:uFillTx/>
              <a:latin typeface="Helvetica Neue Bold" panose="02000503000000020004" charset="0"/>
              <a:ea typeface="Helvetica Neue Bold" panose="0200050300000002000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152400" y="457200"/>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4400" kern="0" dirty="0">
              <a:solidFill>
                <a:schemeClr val="bg1"/>
              </a:solidFill>
              <a:uFillTx/>
              <a:latin typeface="Helvetica Neue Bold" panose="02000503000000020004" charset="0"/>
              <a:ea typeface="Helvetica Neue Bold" panose="02000503000000020004" charset="0"/>
            </a:endParaRPr>
          </a:p>
        </p:txBody>
      </p:sp>
      <p:sp>
        <p:nvSpPr>
          <p:cNvPr id="3" name="Text Box 2"/>
          <p:cNvSpPr txBox="1"/>
          <p:nvPr/>
        </p:nvSpPr>
        <p:spPr>
          <a:xfrm>
            <a:off x="685800" y="1066800"/>
            <a:ext cx="6096000" cy="768350"/>
          </a:xfrm>
          <a:prstGeom prst="rect">
            <a:avLst/>
          </a:prstGeom>
          <a:noFill/>
        </p:spPr>
        <p:txBody>
          <a:bodyPr wrap="square" rtlCol="0" anchor="t">
            <a:spAutoFit/>
          </a:bodyPr>
          <a:lstStyle/>
          <a:p>
            <a:r>
              <a:rPr lang="en-US" altLang="en-US" sz="4400" kern="0" dirty="0">
                <a:solidFill>
                  <a:schemeClr val="bg1"/>
                </a:solidFill>
                <a:uFillTx/>
                <a:latin typeface="Helvetica Neue Bold" panose="02000503000000020004" charset="0"/>
                <a:ea typeface="Helvetica Neue Bold" panose="02000503000000020004" charset="0"/>
                <a:sym typeface="+mn-ea"/>
              </a:rPr>
              <a:t>3.</a:t>
            </a:r>
            <a:r>
              <a:rPr lang="en-US" altLang="en-US" sz="4400" kern="0" dirty="0">
                <a:solidFill>
                  <a:schemeClr val="bg1"/>
                </a:solidFill>
                <a:uFillTx/>
                <a:latin typeface="Helvetica Neue Bold" panose="02000503000000020004" charset="0"/>
                <a:ea typeface="Helvetica Neue Bold" panose="02000503000000020004" charset="0"/>
                <a:sym typeface="+mn-ea"/>
                <a:hlinkClick r:id="rId4"/>
              </a:rPr>
              <a:t>Service Journey</a:t>
            </a:r>
            <a:endParaRPr lang="en-US" altLang="en-US" sz="4400" kern="0" dirty="0">
              <a:solidFill>
                <a:schemeClr val="bg1"/>
              </a:solidFill>
              <a:uFillTx/>
              <a:latin typeface="Helvetica Neue Bold" panose="02000503000000020004" charset="0"/>
              <a:ea typeface="Helvetica Neue Bold" panose="0200050300000002000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4400" kern="0" dirty="0">
              <a:solidFill>
                <a:schemeClr val="bg1"/>
              </a:solidFill>
              <a:uFillTx/>
              <a:latin typeface="Helvetica Neue Bold" panose="02000503000000020004" charset="0"/>
              <a:ea typeface="Helvetica Neue Bold" panose="02000503000000020004" charset="0"/>
            </a:endParaRPr>
          </a:p>
        </p:txBody>
      </p:sp>
      <p:sp>
        <p:nvSpPr>
          <p:cNvPr id="3" name="Text Box 2"/>
          <p:cNvSpPr txBox="1"/>
          <p:nvPr/>
        </p:nvSpPr>
        <p:spPr>
          <a:xfrm>
            <a:off x="1066800" y="1524000"/>
            <a:ext cx="6096000" cy="583565"/>
          </a:xfrm>
          <a:prstGeom prst="rect">
            <a:avLst/>
          </a:prstGeom>
          <a:noFill/>
        </p:spPr>
        <p:txBody>
          <a:bodyPr wrap="square" rtlCol="0" anchor="t">
            <a:spAutoFit/>
          </a:bodyPr>
          <a:lstStyle/>
          <a:p>
            <a:r>
              <a:rPr lang="en-US" altLang="en-US" sz="3200" kern="0" dirty="0">
                <a:solidFill>
                  <a:schemeClr val="bg1"/>
                </a:solidFill>
                <a:uFillTx/>
                <a:latin typeface="Helvetica Neue Bold" panose="02000503000000020004" charset="0"/>
                <a:ea typeface="Helvetica Neue Bold" panose="02000503000000020004" charset="0"/>
                <a:sym typeface="+mn-ea"/>
              </a:rPr>
              <a:t>4.Measuring Service Impact</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35447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554355" y="300355"/>
            <a:ext cx="7486015" cy="328104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pPr indent="0" algn="ctr"/>
            <a:r>
              <a:rPr lang="en-US" sz="4800" kern="0" dirty="0">
                <a:solidFill>
                  <a:schemeClr val="bg1"/>
                </a:solidFill>
              </a:rPr>
              <a:t>Welcome</a:t>
            </a:r>
          </a:p>
          <a:p>
            <a:pPr indent="0" algn="ctr"/>
            <a:r>
              <a:rPr lang="en-US" sz="4800" kern="0" dirty="0">
                <a:solidFill>
                  <a:schemeClr val="bg1"/>
                </a:solidFill>
              </a:rPr>
              <a:t>Thank you for joining us today. </a:t>
            </a:r>
          </a:p>
          <a:p>
            <a:pPr indent="0" algn="ctr"/>
            <a:endParaRPr lang="en-US" sz="4800" kern="0" dirty="0">
              <a:solidFill>
                <a:schemeClr val="bg1"/>
              </a:solidFill>
            </a:endParaRPr>
          </a:p>
          <a:p>
            <a:pPr indent="0" algn="ctr"/>
            <a:endParaRPr lang="en-US" sz="4800" kern="0" dirty="0">
              <a:solidFill>
                <a:schemeClr val="bg1"/>
              </a:solidFill>
            </a:endParaRPr>
          </a:p>
          <a:p>
            <a:pPr indent="0" algn="ctr"/>
            <a:endParaRPr lang="en-US" kern="0" dirty="0">
              <a:solidFill>
                <a:schemeClr val="bg1"/>
              </a:solidFill>
              <a:latin typeface="Helvetica Neue Bold" panose="02000503000000020004" charset="0"/>
              <a:ea typeface="Helvetica Neue Bold" panose="02000503000000020004" charset="0"/>
            </a:endParaRPr>
          </a:p>
          <a:p>
            <a:pPr indent="0" algn="ctr"/>
            <a:r>
              <a:rPr lang="en-US" kern="0" dirty="0">
                <a:solidFill>
                  <a:schemeClr val="bg1"/>
                </a:solidFill>
                <a:latin typeface="Helvetica Neue Bold" panose="02000503000000020004" charset="0"/>
                <a:ea typeface="Helvetica Neue Bold" panose="02000503000000020004" charset="0"/>
              </a:rPr>
              <a:t>Christy Householter, GST</a:t>
            </a:r>
            <a:endParaRPr lang="en-US" kern="0" dirty="0">
              <a:solidFill>
                <a:schemeClr val="bg1"/>
              </a:solidFill>
              <a:uFillTx/>
              <a:latin typeface="Helvetica Neue Bold" panose="02000503000000020004" charset="0"/>
              <a:ea typeface="Helvetica Neue Bold" panose="02000503000000020004" charset="0"/>
            </a:endParaRPr>
          </a:p>
          <a:p>
            <a:pPr indent="0" algn="ctr"/>
            <a:r>
              <a:rPr lang="en-US" kern="0" dirty="0">
                <a:solidFill>
                  <a:schemeClr val="bg1"/>
                </a:solidFill>
                <a:latin typeface="Helvetica Neue Bold" panose="02000503000000020004" charset="0"/>
                <a:ea typeface="Helvetica Neue Bold" panose="02000503000000020004" charset="0"/>
              </a:rPr>
              <a:t>Richardson Midday </a:t>
            </a:r>
            <a:r>
              <a:rPr lang="en-US" kern="0" dirty="0">
                <a:solidFill>
                  <a:schemeClr val="bg1"/>
                </a:solidFill>
                <a:uFillTx/>
                <a:latin typeface="Helvetica Neue Bold" panose="02000503000000020004" charset="0"/>
                <a:ea typeface="Helvetica Neue Bold" panose="02000503000000020004" charset="0"/>
              </a:rPr>
              <a:t>Lions Club</a:t>
            </a:r>
          </a:p>
          <a:p>
            <a:pPr indent="0" algn="ctr"/>
            <a:r>
              <a:rPr lang="en-US" kern="0" dirty="0">
                <a:solidFill>
                  <a:schemeClr val="bg1"/>
                </a:solidFill>
                <a:uFillTx/>
                <a:latin typeface="Helvetica Neue Bold" panose="02000503000000020004" charset="0"/>
                <a:ea typeface="Helvetica Neue Bold" panose="02000503000000020004" charset="0"/>
              </a:rPr>
              <a:t> </a:t>
            </a:r>
            <a:r>
              <a:rPr lang="en-US" kern="0" dirty="0">
                <a:solidFill>
                  <a:schemeClr val="bg1"/>
                </a:solidFill>
                <a:uFillTx/>
                <a:latin typeface="Helvetica Neue Bold" panose="02000503000000020004" charset="0"/>
                <a:ea typeface="Helvetica Neue Bold" panose="02000503000000020004" charset="0"/>
                <a:hlinkClick r:id="rId3"/>
              </a:rPr>
              <a:t>crandlehouse@gmail.com</a:t>
            </a:r>
            <a:endParaRPr lang="en-US" kern="0" dirty="0">
              <a:solidFill>
                <a:schemeClr val="bg1"/>
              </a:solidFill>
              <a:uFillTx/>
              <a:latin typeface="Helvetica Neue Bold" panose="02000503000000020004" charset="0"/>
              <a:ea typeface="Helvetica Neue Bold" panose="02000503000000020004" charset="0"/>
            </a:endParaRPr>
          </a:p>
          <a:p>
            <a:pPr indent="0" algn="ctr"/>
            <a:r>
              <a:rPr lang="en-US" kern="0" dirty="0">
                <a:solidFill>
                  <a:schemeClr val="bg1"/>
                </a:solidFill>
                <a:latin typeface="Helvetica Neue Bold" panose="02000503000000020004" charset="0"/>
                <a:ea typeface="Helvetica Neue Bold" panose="02000503000000020004" charset="0"/>
              </a:rPr>
              <a:t>214-926-2374</a:t>
            </a:r>
            <a:endParaRPr lang="en-US"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4400" kern="0" dirty="0">
              <a:solidFill>
                <a:schemeClr val="bg1"/>
              </a:solidFill>
              <a:uFillTx/>
              <a:latin typeface="Helvetica Neue Bold" panose="02000503000000020004" charset="0"/>
              <a:ea typeface="Helvetica Neue Bold" panose="02000503000000020004" charset="0"/>
            </a:endParaRPr>
          </a:p>
        </p:txBody>
      </p:sp>
      <p:sp>
        <p:nvSpPr>
          <p:cNvPr id="4" name="Text Box 3"/>
          <p:cNvSpPr txBox="1"/>
          <p:nvPr/>
        </p:nvSpPr>
        <p:spPr>
          <a:xfrm>
            <a:off x="338455" y="508000"/>
            <a:ext cx="8805545" cy="2463800"/>
          </a:xfrm>
          <a:prstGeom prst="rect">
            <a:avLst/>
          </a:prstGeom>
          <a:noFill/>
        </p:spPr>
        <p:txBody>
          <a:bodyPr wrap="square" rtlCol="0" anchor="t">
            <a:noAutofit/>
          </a:bodyPr>
          <a:lstStyle/>
          <a:p>
            <a:r>
              <a:rPr lang="en-US" altLang="en-US" sz="3200" kern="0" dirty="0">
                <a:solidFill>
                  <a:schemeClr val="bg1"/>
                </a:solidFill>
                <a:uFillTx/>
                <a:latin typeface="Helvetica Neue Bold" panose="02000503000000020004" charset="0"/>
                <a:ea typeface="Helvetica Neue Bold" panose="02000503000000020004" charset="0"/>
                <a:sym typeface="+mn-ea"/>
              </a:rPr>
              <a:t>5. Quick Start Service Ideas</a:t>
            </a:r>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4400" kern="0" dirty="0">
              <a:solidFill>
                <a:schemeClr val="bg1"/>
              </a:solidFill>
              <a:uFillTx/>
              <a:latin typeface="Helvetica Neue Bold" panose="02000503000000020004" charset="0"/>
              <a:ea typeface="Helvetica Neue Bold" panose="02000503000000020004" charset="0"/>
            </a:endParaRPr>
          </a:p>
        </p:txBody>
      </p:sp>
      <p:sp>
        <p:nvSpPr>
          <p:cNvPr id="4" name="Text Box 3"/>
          <p:cNvSpPr txBox="1"/>
          <p:nvPr/>
        </p:nvSpPr>
        <p:spPr>
          <a:xfrm>
            <a:off x="370866" y="508635"/>
            <a:ext cx="8785225" cy="2539365"/>
          </a:xfrm>
          <a:prstGeom prst="rect">
            <a:avLst/>
          </a:prstGeom>
          <a:noFill/>
        </p:spPr>
        <p:txBody>
          <a:bodyPr wrap="square" rtlCol="0" anchor="t">
            <a:noAutofit/>
          </a:bodyPr>
          <a:lstStyle/>
          <a:p>
            <a:r>
              <a:rPr lang="en-US" altLang="en-US" sz="3200" kern="0" dirty="0">
                <a:solidFill>
                  <a:schemeClr val="bg1"/>
                </a:solidFill>
                <a:uFillTx/>
                <a:latin typeface="Helvetica Neue Bold" panose="02000503000000020004" charset="0"/>
                <a:ea typeface="Helvetica Neue Bold" panose="02000503000000020004" charset="0"/>
                <a:sym typeface="+mn-ea"/>
              </a:rPr>
              <a:t>6. District Charity Information</a:t>
            </a:r>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518099" y="3094355"/>
            <a:ext cx="10385425" cy="129794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4400" kern="0" dirty="0">
                <a:solidFill>
                  <a:schemeClr val="bg1"/>
                </a:solidFill>
                <a:uFillTx/>
                <a:latin typeface="Helvetica Neue Bold" panose="02000503000000020004" charset="0"/>
                <a:ea typeface="Helvetica Neue Bold" panose="02000503000000020004" charset="0"/>
                <a:hlinkClick r:id="rId4"/>
              </a:rPr>
              <a:t>https://cdn2.webdamdb.com/md_wPPDXWwYFno12QHN.jpg.pdf?v=1</a:t>
            </a:r>
            <a:endParaRPr lang="en-US" altLang="en-US" sz="4400" kern="0" dirty="0">
              <a:solidFill>
                <a:schemeClr val="bg1"/>
              </a:solidFill>
              <a:uFillTx/>
              <a:latin typeface="Helvetica Neue Bold" panose="02000503000000020004" charset="0"/>
              <a:ea typeface="Helvetica Neue Bold" panose="02000503000000020004" charset="0"/>
            </a:endParaRPr>
          </a:p>
          <a:p>
            <a:endParaRPr lang="en-US" altLang="en-US" sz="4400" kern="0" dirty="0">
              <a:solidFill>
                <a:schemeClr val="bg1"/>
              </a:solidFill>
              <a:uFillTx/>
              <a:latin typeface="Helvetica Neue Bold" panose="02000503000000020004" charset="0"/>
              <a:ea typeface="Helvetica Neue Bold" panose="02000503000000020004" charset="0"/>
            </a:endParaRPr>
          </a:p>
          <a:p>
            <a:r>
              <a:rPr lang="en-US" altLang="en-US" sz="4400" kern="0" dirty="0">
                <a:solidFill>
                  <a:schemeClr val="bg1"/>
                </a:solidFill>
                <a:uFillTx/>
                <a:latin typeface="Helvetica Neue Bold" panose="02000503000000020004" charset="0"/>
                <a:ea typeface="Helvetica Neue Bold" panose="02000503000000020004" charset="0"/>
              </a:rPr>
              <a:t>Quick Start Service Ideas</a:t>
            </a:r>
          </a:p>
        </p:txBody>
      </p:sp>
      <p:sp>
        <p:nvSpPr>
          <p:cNvPr id="4" name="Text Box 3"/>
          <p:cNvSpPr txBox="1"/>
          <p:nvPr/>
        </p:nvSpPr>
        <p:spPr>
          <a:xfrm>
            <a:off x="358775" y="198755"/>
            <a:ext cx="8785225" cy="990600"/>
          </a:xfrm>
          <a:prstGeom prst="rect">
            <a:avLst/>
          </a:prstGeom>
          <a:noFill/>
        </p:spPr>
        <p:txBody>
          <a:bodyPr wrap="square" rtlCol="0" anchor="t">
            <a:noAutofit/>
          </a:bodyPr>
          <a:lstStyle/>
          <a:p>
            <a:r>
              <a:rPr lang="en-US" altLang="en-US" sz="3200" kern="0" dirty="0">
                <a:solidFill>
                  <a:schemeClr val="bg1"/>
                </a:solidFill>
                <a:uFillTx/>
                <a:latin typeface="Helvetica Neue Bold" panose="02000503000000020004" charset="0"/>
                <a:ea typeface="Helvetica Neue Bold" panose="02000503000000020004" charset="0"/>
                <a:sym typeface="+mn-ea"/>
              </a:rPr>
              <a:t>7. 100 Simple Service Ideas</a:t>
            </a:r>
          </a:p>
          <a:p>
            <a:endParaRPr lang="en-US" altLang="en-US" sz="3200" kern="0" dirty="0">
              <a:solidFill>
                <a:schemeClr val="bg1"/>
              </a:solidFill>
              <a:uFillTx/>
              <a:latin typeface="Helvetica Neue Bold" panose="02000503000000020004" charset="0"/>
              <a:ea typeface="Helvetica Neue Bold" panose="02000503000000020004" charset="0"/>
              <a:sym typeface="+mn-ea"/>
            </a:endParaRPr>
          </a:p>
          <a:p>
            <a:endParaRPr lang="en-US" altLang="en-US" sz="3200" kern="0" dirty="0">
              <a:solidFill>
                <a:schemeClr val="bg1"/>
              </a:solidFill>
              <a:uFillTx/>
              <a:latin typeface="Helvetica Neue Bold" panose="02000503000000020004" charset="0"/>
              <a:ea typeface="Helvetica Neue Bold" panose="02000503000000020004" charset="0"/>
              <a:sym typeface="+mn-ea"/>
            </a:endParaRPr>
          </a:p>
          <a:p>
            <a:endParaRPr lang="en-US" altLang="en-US" sz="3200" kern="0" dirty="0">
              <a:solidFill>
                <a:schemeClr val="bg1"/>
              </a:solidFill>
              <a:uFillTx/>
              <a:latin typeface="Helvetica Neue Bold" panose="02000503000000020004" charset="0"/>
              <a:ea typeface="Helvetica Neue Bold" panose="02000503000000020004" charset="0"/>
              <a:sym typeface="+mn-ea"/>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sym typeface="+mn-ea"/>
            </a:endParaRPr>
          </a:p>
        </p:txBody>
      </p:sp>
      <p:sp>
        <p:nvSpPr>
          <p:cNvPr id="3" name="Text Box 2"/>
          <p:cNvSpPr txBox="1"/>
          <p:nvPr/>
        </p:nvSpPr>
        <p:spPr>
          <a:xfrm>
            <a:off x="535305" y="5486400"/>
            <a:ext cx="11091545" cy="815340"/>
          </a:xfrm>
          <a:prstGeom prst="rect">
            <a:avLst/>
          </a:prstGeom>
        </p:spPr>
        <p:txBody>
          <a:bodyPr wrap="square">
            <a:noAutofit/>
          </a:bodyPr>
          <a:lstStyle/>
          <a:p>
            <a:pPr marL="0" indent="0">
              <a:spcBef>
                <a:spcPct val="0"/>
              </a:spcBef>
              <a:spcAft>
                <a:spcPct val="0"/>
              </a:spcAft>
            </a:pPr>
            <a:r>
              <a:rPr sz="3200" b="1">
                <a:solidFill>
                  <a:srgbClr val="FFFFFF"/>
                </a:solidFill>
                <a:uFillTx/>
              </a:rPr>
              <a:t>Find additional global cause service ideas and resources at lionsclubs.org/causes.</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4400" kern="0" dirty="0">
              <a:solidFill>
                <a:schemeClr val="bg1"/>
              </a:solidFill>
              <a:uFillTx/>
              <a:latin typeface="Helvetica Neue Bold" panose="02000503000000020004" charset="0"/>
              <a:ea typeface="Helvetica Neue Bold" panose="02000503000000020004" charset="0"/>
            </a:endParaRPr>
          </a:p>
        </p:txBody>
      </p:sp>
      <p:sp>
        <p:nvSpPr>
          <p:cNvPr id="4" name="Text Box 3"/>
          <p:cNvSpPr txBox="1"/>
          <p:nvPr/>
        </p:nvSpPr>
        <p:spPr>
          <a:xfrm>
            <a:off x="358775" y="508635"/>
            <a:ext cx="8785225" cy="2234565"/>
          </a:xfrm>
          <a:prstGeom prst="rect">
            <a:avLst/>
          </a:prstGeom>
          <a:noFill/>
        </p:spPr>
        <p:txBody>
          <a:bodyPr wrap="square" rtlCol="0" anchor="t">
            <a:noAutofit/>
          </a:bodyPr>
          <a:lstStyle/>
          <a:p>
            <a:r>
              <a:rPr lang="en-US" altLang="en-US" sz="3200" kern="0" dirty="0">
                <a:solidFill>
                  <a:schemeClr val="bg1"/>
                </a:solidFill>
                <a:uFillTx/>
                <a:latin typeface="Helvetica Neue Bold" panose="02000503000000020004" charset="0"/>
                <a:ea typeface="Helvetica Neue Bold" panose="02000503000000020004" charset="0"/>
                <a:sym typeface="+mn-ea"/>
              </a:rPr>
              <a:t>8. Club &amp; Community Needs Assessment</a:t>
            </a:r>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4400" kern="0" dirty="0">
              <a:solidFill>
                <a:schemeClr val="bg1"/>
              </a:solidFill>
              <a:uFillTx/>
              <a:latin typeface="Helvetica Neue Bold" panose="02000503000000020004" charset="0"/>
              <a:ea typeface="Helvetica Neue Bold" panose="02000503000000020004" charset="0"/>
            </a:endParaRPr>
          </a:p>
        </p:txBody>
      </p:sp>
      <p:sp>
        <p:nvSpPr>
          <p:cNvPr id="4" name="Text Box 3"/>
          <p:cNvSpPr txBox="1"/>
          <p:nvPr/>
        </p:nvSpPr>
        <p:spPr>
          <a:xfrm>
            <a:off x="381000" y="1219200"/>
            <a:ext cx="7817485" cy="583565"/>
          </a:xfrm>
          <a:prstGeom prst="rect">
            <a:avLst/>
          </a:prstGeom>
          <a:noFill/>
        </p:spPr>
        <p:txBody>
          <a:bodyPr wrap="square" rtlCol="0" anchor="t">
            <a:spAutoFit/>
          </a:bodyPr>
          <a:lstStyle/>
          <a:p>
            <a:r>
              <a:rPr lang="en-US" altLang="en-US" sz="3200" kern="0" dirty="0">
                <a:solidFill>
                  <a:schemeClr val="bg1"/>
                </a:solidFill>
                <a:uFillTx/>
                <a:latin typeface="Helvetica Neue Bold" panose="02000503000000020004" charset="0"/>
                <a:ea typeface="Helvetica Neue Bold" panose="02000503000000020004" charset="0"/>
                <a:sym typeface="+mn-ea"/>
              </a:rPr>
              <a:t>9. Why Service Reporting Matters</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4400" kern="0" dirty="0">
              <a:solidFill>
                <a:schemeClr val="bg1"/>
              </a:solidFill>
              <a:uFillTx/>
              <a:latin typeface="Helvetica Neue Bold" panose="02000503000000020004" charset="0"/>
              <a:ea typeface="Helvetica Neue Bold" panose="02000503000000020004" charset="0"/>
            </a:endParaRPr>
          </a:p>
        </p:txBody>
      </p:sp>
      <p:sp>
        <p:nvSpPr>
          <p:cNvPr id="3" name="Text Box 2"/>
          <p:cNvSpPr txBox="1"/>
          <p:nvPr/>
        </p:nvSpPr>
        <p:spPr>
          <a:xfrm>
            <a:off x="80010" y="374650"/>
            <a:ext cx="8818245" cy="6390640"/>
          </a:xfrm>
          <a:prstGeom prst="rect">
            <a:avLst/>
          </a:prstGeom>
        </p:spPr>
        <p:txBody>
          <a:bodyPr>
            <a:noAutofit/>
          </a:bodyPr>
          <a:lstStyle/>
          <a:p>
            <a:pPr marL="0" indent="0" algn="l">
              <a:lnSpc>
                <a:spcPts val="4000"/>
              </a:lnSpc>
              <a:spcBef>
                <a:spcPct val="0"/>
              </a:spcBef>
              <a:spcAft>
                <a:spcPts val="1000"/>
              </a:spcAft>
            </a:pPr>
            <a:r>
              <a:rPr sz="3600" b="1"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Bold" panose="02000503000000020004"/>
                <a:ea typeface="HelveticaNeue-Bold" panose="02000503000000020004"/>
              </a:rPr>
              <a:t>Benefits for your club</a:t>
            </a:r>
          </a:p>
          <a:p>
            <a:pPr marL="0" indent="0" algn="l">
              <a:spcAft>
                <a:spcPts val="2500"/>
              </a:spcAft>
            </a:pPr>
            <a:r>
              <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 </a:t>
            </a:r>
          </a:p>
          <a:p>
            <a:pPr marL="0" indent="0" algn="l">
              <a:lnSpc>
                <a:spcPts val="2400"/>
              </a:lnSpc>
              <a:spcAft>
                <a:spcPts val="1500"/>
              </a:spcAft>
            </a:pPr>
            <a:r>
              <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Reporting our service helps us highlight our global achievements. </a:t>
            </a:r>
          </a:p>
          <a:p>
            <a:pPr marL="0" indent="0" algn="l">
              <a:lnSpc>
                <a:spcPts val="2400"/>
              </a:lnSpc>
              <a:spcAft>
                <a:spcPts val="1500"/>
              </a:spcAft>
            </a:pPr>
            <a:r>
              <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But it also provides even more value for your club, including: </a:t>
            </a:r>
          </a:p>
          <a:p>
            <a:pPr marL="0" indent="0" algn="l">
              <a:lnSpc>
                <a:spcPts val="2400"/>
              </a:lnSpc>
              <a:spcAft>
                <a:spcPts val="1500"/>
              </a:spcAft>
            </a:pPr>
            <a:endPar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endParaRPr>
          </a:p>
          <a:p>
            <a:pPr marL="0" indent="0" algn="l">
              <a:lnSpc>
                <a:spcPts val="2400"/>
              </a:lnSpc>
              <a:spcAft>
                <a:spcPts val="1500"/>
              </a:spcAft>
            </a:pPr>
            <a:endPar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endParaRPr>
          </a:p>
          <a:p>
            <a:pPr marL="0" indent="0" algn="l">
              <a:lnSpc>
                <a:spcPts val="2400"/>
              </a:lnSpc>
              <a:spcAft>
                <a:spcPts val="1500"/>
              </a:spcAft>
            </a:pPr>
            <a:endPar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endParaRPr>
          </a:p>
          <a:p>
            <a:pPr marL="0" indent="0" algn="l">
              <a:buFont typeface="Arial" panose="020B0704020202020204"/>
              <a:buChar char="•"/>
            </a:pPr>
            <a:r>
              <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Celebrating the impact your club is making </a:t>
            </a:r>
          </a:p>
          <a:p>
            <a:pPr marL="0" indent="0" algn="l">
              <a:buFont typeface="Arial" panose="020B0704020202020204"/>
              <a:buChar char="•"/>
            </a:pPr>
            <a:r>
              <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Inspiring potential new members to add to your impact </a:t>
            </a:r>
          </a:p>
          <a:p>
            <a:pPr marL="0" indent="0" algn="l">
              <a:buFont typeface="Arial" panose="020B0704020202020204"/>
              <a:buChar char="•"/>
            </a:pPr>
            <a:r>
              <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Providing leaders with insight on outcomes to better guide your service </a:t>
            </a:r>
          </a:p>
          <a:p>
            <a:pPr marL="0" indent="0" algn="l">
              <a:lnSpc>
                <a:spcPts val="2400"/>
              </a:lnSpc>
              <a:spcAft>
                <a:spcPts val="1500"/>
              </a:spcAft>
            </a:pPr>
            <a:r>
              <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And that’s not all. Clubs that report service become eligible for awards and recognition, including the </a:t>
            </a:r>
            <a:r>
              <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Medium" panose="02000503000000020004"/>
                <a:ea typeface="HelveticaNeue-Medium" panose="02000503000000020004"/>
                <a:hlinkClick r:id="rId4"/>
              </a:rPr>
              <a:t>Kindness Matters Service Award</a:t>
            </a:r>
            <a:r>
              <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 and the </a:t>
            </a:r>
            <a:r>
              <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Medium" panose="02000503000000020004"/>
                <a:ea typeface="HelveticaNeue-Medium" panose="02000503000000020004"/>
                <a:hlinkClick r:id="rId5"/>
              </a:rPr>
              <a:t>Club Excellence Award</a:t>
            </a:r>
            <a:r>
              <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 </a:t>
            </a:r>
          </a:p>
          <a:p>
            <a:pPr marL="0" indent="0" algn="l">
              <a:lnSpc>
                <a:spcPts val="2400"/>
              </a:lnSpc>
              <a:spcAft>
                <a:spcPts val="1500"/>
              </a:spcAft>
            </a:pPr>
            <a:r>
              <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See the other ways reporting service benefits your club in the </a:t>
            </a:r>
            <a:r>
              <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Medium" panose="02000503000000020004"/>
                <a:ea typeface="HelveticaNeue-Medium" panose="02000503000000020004"/>
                <a:hlinkClick r:id="rId6"/>
              </a:rPr>
              <a:t>Why Report Service</a:t>
            </a:r>
            <a:r>
              <a:rPr sz="16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 resource.</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381000" y="1121353"/>
            <a:ext cx="8884920" cy="540194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2800" kern="0" dirty="0">
                <a:solidFill>
                  <a:schemeClr val="bg1"/>
                </a:solidFill>
                <a:uFillTx/>
                <a:latin typeface="Helvetica Neue Bold" panose="02000503000000020004" charset="0"/>
                <a:ea typeface="Helvetica Neue Bold" panose="02000503000000020004" charset="0"/>
              </a:rPr>
              <a:t>How and when to report service</a:t>
            </a:r>
          </a:p>
          <a:p>
            <a:r>
              <a:rPr lang="en-US" altLang="en-US" sz="2800" kern="0" dirty="0">
                <a:solidFill>
                  <a:schemeClr val="bg1"/>
                </a:solidFill>
                <a:uFillTx/>
                <a:latin typeface="Helvetica Neue Bold" panose="02000503000000020004" charset="0"/>
                <a:ea typeface="Helvetica Neue Bold" panose="02000503000000020004" charset="0"/>
              </a:rPr>
              <a:t> </a:t>
            </a:r>
          </a:p>
          <a:p>
            <a:r>
              <a:rPr lang="en-US" altLang="en-US" sz="2800" kern="0" dirty="0">
                <a:solidFill>
                  <a:schemeClr val="bg1"/>
                </a:solidFill>
                <a:uFillTx/>
                <a:latin typeface="Helvetica Neue Bold" panose="02000503000000020004" charset="0"/>
                <a:ea typeface="Helvetica Neue Bold" panose="02000503000000020004" charset="0"/>
              </a:rPr>
              <a:t>We recommend reporting a service activity in the Lion Portal as soon as possible after you complete your service. The Lion Year ends on June 30, but reports can continue to be entered for that year until July 31.   </a:t>
            </a:r>
          </a:p>
          <a:p>
            <a:endParaRPr lang="en-US" altLang="en-US" sz="2800" kern="0" dirty="0">
              <a:solidFill>
                <a:schemeClr val="bg1"/>
              </a:solidFill>
              <a:uFillTx/>
              <a:latin typeface="Helvetica Neue Bold" panose="02000503000000020004" charset="0"/>
              <a:ea typeface="Helvetica Neue Bold" panose="02000503000000020004" charset="0"/>
            </a:endParaRPr>
          </a:p>
          <a:p>
            <a:r>
              <a:rPr lang="en-US" altLang="en-US" sz="2800" kern="0" dirty="0">
                <a:solidFill>
                  <a:schemeClr val="bg1"/>
                </a:solidFill>
                <a:uFillTx/>
                <a:latin typeface="Helvetica Neue Bold" panose="02000503000000020004" charset="0"/>
                <a:ea typeface="Helvetica Neue Bold" panose="02000503000000020004" charset="0"/>
              </a:rPr>
              <a:t>You can collect the data needed to report an activity with the Service Activity Information resource, which includes a list of our global causes and project types. Training resources and additional information about the Lion Portal can be found on the Lion Portal Updates webpage. </a:t>
            </a:r>
            <a:r>
              <a:rPr lang="en-US" altLang="en-US" sz="4400" kern="0" dirty="0">
                <a:solidFill>
                  <a:schemeClr val="bg1"/>
                </a:solidFill>
                <a:uFillTx/>
                <a:latin typeface="Helvetica Neue Bold" panose="02000503000000020004" charset="0"/>
                <a:ea typeface="Helvetica Neue Bold" panose="02000503000000020004"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adline"/>
          <p:cNvSpPr txBox="1"/>
          <p:nvPr/>
        </p:nvSpPr>
        <p:spPr>
          <a:xfrm>
            <a:off x="533400" y="914400"/>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2800" kern="0" dirty="0">
                <a:solidFill>
                  <a:schemeClr val="bg1"/>
                </a:solidFill>
                <a:uFillTx/>
                <a:latin typeface="Helvetica Neue Bold" panose="02000503000000020004" charset="0"/>
                <a:ea typeface="Helvetica Neue Bold" panose="02000503000000020004" charset="0"/>
              </a:rPr>
              <a:t>Who can report service</a:t>
            </a:r>
          </a:p>
          <a:p>
            <a:r>
              <a:rPr lang="en-US" altLang="en-US" sz="2800" kern="0" dirty="0">
                <a:solidFill>
                  <a:schemeClr val="bg1"/>
                </a:solidFill>
                <a:uFillTx/>
                <a:latin typeface="Helvetica Neue Bold" panose="02000503000000020004" charset="0"/>
                <a:ea typeface="Helvetica Neue Bold" panose="02000503000000020004" charset="0"/>
              </a:rPr>
              <a:t> </a:t>
            </a:r>
          </a:p>
          <a:p>
            <a:r>
              <a:rPr lang="en-US" altLang="en-US" sz="2800" kern="0" dirty="0">
                <a:solidFill>
                  <a:schemeClr val="bg1"/>
                </a:solidFill>
                <a:uFillTx/>
                <a:latin typeface="Helvetica Neue Bold" panose="02000503000000020004" charset="0"/>
                <a:ea typeface="Helvetica Neue Bold" panose="02000503000000020004" charset="0"/>
              </a:rPr>
              <a:t>It’s important for your club to know who is responsible for service reporting, so your club receives the benefits. In Lions clubs, service chairpersons are responsible for service reporting, although many clubs choose to have the club secretary or club president report. In Leo clubs, the president, secretary or Leo club advisor can report service. Your club can also appoint an administrator to handle service reporting, or your district can appoint an IT chairperson.</a:t>
            </a:r>
          </a:p>
          <a:p>
            <a:endParaRPr lang="en-US" altLang="en-US" sz="2800" kern="0" dirty="0">
              <a:solidFill>
                <a:schemeClr val="bg1"/>
              </a:solidFill>
              <a:uFillTx/>
              <a:latin typeface="Helvetica Neue Bold" panose="02000503000000020004" charset="0"/>
              <a:ea typeface="Helvetica Neue Bold" panose="02000503000000020004" charset="0"/>
            </a:endParaRPr>
          </a:p>
          <a:p>
            <a:r>
              <a:rPr lang="en-US" altLang="en-US" sz="2800" kern="0" dirty="0">
                <a:solidFill>
                  <a:schemeClr val="bg1"/>
                </a:solidFill>
                <a:uFillTx/>
                <a:latin typeface="Helvetica Neue Bold" panose="02000503000000020004" charset="0"/>
                <a:ea typeface="Helvetica Neue Bold" panose="02000503000000020004" charset="0"/>
              </a:rPr>
              <a:t>To see all the titles with reporting access, check out the Who Can Report Service resource.</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76200"/>
            <a:ext cx="2033905" cy="2223135"/>
          </a:xfrm>
          <a:prstGeom prst="rect">
            <a:avLst/>
          </a:prstGeom>
        </p:spPr>
      </p:pic>
      <p:sp>
        <p:nvSpPr>
          <p:cNvPr id="5" name="Text Box 4"/>
          <p:cNvSpPr txBox="1"/>
          <p:nvPr/>
        </p:nvSpPr>
        <p:spPr>
          <a:xfrm>
            <a:off x="84455" y="76200"/>
            <a:ext cx="12023090" cy="6393815"/>
          </a:xfrm>
          <a:prstGeom prst="rect">
            <a:avLst/>
          </a:prstGeom>
        </p:spPr>
        <p:txBody>
          <a:bodyPr wrap="square">
            <a:noAutofit/>
          </a:bodyPr>
          <a:lstStyle/>
          <a:p>
            <a:pPr marL="0" indent="0" algn="l">
              <a:lnSpc>
                <a:spcPts val="4000"/>
              </a:lnSpc>
              <a:spcBef>
                <a:spcPct val="0"/>
              </a:spcBef>
              <a:spcAft>
                <a:spcPts val="1000"/>
              </a:spcAft>
            </a:pPr>
            <a:r>
              <a:rPr sz="2800" b="1" i="0" dirty="0">
                <a:ln w="9525" cmpd="sng">
                  <a:solidFill>
                    <a:schemeClr val="accent1"/>
                  </a:solidFill>
                  <a:prstDash val="solid"/>
                </a:ln>
                <a:solidFill>
                  <a:srgbClr val="70AD47">
                    <a:tint val="1000"/>
                    <a:tint val="1000"/>
                  </a:srgbClr>
                </a:solidFill>
                <a:effectLst>
                  <a:glow rad="38100">
                    <a:schemeClr val="accent1">
                      <a:alpha val="40000"/>
                      <a:alpha val="40000"/>
                    </a:schemeClr>
                  </a:glow>
                </a:effectLst>
                <a:latin typeface="HelveticaNeue-Bold" panose="02000503000000020004"/>
                <a:ea typeface="HelveticaNeue-Bold" panose="02000503000000020004"/>
              </a:rPr>
              <a:t>How districts can help clubs report service</a:t>
            </a:r>
          </a:p>
          <a:p>
            <a:pPr marL="0" indent="0" algn="l">
              <a:spcAft>
                <a:spcPts val="600"/>
              </a:spcAft>
            </a:pPr>
            <a:r>
              <a:rPr sz="2800" b="0" i="0" dirty="0">
                <a:ln w="9525" cmpd="sng">
                  <a:solidFill>
                    <a:schemeClr val="accent1"/>
                  </a:solidFill>
                  <a:prstDash val="solid"/>
                </a:ln>
                <a:solidFill>
                  <a:srgbClr val="70AD47">
                    <a:tint val="1000"/>
                    <a:tint val="1000"/>
                  </a:srgbClr>
                </a:solidFill>
                <a:effectLst>
                  <a:glow rad="38100">
                    <a:schemeClr val="accent1">
                      <a:alpha val="40000"/>
                      <a:alpha val="40000"/>
                    </a:schemeClr>
                  </a:glow>
                </a:effectLst>
                <a:latin typeface="HelveticaNeue-Light" panose="02000503000000020004"/>
                <a:ea typeface="HelveticaNeue-Light" panose="02000503000000020004"/>
              </a:rPr>
              <a:t> </a:t>
            </a:r>
            <a:r>
              <a:rPr sz="28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Did you know that all districts have a goal to increase the </a:t>
            </a:r>
            <a:endParaRPr lang="en-US" sz="28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endParaRPr>
          </a:p>
          <a:p>
            <a:pPr marL="0" indent="0" algn="l">
              <a:spcAft>
                <a:spcPts val="600"/>
              </a:spcAft>
            </a:pPr>
            <a:r>
              <a:rPr sz="28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percentage of their clubs that report service? District leaders can </a:t>
            </a:r>
            <a:endParaRPr lang="en-US" sz="28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endParaRPr>
          </a:p>
          <a:p>
            <a:pPr marL="0" indent="0" algn="l">
              <a:spcAft>
                <a:spcPts val="2500"/>
              </a:spcAft>
            </a:pPr>
            <a:r>
              <a:rPr sz="28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access reports </a:t>
            </a:r>
            <a:r>
              <a:rPr sz="28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Medium" panose="02000503000000020004"/>
                <a:ea typeface="HelveticaNeue-Medium" panose="02000503000000020004"/>
                <a:hlinkClick r:id="rId4"/>
              </a:rPr>
              <a:t>online</a:t>
            </a:r>
            <a:r>
              <a:rPr sz="28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 that display the number of service activities reported by each club. If you’re a district leader, the following ideas can help your district achieve its reporting goal:</a:t>
            </a:r>
          </a:p>
          <a:p>
            <a:pPr marL="0" indent="0" algn="l">
              <a:buFont typeface="Arial" panose="020B0704020202020204"/>
              <a:buChar char="•"/>
            </a:pPr>
            <a:r>
              <a:rPr sz="28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Reach out to club leaders. Ask who is responsible for service reporting and how you can help. Share the </a:t>
            </a:r>
            <a:r>
              <a:rPr sz="28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Medium" panose="02000503000000020004"/>
                <a:ea typeface="HelveticaNeue-Medium" panose="02000503000000020004"/>
                <a:hlinkClick r:id="rId5"/>
              </a:rPr>
              <a:t>benefits of service reporting</a:t>
            </a:r>
            <a:r>
              <a:rPr sz="28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 </a:t>
            </a:r>
          </a:p>
          <a:p>
            <a:pPr marL="0" indent="0" algn="l">
              <a:buFont typeface="Arial" panose="020B0704020202020204"/>
              <a:buChar char="•"/>
            </a:pPr>
            <a:r>
              <a:rPr sz="28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Encourage clubs to elect a service chairperson, who can assume responsibility for reporting service, if that works for the club.</a:t>
            </a:r>
          </a:p>
          <a:p>
            <a:pPr marL="0" indent="0" algn="l">
              <a:buFont typeface="Arial" panose="020B0704020202020204"/>
              <a:buChar char="•"/>
            </a:pPr>
            <a:r>
              <a:rPr sz="28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Coach service chairpersons and club secretaries in how to report service by walking them through the steps. </a:t>
            </a:r>
          </a:p>
          <a:p>
            <a:pPr marL="0" indent="0" algn="l">
              <a:buFont typeface="Arial" panose="020B0704020202020204"/>
              <a:buChar char="•"/>
            </a:pPr>
            <a:r>
              <a:rPr sz="2800" b="0" i="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Appoint a district IT chairperson who can directly assist clubs with service activity entry. </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35447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pic>
        <p:nvPicPr>
          <p:cNvPr id="3" name="Picture 2"/>
          <p:cNvPicPr>
            <a:picLocks noChangeAspect="1"/>
          </p:cNvPicPr>
          <p:nvPr/>
        </p:nvPicPr>
        <p:blipFill>
          <a:blip r:embed="rId4"/>
          <a:stretch>
            <a:fillRect/>
          </a:stretch>
        </p:blipFill>
        <p:spPr>
          <a:xfrm>
            <a:off x="376555" y="299085"/>
            <a:ext cx="8006080" cy="6236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E5C9C-75C2-2B74-EB65-E2D16BAAD1E9}"/>
            </a:ext>
          </a:extLst>
        </p:cNvPr>
        <p:cNvGrpSpPr/>
        <p:nvPr/>
      </p:nvGrpSpPr>
      <p:grpSpPr>
        <a:xfrm>
          <a:off x="0" y="0"/>
          <a:ext cx="0" cy="0"/>
          <a:chOff x="0" y="0"/>
          <a:chExt cx="0" cy="0"/>
        </a:xfrm>
      </p:grpSpPr>
      <p:sp>
        <p:nvSpPr>
          <p:cNvPr id="15" name="Yellow Bar">
            <a:extLst>
              <a:ext uri="{FF2B5EF4-FFF2-40B4-BE49-F238E27FC236}">
                <a16:creationId xmlns:a16="http://schemas.microsoft.com/office/drawing/2014/main" id="{7E230A1A-D4E9-4470-B8FF-8513A24D614D}"/>
              </a:ext>
            </a:extLst>
          </p:cNvP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a:extLst>
              <a:ext uri="{FF2B5EF4-FFF2-40B4-BE49-F238E27FC236}">
                <a16:creationId xmlns:a16="http://schemas.microsoft.com/office/drawing/2014/main" id="{4C351F2B-0F3B-DBF0-C4E4-2A69D5123558}"/>
              </a:ext>
            </a:extLst>
          </p:cNvPr>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a:extLst>
              <a:ext uri="{FF2B5EF4-FFF2-40B4-BE49-F238E27FC236}">
                <a16:creationId xmlns:a16="http://schemas.microsoft.com/office/drawing/2014/main" id="{99553CD0-FDD1-7B33-5A13-0DA3228A9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a:extLst>
              <a:ext uri="{FF2B5EF4-FFF2-40B4-BE49-F238E27FC236}">
                <a16:creationId xmlns:a16="http://schemas.microsoft.com/office/drawing/2014/main" id="{64F2171C-7FF2-8197-698B-B8983081BFAA}"/>
              </a:ext>
            </a:extLst>
          </p:cNvPr>
          <p:cNvSpPr txBox="1"/>
          <p:nvPr/>
        </p:nvSpPr>
        <p:spPr>
          <a:xfrm>
            <a:off x="206375" y="709295"/>
            <a:ext cx="8876030" cy="558800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5400" kern="0" dirty="0">
                <a:solidFill>
                  <a:schemeClr val="bg1"/>
                </a:solidFill>
                <a:latin typeface="Helvetica Neue Bold" panose="02000503000000020004" charset="0"/>
                <a:ea typeface="Helvetica Neue Bold" panose="02000503000000020004" charset="0"/>
              </a:rPr>
              <a:t>We are serving a world in need.  One act of kindness at a time.</a:t>
            </a:r>
            <a:endParaRPr lang="en-US" altLang="en-US" sz="54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8" name="Picture 7" descr="Two people holding each other's hands">
            <a:extLst>
              <a:ext uri="{FF2B5EF4-FFF2-40B4-BE49-F238E27FC236}">
                <a16:creationId xmlns:a16="http://schemas.microsoft.com/office/drawing/2014/main" id="{C6EFD2B3-7855-AA27-37B1-A8F7EA3CDA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4005129"/>
            <a:ext cx="3543300" cy="2362200"/>
          </a:xfrm>
          <a:prstGeom prst="rect">
            <a:avLst/>
          </a:prstGeom>
        </p:spPr>
      </p:pic>
    </p:spTree>
    <p:extLst>
      <p:ext uri="{BB962C8B-B14F-4D97-AF65-F5344CB8AC3E}">
        <p14:creationId xmlns:p14="http://schemas.microsoft.com/office/powerpoint/2010/main" val="992680407"/>
      </p:ext>
    </p:extLst>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35447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554355" y="300355"/>
            <a:ext cx="7486015" cy="328104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pPr indent="0" algn="ctr"/>
            <a:r>
              <a:rPr lang="en-US" sz="4800" kern="0" dirty="0">
                <a:solidFill>
                  <a:schemeClr val="bg1"/>
                </a:solidFill>
              </a:rPr>
              <a:t>Thank you for listening and participating.</a:t>
            </a:r>
          </a:p>
          <a:p>
            <a:pPr indent="0" algn="ctr"/>
            <a:endParaRPr lang="en-US" sz="4800" kern="0" dirty="0">
              <a:solidFill>
                <a:schemeClr val="bg1"/>
              </a:solidFill>
            </a:endParaRPr>
          </a:p>
          <a:p>
            <a:pPr indent="0" algn="ctr"/>
            <a:endParaRPr lang="en-US" sz="4800" kern="0" dirty="0">
              <a:solidFill>
                <a:schemeClr val="bg1"/>
              </a:solidFill>
            </a:endParaRPr>
          </a:p>
          <a:p>
            <a:pPr indent="0" algn="ctr"/>
            <a:endParaRPr lang="en-US" sz="4800" kern="0" dirty="0">
              <a:solidFill>
                <a:schemeClr val="bg1"/>
              </a:solidFill>
            </a:endParaRPr>
          </a:p>
          <a:p>
            <a:pPr indent="0" algn="ctr"/>
            <a:r>
              <a:rPr lang="en-US" kern="0" dirty="0">
                <a:solidFill>
                  <a:schemeClr val="bg1"/>
                </a:solidFill>
                <a:latin typeface="Helvetica Neue Bold" panose="02000503000000020004" charset="0"/>
                <a:ea typeface="Helvetica Neue Bold" panose="02000503000000020004" charset="0"/>
              </a:rPr>
              <a:t>Christy Householter, GST</a:t>
            </a:r>
            <a:endParaRPr lang="en-US" kern="0" dirty="0">
              <a:solidFill>
                <a:schemeClr val="bg1"/>
              </a:solidFill>
              <a:uFillTx/>
              <a:latin typeface="Helvetica Neue Bold" panose="02000503000000020004" charset="0"/>
              <a:ea typeface="Helvetica Neue Bold" panose="02000503000000020004" charset="0"/>
            </a:endParaRPr>
          </a:p>
          <a:p>
            <a:pPr indent="0" algn="ctr"/>
            <a:r>
              <a:rPr lang="en-US" kern="0" dirty="0">
                <a:solidFill>
                  <a:schemeClr val="bg1"/>
                </a:solidFill>
                <a:latin typeface="Helvetica Neue Bold" panose="02000503000000020004" charset="0"/>
                <a:ea typeface="Helvetica Neue Bold" panose="02000503000000020004" charset="0"/>
              </a:rPr>
              <a:t>Richardson Midday Lions Club</a:t>
            </a:r>
          </a:p>
          <a:p>
            <a:pPr indent="0" algn="ctr"/>
            <a:endParaRPr lang="en-US" kern="0" dirty="0">
              <a:solidFill>
                <a:schemeClr val="bg1"/>
              </a:solidFill>
              <a:uFillTx/>
              <a:latin typeface="Helvetica Neue Bold" panose="02000503000000020004" charset="0"/>
              <a:ea typeface="Helvetica Neue Bold" panose="02000503000000020004" charset="0"/>
            </a:endParaRPr>
          </a:p>
          <a:p>
            <a:pPr indent="0" algn="ctr"/>
            <a:r>
              <a:rPr lang="en-US" kern="0" dirty="0" err="1">
                <a:solidFill>
                  <a:schemeClr val="bg1"/>
                </a:solidFill>
                <a:latin typeface="Helvetica Neue Bold" panose="02000503000000020004" charset="0"/>
                <a:ea typeface="Helvetica Neue Bold" panose="02000503000000020004" charset="0"/>
              </a:rPr>
              <a:t>crandlehouse</a:t>
            </a:r>
            <a:r>
              <a:rPr lang="en-US" kern="0" dirty="0" err="1">
                <a:solidFill>
                  <a:schemeClr val="bg1"/>
                </a:solidFill>
                <a:uFillTx/>
                <a:latin typeface="Helvetica Neue Bold" panose="02000503000000020004" charset="0"/>
                <a:ea typeface="Helvetica Neue Bold" panose="02000503000000020004" charset="0"/>
              </a:rPr>
              <a:t>@gmail.com</a:t>
            </a:r>
            <a:endParaRPr lang="en-US" kern="0" dirty="0">
              <a:solidFill>
                <a:schemeClr val="bg1"/>
              </a:solidFill>
              <a:uFillTx/>
              <a:latin typeface="Helvetica Neue Bold" panose="02000503000000020004" charset="0"/>
              <a:ea typeface="Helvetica Neue Bold" panose="02000503000000020004" charset="0"/>
            </a:endParaRPr>
          </a:p>
          <a:p>
            <a:pPr indent="0" algn="ctr"/>
            <a:r>
              <a:rPr lang="en-US" kern="0" dirty="0">
                <a:solidFill>
                  <a:schemeClr val="bg1"/>
                </a:solidFill>
                <a:latin typeface="Helvetica Neue Bold" panose="02000503000000020004" charset="0"/>
                <a:ea typeface="Helvetica Neue Bold" panose="02000503000000020004" charset="0"/>
              </a:rPr>
              <a:t>214-926-2374</a:t>
            </a:r>
            <a:r>
              <a:rPr lang="en-US" kern="0" dirty="0">
                <a:solidFill>
                  <a:schemeClr val="bg1"/>
                </a:solidFill>
                <a:uFillTx/>
                <a:latin typeface="Helvetica Neue Bold" panose="02000503000000020004" charset="0"/>
                <a:ea typeface="Helvetica Neue Bold" panose="02000503000000020004" charset="0"/>
              </a:rPr>
              <a:t> </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186055"/>
            <a:ext cx="11618595" cy="6423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pPr indent="0" algn="ctr"/>
            <a:r>
              <a:rPr lang="en-US" altLang="en-US" sz="3200" kern="0" dirty="0">
                <a:solidFill>
                  <a:schemeClr val="bg1"/>
                </a:solidFill>
                <a:uFillTx/>
                <a:latin typeface="Helvetica Neue Bold" panose="02000503000000020004" charset="0"/>
                <a:ea typeface="Helvetica Neue Bold" panose="02000503000000020004" charset="0"/>
              </a:rPr>
              <a:t>Agenda</a:t>
            </a:r>
          </a:p>
          <a:p>
            <a:pPr indent="0" algn="ctr"/>
            <a:endParaRPr lang="en-US" altLang="en-US" sz="3200" kern="0" dirty="0">
              <a:solidFill>
                <a:schemeClr val="bg1"/>
              </a:solidFill>
              <a:uFillTx/>
              <a:latin typeface="Helvetica Neue Bold" panose="02000503000000020004" charset="0"/>
              <a:ea typeface="Helvetica Neue Bold" panose="02000503000000020004" charset="0"/>
            </a:endParaRPr>
          </a:p>
          <a:p>
            <a:pPr marL="514350" indent="-514350">
              <a:buAutoNum type="arabicPeriod"/>
            </a:pPr>
            <a:r>
              <a:rPr lang="en-US" altLang="en-US" sz="3200" kern="0" dirty="0">
                <a:solidFill>
                  <a:schemeClr val="bg1"/>
                </a:solidFill>
                <a:uFillTx/>
                <a:latin typeface="Helvetica Neue Bold" panose="02000503000000020004" charset="0"/>
                <a:ea typeface="Helvetica Neue Bold" panose="02000503000000020004" charset="0"/>
              </a:rPr>
              <a:t>Service NOW and NEXT YEAR</a:t>
            </a:r>
          </a:p>
          <a:p>
            <a:pPr marL="514350" indent="-514350">
              <a:buAutoNum type="arabicPeriod"/>
            </a:pPr>
            <a:r>
              <a:rPr lang="en-US" altLang="en-US" sz="3200" kern="0" dirty="0">
                <a:solidFill>
                  <a:schemeClr val="bg1"/>
                </a:solidFill>
                <a:uFillTx/>
                <a:latin typeface="Helvetica Neue Bold" panose="02000503000000020004" charset="0"/>
                <a:ea typeface="Helvetica Neue Bold" panose="02000503000000020004" charset="0"/>
              </a:rPr>
              <a:t>LA-2Constitution and By-Laws </a:t>
            </a:r>
          </a:p>
          <a:p>
            <a:r>
              <a:rPr lang="en-US" altLang="en-US" sz="3200" kern="0" dirty="0">
                <a:solidFill>
                  <a:schemeClr val="bg1"/>
                </a:solidFill>
                <a:uFillTx/>
                <a:latin typeface="Helvetica Neue Bold" panose="02000503000000020004" charset="0"/>
                <a:ea typeface="Helvetica Neue Bold" panose="02000503000000020004" charset="0"/>
              </a:rPr>
              <a:t>Section 8-pages 21/22</a:t>
            </a:r>
          </a:p>
          <a:p>
            <a:r>
              <a:rPr lang="en-US" altLang="en-US" sz="3200" kern="0" dirty="0">
                <a:solidFill>
                  <a:schemeClr val="bg1"/>
                </a:solidFill>
                <a:uFillTx/>
                <a:latin typeface="Helvetica Neue Bold" panose="02000503000000020004" charset="0"/>
                <a:ea typeface="Helvetica Neue Bold" panose="02000503000000020004" charset="0"/>
              </a:rPr>
              <a:t>Service Chairperson</a:t>
            </a:r>
          </a:p>
          <a:p>
            <a:r>
              <a:rPr lang="en-US" altLang="en-US" sz="3200" kern="0" dirty="0">
                <a:solidFill>
                  <a:schemeClr val="bg1"/>
                </a:solidFill>
                <a:uFillTx/>
                <a:latin typeface="Helvetica Neue Bold" panose="02000503000000020004" charset="0"/>
                <a:ea typeface="Helvetica Neue Bold" panose="02000503000000020004" charset="0"/>
              </a:rPr>
              <a:t>2. Club Service Chair e-book</a:t>
            </a:r>
          </a:p>
          <a:p>
            <a:r>
              <a:rPr lang="en-US" altLang="en-US" sz="3200" kern="0" dirty="0">
                <a:solidFill>
                  <a:schemeClr val="bg1"/>
                </a:solidFill>
                <a:uFillTx/>
                <a:latin typeface="Helvetica Neue Bold" panose="02000503000000020004" charset="0"/>
                <a:ea typeface="Helvetica Neue Bold" panose="02000503000000020004" charset="0"/>
              </a:rPr>
              <a:t>3. Service Journey</a:t>
            </a:r>
          </a:p>
          <a:p>
            <a:r>
              <a:rPr lang="en-US" altLang="en-US" sz="3200" kern="0" dirty="0">
                <a:solidFill>
                  <a:schemeClr val="bg1"/>
                </a:solidFill>
                <a:uFillTx/>
                <a:latin typeface="Helvetica Neue Bold" panose="02000503000000020004" charset="0"/>
                <a:ea typeface="Helvetica Neue Bold" panose="02000503000000020004" charset="0"/>
              </a:rPr>
              <a:t>4. Measuring Service Impact</a:t>
            </a:r>
          </a:p>
          <a:p>
            <a:r>
              <a:rPr lang="en-US" altLang="en-US" sz="3200" kern="0" dirty="0">
                <a:solidFill>
                  <a:schemeClr val="bg1"/>
                </a:solidFill>
                <a:uFillTx/>
                <a:latin typeface="Helvetica Neue Bold" panose="02000503000000020004" charset="0"/>
                <a:ea typeface="Helvetica Neue Bold" panose="02000503000000020004" charset="0"/>
              </a:rPr>
              <a:t>5. Quick Start Service Ideas/100 Ideas</a:t>
            </a:r>
          </a:p>
          <a:p>
            <a:r>
              <a:rPr lang="en-US" altLang="en-US" sz="3200" kern="0" dirty="0">
                <a:solidFill>
                  <a:schemeClr val="bg1"/>
                </a:solidFill>
                <a:uFillTx/>
                <a:latin typeface="Helvetica Neue Bold" panose="02000503000000020004" charset="0"/>
                <a:ea typeface="Helvetica Neue Bold" panose="02000503000000020004" charset="0"/>
              </a:rPr>
              <a:t>6. District Charity Information</a:t>
            </a:r>
          </a:p>
          <a:p>
            <a:r>
              <a:rPr lang="en-US" altLang="en-US" sz="3200" kern="0" dirty="0">
                <a:solidFill>
                  <a:schemeClr val="bg1"/>
                </a:solidFill>
                <a:uFillTx/>
                <a:latin typeface="Helvetica Neue Bold" panose="02000503000000020004" charset="0"/>
                <a:ea typeface="Helvetica Neue Bold" panose="02000503000000020004" charset="0"/>
              </a:rPr>
              <a:t>7. </a:t>
            </a:r>
            <a:r>
              <a:rPr lang="en-US" altLang="en-US" sz="3200" kern="0" dirty="0">
                <a:solidFill>
                  <a:schemeClr val="bg1"/>
                </a:solidFill>
                <a:latin typeface="Helvetica Neue Bold" panose="02000503000000020004" charset="0"/>
                <a:ea typeface="Helvetica Neue Bold" panose="02000503000000020004" charset="0"/>
              </a:rPr>
              <a:t>Service Q&amp;A</a:t>
            </a:r>
            <a:endParaRPr lang="en-US" altLang="en-US" sz="3200" kern="0" dirty="0">
              <a:solidFill>
                <a:schemeClr val="bg1"/>
              </a:solidFill>
              <a:uFillTx/>
              <a:latin typeface="Helvetica Neue Bold" panose="02000503000000020004" charset="0"/>
              <a:ea typeface="Helvetica Neue Bold" panose="02000503000000020004" charset="0"/>
            </a:endParaRPr>
          </a:p>
          <a:p>
            <a:r>
              <a:rPr lang="en-US" altLang="en-US" sz="3200" kern="0" dirty="0">
                <a:solidFill>
                  <a:schemeClr val="bg1"/>
                </a:solidFill>
                <a:uFillTx/>
                <a:latin typeface="Helvetica Neue Bold" panose="02000503000000020004" charset="0"/>
                <a:ea typeface="Helvetica Neue Bold" panose="02000503000000020004" charset="0"/>
              </a:rPr>
              <a:t>8. Club &amp; Community Needs Assessment</a:t>
            </a:r>
          </a:p>
          <a:p>
            <a:r>
              <a:rPr lang="en-US" altLang="en-US" sz="3200" kern="0" dirty="0">
                <a:solidFill>
                  <a:schemeClr val="bg1"/>
                </a:solidFill>
                <a:uFillTx/>
                <a:latin typeface="Helvetica Neue Bold" panose="02000503000000020004" charset="0"/>
                <a:ea typeface="Helvetica Neue Bold" panose="02000503000000020004" charset="0"/>
              </a:rPr>
              <a:t>9. Why Service Reporting Matters</a:t>
            </a: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7939" y="248285"/>
            <a:ext cx="3240031" cy="3240031"/>
          </a:xfrm>
          <a:prstGeom prst="rect">
            <a:avLst/>
          </a:prstGeom>
        </p:spPr>
      </p:pic>
      <p:pic>
        <p:nvPicPr>
          <p:cNvPr id="2" name="Picture 1"/>
          <p:cNvPicPr/>
          <p:nvPr/>
        </p:nvPicPr>
        <p:blipFill>
          <a:blip r:embed="rId4"/>
          <a:stretch>
            <a:fillRect/>
          </a:stretch>
        </p:blipFill>
        <p:spPr>
          <a:xfrm>
            <a:off x="8935215" y="3657600"/>
            <a:ext cx="2590800" cy="2438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35447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239395" y="300355"/>
            <a:ext cx="8640445" cy="564324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pPr indent="0" algn="ctr"/>
            <a:endParaRPr lang="en-US" kern="0" dirty="0">
              <a:solidFill>
                <a:schemeClr val="bg1"/>
              </a:solidFill>
              <a:uFillTx/>
              <a:latin typeface="Helvetica Neue Bold" panose="02000503000000020004" charset="0"/>
              <a:ea typeface="Helvetica Neue Bold" panose="02000503000000020004" charset="0"/>
            </a:endParaRPr>
          </a:p>
          <a:p>
            <a:pPr indent="0" algn="ctr"/>
            <a:endParaRPr lang="en-US" kern="0" dirty="0">
              <a:solidFill>
                <a:schemeClr val="bg1"/>
              </a:solidFill>
              <a:latin typeface="Helvetica Neue Bold" panose="02000503000000020004" charset="0"/>
              <a:ea typeface="Helvetica Neue Bold" panose="02000503000000020004" charset="0"/>
            </a:endParaRPr>
          </a:p>
          <a:p>
            <a:pPr indent="0" algn="ctr"/>
            <a:r>
              <a:rPr lang="en-US" kern="0" dirty="0">
                <a:solidFill>
                  <a:schemeClr val="bg1"/>
                </a:solidFill>
                <a:uFillTx/>
                <a:latin typeface="Helvetica Neue Bold" panose="02000503000000020004" charset="0"/>
                <a:ea typeface="Helvetica Neue Bold" panose="02000503000000020004" charset="0"/>
              </a:rPr>
              <a:t>Pair Sharing Activity:</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TextBox 1">
            <a:extLst>
              <a:ext uri="{FF2B5EF4-FFF2-40B4-BE49-F238E27FC236}">
                <a16:creationId xmlns:a16="http://schemas.microsoft.com/office/drawing/2014/main" id="{F8B8CC36-37EC-E8F5-4512-42C55194D143}"/>
              </a:ext>
            </a:extLst>
          </p:cNvPr>
          <p:cNvSpPr txBox="1"/>
          <p:nvPr/>
        </p:nvSpPr>
        <p:spPr>
          <a:xfrm>
            <a:off x="2987749" y="4933507"/>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5FFCF9C0-A405-22E2-48D6-C66EAC394804}"/>
              </a:ext>
            </a:extLst>
          </p:cNvPr>
          <p:cNvSpPr txBox="1"/>
          <p:nvPr/>
        </p:nvSpPr>
        <p:spPr>
          <a:xfrm>
            <a:off x="946298" y="4146698"/>
            <a:ext cx="8257953" cy="3108543"/>
          </a:xfrm>
          <a:prstGeom prst="rect">
            <a:avLst/>
          </a:prstGeom>
          <a:noFill/>
        </p:spPr>
        <p:txBody>
          <a:bodyPr wrap="square" rtlCol="0">
            <a:spAutoFit/>
          </a:bodyPr>
          <a:lstStyle/>
          <a:p>
            <a:r>
              <a:rPr lang="en-US" sz="4000" kern="0" dirty="0">
                <a:solidFill>
                  <a:schemeClr val="bg1"/>
                </a:solidFill>
                <a:latin typeface="Helvetica Neue Bold" panose="02000503000000020004" charset="0"/>
                <a:ea typeface="Helvetica Neue Bold" panose="02000503000000020004" charset="0"/>
              </a:rPr>
              <a:t>Please discuss with a partner the  service activity(</a:t>
            </a:r>
            <a:r>
              <a:rPr lang="en-US" sz="4000" kern="0" dirty="0" err="1">
                <a:solidFill>
                  <a:schemeClr val="bg1"/>
                </a:solidFill>
                <a:latin typeface="Helvetica Neue Bold" panose="02000503000000020004" charset="0"/>
                <a:ea typeface="Helvetica Neue Bold" panose="02000503000000020004" charset="0"/>
              </a:rPr>
              <a:t>ies</a:t>
            </a:r>
            <a:r>
              <a:rPr lang="en-US" sz="4000" kern="0" dirty="0">
                <a:solidFill>
                  <a:schemeClr val="bg1"/>
                </a:solidFill>
                <a:latin typeface="Helvetica Neue Bold" panose="02000503000000020004" charset="0"/>
                <a:ea typeface="Helvetica Neue Bold" panose="02000503000000020004" charset="0"/>
              </a:rPr>
              <a:t>) and/or Signature activity(</a:t>
            </a:r>
            <a:r>
              <a:rPr lang="en-US" sz="4000" kern="0" dirty="0" err="1">
                <a:solidFill>
                  <a:schemeClr val="bg1"/>
                </a:solidFill>
                <a:latin typeface="Helvetica Neue Bold" panose="02000503000000020004" charset="0"/>
                <a:ea typeface="Helvetica Neue Bold" panose="02000503000000020004" charset="0"/>
              </a:rPr>
              <a:t>ies</a:t>
            </a:r>
            <a:r>
              <a:rPr lang="en-US" sz="4000" kern="0" dirty="0">
                <a:solidFill>
                  <a:schemeClr val="bg1"/>
                </a:solidFill>
                <a:latin typeface="Helvetica Neue Bold" panose="02000503000000020004" charset="0"/>
                <a:ea typeface="Helvetica Neue Bold" panose="02000503000000020004" charset="0"/>
              </a:rPr>
              <a:t>) your club is known for in the community.</a:t>
            </a:r>
          </a:p>
          <a:p>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95ECE-944E-4FF5-C80D-0F922DB26229}"/>
              </a:ext>
            </a:extLst>
          </p:cNvPr>
          <p:cNvSpPr txBox="1"/>
          <p:nvPr/>
        </p:nvSpPr>
        <p:spPr>
          <a:xfrm>
            <a:off x="2438400" y="3044279"/>
            <a:ext cx="8915400" cy="769441"/>
          </a:xfrm>
          <a:prstGeom prst="rect">
            <a:avLst/>
          </a:prstGeom>
          <a:noFill/>
        </p:spPr>
        <p:txBody>
          <a:bodyPr wrap="square" rtlCol="0">
            <a:spAutoFit/>
          </a:bodyPr>
          <a:lstStyle/>
          <a:p>
            <a:r>
              <a:rPr lang="en-US" sz="4400" dirty="0">
                <a:hlinkClick r:id="rId2"/>
              </a:rPr>
              <a:t>AllyouneedtoknowaboutSERVICE</a:t>
            </a:r>
            <a:endParaRPr lang="en-US" sz="4400" dirty="0"/>
          </a:p>
        </p:txBody>
      </p:sp>
      <p:sp>
        <p:nvSpPr>
          <p:cNvPr id="3" name="TextBox 2">
            <a:extLst>
              <a:ext uri="{FF2B5EF4-FFF2-40B4-BE49-F238E27FC236}">
                <a16:creationId xmlns:a16="http://schemas.microsoft.com/office/drawing/2014/main" id="{1272CBEC-9FA8-24A4-A17C-4650E7E5AC58}"/>
              </a:ext>
            </a:extLst>
          </p:cNvPr>
          <p:cNvSpPr txBox="1"/>
          <p:nvPr/>
        </p:nvSpPr>
        <p:spPr>
          <a:xfrm>
            <a:off x="3238500" y="4419600"/>
            <a:ext cx="7315200" cy="461665"/>
          </a:xfrm>
          <a:prstGeom prst="rect">
            <a:avLst/>
          </a:prstGeom>
          <a:noFill/>
        </p:spPr>
        <p:txBody>
          <a:bodyPr wrap="square" rtlCol="0">
            <a:spAutoFit/>
          </a:bodyPr>
          <a:lstStyle/>
          <a:p>
            <a:r>
              <a:rPr lang="en-US" sz="2400" dirty="0">
                <a:hlinkClick r:id="rId3"/>
              </a:rPr>
              <a:t>https://lionsdistrict2x1.org/lions-2-x1-university-files/</a:t>
            </a:r>
            <a:endParaRPr lang="en-US" sz="2400" dirty="0"/>
          </a:p>
        </p:txBody>
      </p:sp>
    </p:spTree>
    <p:extLst>
      <p:ext uri="{BB962C8B-B14F-4D97-AF65-F5344CB8AC3E}">
        <p14:creationId xmlns:p14="http://schemas.microsoft.com/office/powerpoint/2010/main" val="18101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EAC14E-71EE-EC7A-0A5A-A14CAE5CFE06}"/>
              </a:ext>
            </a:extLst>
          </p:cNvPr>
          <p:cNvSpPr txBox="1"/>
          <p:nvPr/>
        </p:nvSpPr>
        <p:spPr>
          <a:xfrm>
            <a:off x="2743200" y="1371600"/>
            <a:ext cx="8915400" cy="6709529"/>
          </a:xfrm>
          <a:prstGeom prst="rect">
            <a:avLst/>
          </a:prstGeom>
          <a:noFill/>
        </p:spPr>
        <p:txBody>
          <a:bodyPr wrap="square" rtlCol="0">
            <a:spAutoFit/>
          </a:bodyPr>
          <a:lstStyle/>
          <a:p>
            <a:pPr marL="914400" indent="-914400">
              <a:buAutoNum type="arabicPeriod"/>
            </a:pPr>
            <a:r>
              <a:rPr lang="en-US" sz="4000" dirty="0"/>
              <a:t>Service Now and the FUTURE.</a:t>
            </a:r>
          </a:p>
          <a:p>
            <a:r>
              <a:rPr lang="en-US" sz="3200" dirty="0"/>
              <a:t>	</a:t>
            </a:r>
            <a:r>
              <a:rPr lang="en-US" sz="2800" dirty="0"/>
              <a:t>2025/2026</a:t>
            </a:r>
          </a:p>
          <a:p>
            <a:r>
              <a:rPr lang="en-US" sz="2800" dirty="0"/>
              <a:t>		3 Weeks of Service (Mental Health, </a:t>
            </a:r>
          </a:p>
          <a:p>
            <a:r>
              <a:rPr lang="en-US" sz="2800" dirty="0"/>
              <a:t>		Hunger, Environment)</a:t>
            </a:r>
          </a:p>
          <a:p>
            <a:r>
              <a:rPr lang="en-US" sz="2800" dirty="0"/>
              <a:t>		DG Kedar Goals</a:t>
            </a:r>
          </a:p>
          <a:p>
            <a:r>
              <a:rPr lang="en-US" sz="2800" dirty="0"/>
              <a:t>	2026/2027</a:t>
            </a:r>
          </a:p>
          <a:p>
            <a:r>
              <a:rPr lang="en-US" sz="2800" dirty="0"/>
              <a:t>		New Weeks of Service Vision (October 8-18)</a:t>
            </a:r>
          </a:p>
          <a:p>
            <a:r>
              <a:rPr lang="en-US" sz="2800" dirty="0"/>
              <a:t>		Youth (Feb 13-21) Environment (May 29-June 6)</a:t>
            </a:r>
          </a:p>
          <a:p>
            <a:r>
              <a:rPr lang="en-US" sz="2800" dirty="0"/>
              <a:t>		DG Vineyard Goals</a:t>
            </a:r>
          </a:p>
          <a:p>
            <a:r>
              <a:rPr lang="en-US" sz="3200" dirty="0"/>
              <a:t>		</a:t>
            </a:r>
          </a:p>
          <a:p>
            <a:endParaRPr lang="en-US" sz="3200" dirty="0"/>
          </a:p>
          <a:p>
            <a:endParaRPr lang="en-US" sz="3200" dirty="0"/>
          </a:p>
          <a:p>
            <a:r>
              <a:rPr lang="en-US" sz="4800" dirty="0"/>
              <a:t>	</a:t>
            </a:r>
          </a:p>
          <a:p>
            <a:endParaRPr lang="en-US" dirty="0"/>
          </a:p>
        </p:txBody>
      </p:sp>
    </p:spTree>
    <p:extLst>
      <p:ext uri="{BB962C8B-B14F-4D97-AF65-F5344CB8AC3E}">
        <p14:creationId xmlns:p14="http://schemas.microsoft.com/office/powerpoint/2010/main" val="142096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10" name="Slice - Solid"/>
          <p:cNvSpPr/>
          <p:nvPr/>
        </p:nvSpPr>
        <p:spPr>
          <a:xfrm>
            <a:off x="1004872" y="36141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1" name="Headline"/>
          <p:cNvSpPr txBox="1"/>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sz="1600" kern="0" dirty="0">
                <a:solidFill>
                  <a:srgbClr val="EBB700"/>
                </a:solidFill>
              </a:rPr>
              <a:t>Lions global causes</a:t>
            </a:r>
          </a:p>
        </p:txBody>
      </p:sp>
      <p:sp>
        <p:nvSpPr>
          <p:cNvPr id="9" name="Page Number - Blue"/>
          <p:cNvSpPr txBox="1">
            <a:spLocks noChangeArrowheads="1"/>
          </p:cNvSpPr>
          <p:nvPr/>
        </p:nvSpPr>
        <p:spPr bwMode="auto">
          <a:xfrm>
            <a:off x="11537156" y="6400725"/>
            <a:ext cx="654844" cy="457275"/>
          </a:xfrm>
          <a:prstGeom prst="rect">
            <a:avLst/>
          </a:prstGeom>
          <a:noFill/>
          <a:ln>
            <a:noFill/>
          </a:ln>
        </p:spPr>
        <p:txBody>
          <a:bodyPr wrap="square" anchor="t">
            <a:noAutofit/>
          </a:bodyPr>
          <a:lstStyle>
            <a:lvl1pPr>
              <a:defRPr>
                <a:solidFill>
                  <a:schemeClr val="tx1"/>
                </a:solidFill>
                <a:latin typeface="Arial" panose="020B0704020202020204" pitchFamily="34" charset="0"/>
                <a:ea typeface="ヒラギノ角ゴ Pro W3" panose="020B0300000000000000" charset="-128"/>
                <a:cs typeface="ヒラギノ角ゴ Pro W3" panose="020B0300000000000000" charset="-128"/>
              </a:defRPr>
            </a:lvl1pPr>
            <a:lvl2pPr marL="742950" indent="-285750">
              <a:defRPr>
                <a:solidFill>
                  <a:schemeClr val="tx1"/>
                </a:solidFill>
                <a:latin typeface="Arial" panose="020B0704020202020204" pitchFamily="34" charset="0"/>
                <a:ea typeface="ヒラギノ角ゴ Pro W3" panose="020B0300000000000000" charset="-128"/>
              </a:defRPr>
            </a:lvl2pPr>
            <a:lvl3pPr marL="1143000" indent="-228600">
              <a:defRPr>
                <a:solidFill>
                  <a:schemeClr val="tx1"/>
                </a:solidFill>
                <a:latin typeface="Arial" panose="020B0704020202020204" pitchFamily="34" charset="0"/>
                <a:ea typeface="ヒラギノ角ゴ Pro W3" panose="020B0300000000000000" charset="-128"/>
              </a:defRPr>
            </a:lvl3pPr>
            <a:lvl4pPr marL="1600200" indent="-228600">
              <a:defRPr>
                <a:solidFill>
                  <a:schemeClr val="tx1"/>
                </a:solidFill>
                <a:latin typeface="Arial" panose="020B0704020202020204" pitchFamily="34" charset="0"/>
                <a:ea typeface="ヒラギノ角ゴ Pro W3" panose="020B0300000000000000" charset="-128"/>
              </a:defRPr>
            </a:lvl4pPr>
            <a:lvl5pPr marL="2057400" indent="-228600">
              <a:defRPr>
                <a:solidFill>
                  <a:schemeClr val="tx1"/>
                </a:solidFill>
                <a:latin typeface="Arial" panose="020B0704020202020204" pitchFamily="34" charset="0"/>
                <a:ea typeface="ヒラギノ角ゴ Pro W3" panose="020B0300000000000000" charset="-128"/>
              </a:defRPr>
            </a:lvl5pPr>
            <a:lvl6pPr marL="25146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6pPr>
            <a:lvl7pPr marL="29718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7pPr>
            <a:lvl8pPr marL="34290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8pPr>
            <a:lvl9pPr marL="38862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9pPr>
          </a:lstStyle>
          <a:p>
            <a:pPr eaLnBrk="0" hangingPunct="0">
              <a:spcBef>
                <a:spcPct val="50000"/>
              </a:spcBef>
              <a:defRPr/>
            </a:pPr>
            <a:fld id="{CD81962F-67D4-FD44-86D5-55EBF96E0DB7}" type="slidenum">
              <a:rPr lang="en-US" sz="1000" smtClean="0">
                <a:solidFill>
                  <a:schemeClr val="bg1"/>
                </a:solidFill>
              </a:rPr>
              <a:t>8</a:t>
            </a:fld>
            <a:endParaRPr lang="en-US" sz="1000" dirty="0">
              <a:solidFill>
                <a:schemeClr val="bg1"/>
              </a:solidFill>
            </a:endParaRPr>
          </a:p>
        </p:txBody>
      </p:sp>
      <p:sp>
        <p:nvSpPr>
          <p:cNvPr id="15" name="Yellow Bar"/>
          <p:cNvSpPr/>
          <p:nvPr/>
        </p:nvSpPr>
        <p:spPr>
          <a:xfrm>
            <a:off x="2987299" y="2378344"/>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6" name="Headline"/>
          <p:cNvSpPr txBox="1"/>
          <p:nvPr/>
        </p:nvSpPr>
        <p:spPr>
          <a:xfrm>
            <a:off x="2918237" y="1087699"/>
            <a:ext cx="8946341" cy="1338828"/>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kern="0" dirty="0">
                <a:solidFill>
                  <a:srgbClr val="00338D"/>
                </a:solidFill>
              </a:rPr>
              <a:t>Together we tackle 8+ causes, locally and globally. Do you know the “+”?</a:t>
            </a:r>
          </a:p>
        </p:txBody>
      </p:sp>
      <p:pic>
        <p:nvPicPr>
          <p:cNvPr id="2" name="Picture 1"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2" y="5702538"/>
            <a:ext cx="1028605" cy="1028605"/>
          </a:xfrm>
          <a:prstGeom prst="rect">
            <a:avLst/>
          </a:prstGeom>
        </p:spPr>
      </p:pic>
      <p:pic>
        <p:nvPicPr>
          <p:cNvPr id="3" name="Picture 2" descr="Service Projects – District 4-A1 Lions">
            <a:extLst>
              <a:ext uri="{FF2B5EF4-FFF2-40B4-BE49-F238E27FC236}">
                <a16:creationId xmlns:a16="http://schemas.microsoft.com/office/drawing/2014/main" id="{6025C409-9C3E-3193-F796-06D259A45BD8}"/>
              </a:ext>
            </a:extLst>
          </p:cNvPr>
          <p:cNvPicPr>
            <a:picLocks noChangeAspect="1"/>
          </p:cNvPicPr>
          <p:nvPr/>
        </p:nvPicPr>
        <p:blipFill>
          <a:blip r:embed="rId4"/>
          <a:stretch>
            <a:fillRect/>
          </a:stretch>
        </p:blipFill>
        <p:spPr>
          <a:xfrm>
            <a:off x="4025776" y="2721643"/>
            <a:ext cx="5334000" cy="3543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81000" y="931545"/>
            <a:ext cx="5080000" cy="1633220"/>
          </a:xfrm>
          <a:prstGeom prst="rect">
            <a:avLst/>
          </a:prstGeom>
        </p:spPr>
        <p:txBody>
          <a:bodyPr>
            <a:noAutofit/>
          </a:bodyPr>
          <a:lstStyle/>
          <a:p>
            <a:pPr marL="0" indent="0" algn="ctr" fontAlgn="ctr"/>
            <a:r>
              <a:rPr sz="1600" b="0" i="0" dirty="0">
                <a:solidFill>
                  <a:srgbClr val="F9C910"/>
                </a:solidFill>
                <a:latin typeface="HelveticaNeue-Bold" panose="02000503000000020004"/>
                <a:ea typeface="HelveticaNeue-Bold" panose="02000503000000020004"/>
              </a:rPr>
              <a:t>1.5</a:t>
            </a:r>
          </a:p>
          <a:p>
            <a:pPr marL="0" indent="0" algn="ctr">
              <a:spcBef>
                <a:spcPct val="12000"/>
              </a:spcBef>
              <a:spcAft>
                <a:spcPct val="0"/>
              </a:spcAft>
            </a:pPr>
            <a:r>
              <a:rPr sz="1600" b="0" i="0" dirty="0">
                <a:solidFill>
                  <a:srgbClr val="F9C910"/>
                </a:solidFill>
                <a:latin typeface="HelveticaNeue-Bold" panose="02000503000000020004"/>
                <a:ea typeface="HelveticaNeue-Bold" panose="02000503000000020004"/>
              </a:rPr>
              <a:t>million</a:t>
            </a:r>
          </a:p>
          <a:p>
            <a:pPr marL="0" indent="0" algn="ctr">
              <a:spcBef>
                <a:spcPct val="0"/>
              </a:spcBef>
              <a:spcAft>
                <a:spcPct val="0"/>
              </a:spcAft>
            </a:pPr>
            <a:r>
              <a:rPr sz="1600" b="0" i="0" dirty="0">
                <a:solidFill>
                  <a:srgbClr val="FFFFFF"/>
                </a:solidFill>
                <a:latin typeface="HelveticaNeue-Medium" panose="02000503000000020004"/>
                <a:ea typeface="HelveticaNeue-Medium" panose="02000503000000020004"/>
              </a:rPr>
              <a:t>projects completed</a:t>
            </a:r>
            <a:endParaRPr lang="en-US" sz="1600" b="0" i="0" dirty="0">
              <a:solidFill>
                <a:srgbClr val="FFFFFF"/>
              </a:solidFill>
              <a:latin typeface="HelveticaNeue-Medium" panose="02000503000000020004"/>
              <a:ea typeface="HelveticaNeue-Medium" panose="02000503000000020004"/>
            </a:endParaRPr>
          </a:p>
          <a:p>
            <a:pPr marL="0" indent="0" algn="ctr">
              <a:spcBef>
                <a:spcPct val="0"/>
              </a:spcBef>
              <a:spcAft>
                <a:spcPct val="0"/>
              </a:spcAft>
            </a:pPr>
            <a:r>
              <a:rPr sz="1600" b="0" i="0" dirty="0">
                <a:solidFill>
                  <a:srgbClr val="FFFFFF"/>
                </a:solidFill>
                <a:latin typeface="HelveticaNeue-Medium" panose="02000503000000020004"/>
                <a:ea typeface="HelveticaNeue-Medium" panose="02000503000000020004"/>
              </a:rPr>
              <a:t>July 202</a:t>
            </a:r>
            <a:r>
              <a:rPr lang="en-US" sz="1600" b="0" i="0" dirty="0">
                <a:solidFill>
                  <a:srgbClr val="FFFFFF"/>
                </a:solidFill>
                <a:latin typeface="HelveticaNeue-Medium" panose="02000503000000020004"/>
                <a:ea typeface="HelveticaNeue-Medium" panose="02000503000000020004"/>
              </a:rPr>
              <a:t>5</a:t>
            </a:r>
            <a:r>
              <a:rPr sz="1600" b="0" i="0" dirty="0">
                <a:solidFill>
                  <a:srgbClr val="FFFFFF"/>
                </a:solidFill>
                <a:latin typeface="HelveticaNeue-Medium" panose="02000503000000020004"/>
                <a:ea typeface="HelveticaNeue-Medium" panose="02000503000000020004"/>
              </a:rPr>
              <a:t> through </a:t>
            </a:r>
            <a:r>
              <a:rPr lang="en-US" sz="1600" dirty="0">
                <a:solidFill>
                  <a:srgbClr val="FFFFFF"/>
                </a:solidFill>
                <a:latin typeface="HelveticaNeue-Medium" panose="02000503000000020004"/>
                <a:ea typeface="HelveticaNeue-Medium" panose="02000503000000020004"/>
              </a:rPr>
              <a:t>May </a:t>
            </a:r>
            <a:r>
              <a:rPr sz="1600" b="0" i="0" dirty="0">
                <a:solidFill>
                  <a:srgbClr val="FFFFFF"/>
                </a:solidFill>
                <a:latin typeface="HelveticaNeue-Medium" panose="02000503000000020004"/>
                <a:ea typeface="HelveticaNeue-Medium" panose="02000503000000020004"/>
              </a:rPr>
              <a:t>202</a:t>
            </a:r>
            <a:r>
              <a:rPr lang="en-US" sz="1600" b="0" i="0" dirty="0">
                <a:solidFill>
                  <a:srgbClr val="FFFFFF"/>
                </a:solidFill>
                <a:latin typeface="HelveticaNeue-Medium" panose="02000503000000020004"/>
                <a:ea typeface="HelveticaNeue-Medium" panose="02000503000000020004"/>
              </a:rPr>
              <a:t>6</a:t>
            </a:r>
            <a:endParaRPr sz="1600" b="0" i="0" dirty="0">
              <a:solidFill>
                <a:srgbClr val="FFFFFF"/>
              </a:solidFill>
              <a:latin typeface="HelveticaNeue-Medium" panose="02000503000000020004"/>
              <a:ea typeface="HelveticaNeue-Medium" panose="02000503000000020004"/>
            </a:endParaRPr>
          </a:p>
        </p:txBody>
      </p:sp>
      <p:sp>
        <p:nvSpPr>
          <p:cNvPr id="3" name="Text Box 2"/>
          <p:cNvSpPr txBox="1"/>
          <p:nvPr/>
        </p:nvSpPr>
        <p:spPr>
          <a:xfrm>
            <a:off x="152400" y="2889885"/>
            <a:ext cx="5080000" cy="1714500"/>
          </a:xfrm>
          <a:prstGeom prst="rect">
            <a:avLst/>
          </a:prstGeom>
        </p:spPr>
        <p:txBody>
          <a:bodyPr>
            <a:noAutofit/>
          </a:bodyPr>
          <a:lstStyle/>
          <a:p>
            <a:pPr marL="0" indent="0" algn="ctr" fontAlgn="ctr"/>
            <a:r>
              <a:rPr lang="en-US" sz="1600" dirty="0">
                <a:solidFill>
                  <a:srgbClr val="F9C910"/>
                </a:solidFill>
                <a:latin typeface="HelveticaNeue-Bold" panose="02000503000000020004"/>
                <a:ea typeface="HelveticaNeue-Bold" panose="02000503000000020004"/>
              </a:rPr>
              <a:t>290</a:t>
            </a:r>
            <a:endParaRPr sz="1600" b="0" i="0" dirty="0">
              <a:solidFill>
                <a:srgbClr val="F9C910"/>
              </a:solidFill>
              <a:latin typeface="HelveticaNeue-Bold" panose="02000503000000020004"/>
              <a:ea typeface="HelveticaNeue-Bold" panose="02000503000000020004"/>
            </a:endParaRPr>
          </a:p>
          <a:p>
            <a:pPr marL="0" indent="0" algn="ctr">
              <a:spcBef>
                <a:spcPct val="12000"/>
              </a:spcBef>
              <a:spcAft>
                <a:spcPct val="0"/>
              </a:spcAft>
            </a:pPr>
            <a:r>
              <a:rPr sz="1600" b="0" i="0" dirty="0">
                <a:solidFill>
                  <a:srgbClr val="F9C910"/>
                </a:solidFill>
                <a:latin typeface="HelveticaNeue-Bold" panose="02000503000000020004"/>
                <a:ea typeface="HelveticaNeue-Bold" panose="02000503000000020004"/>
              </a:rPr>
              <a:t>million</a:t>
            </a:r>
          </a:p>
          <a:p>
            <a:pPr marL="0" indent="0" algn="ctr">
              <a:spcBef>
                <a:spcPct val="0"/>
              </a:spcBef>
              <a:spcAft>
                <a:spcPct val="0"/>
              </a:spcAft>
            </a:pPr>
            <a:r>
              <a:rPr sz="1600" b="0" i="0" dirty="0">
                <a:solidFill>
                  <a:srgbClr val="FFFFFF"/>
                </a:solidFill>
                <a:latin typeface="HelveticaNeue-Medium" panose="02000503000000020004"/>
                <a:ea typeface="HelveticaNeue-Medium" panose="02000503000000020004"/>
              </a:rPr>
              <a:t>people served</a:t>
            </a:r>
            <a:endParaRPr lang="en-US" sz="1600" b="0" i="0" dirty="0">
              <a:solidFill>
                <a:srgbClr val="FFFFFF"/>
              </a:solidFill>
              <a:latin typeface="HelveticaNeue-Medium" panose="02000503000000020004"/>
              <a:ea typeface="HelveticaNeue-Medium" panose="02000503000000020004"/>
            </a:endParaRPr>
          </a:p>
          <a:p>
            <a:pPr marL="0" indent="0" algn="ctr">
              <a:spcBef>
                <a:spcPct val="0"/>
              </a:spcBef>
              <a:spcAft>
                <a:spcPct val="0"/>
              </a:spcAft>
            </a:pPr>
            <a:r>
              <a:rPr sz="1600" b="0" i="0" dirty="0">
                <a:solidFill>
                  <a:srgbClr val="FFFFFF"/>
                </a:solidFill>
                <a:latin typeface="HelveticaNeue-Medium" panose="02000503000000020004"/>
                <a:ea typeface="HelveticaNeue-Medium" panose="02000503000000020004"/>
              </a:rPr>
              <a:t>July 202</a:t>
            </a:r>
            <a:r>
              <a:rPr lang="en-US" sz="1600" b="0" i="0" dirty="0">
                <a:solidFill>
                  <a:srgbClr val="FFFFFF"/>
                </a:solidFill>
                <a:latin typeface="HelveticaNeue-Medium" panose="02000503000000020004"/>
                <a:ea typeface="HelveticaNeue-Medium" panose="02000503000000020004"/>
              </a:rPr>
              <a:t>5</a:t>
            </a:r>
            <a:r>
              <a:rPr sz="1600" b="0" i="0" dirty="0">
                <a:solidFill>
                  <a:srgbClr val="FFFFFF"/>
                </a:solidFill>
                <a:latin typeface="HelveticaNeue-Medium" panose="02000503000000020004"/>
                <a:ea typeface="HelveticaNeue-Medium" panose="02000503000000020004"/>
              </a:rPr>
              <a:t> through </a:t>
            </a:r>
            <a:r>
              <a:rPr lang="en-US" sz="1600" dirty="0">
                <a:solidFill>
                  <a:srgbClr val="FFFFFF"/>
                </a:solidFill>
                <a:latin typeface="HelveticaNeue-Medium" panose="02000503000000020004"/>
                <a:ea typeface="HelveticaNeue-Medium" panose="02000503000000020004"/>
              </a:rPr>
              <a:t>May</a:t>
            </a:r>
            <a:r>
              <a:rPr sz="1600" b="0" i="0" dirty="0">
                <a:solidFill>
                  <a:srgbClr val="FFFFFF"/>
                </a:solidFill>
                <a:latin typeface="HelveticaNeue-Medium" panose="02000503000000020004"/>
                <a:ea typeface="HelveticaNeue-Medium" panose="02000503000000020004"/>
              </a:rPr>
              <a:t> 20</a:t>
            </a:r>
            <a:r>
              <a:rPr lang="en-US" sz="1600" dirty="0">
                <a:solidFill>
                  <a:srgbClr val="FFFFFF"/>
                </a:solidFill>
                <a:latin typeface="HelveticaNeue-Medium" panose="02000503000000020004"/>
                <a:ea typeface="HelveticaNeue-Medium" panose="02000503000000020004"/>
              </a:rPr>
              <a:t>26</a:t>
            </a:r>
            <a:endParaRPr lang="en-US" sz="1600" b="0" i="0" dirty="0">
              <a:solidFill>
                <a:srgbClr val="FFFFFF"/>
              </a:solidFill>
              <a:latin typeface="HelveticaNeue-Medium" panose="02000503000000020004"/>
              <a:ea typeface="HelveticaNeue-Medium" panose="02000503000000020004"/>
            </a:endParaRPr>
          </a:p>
        </p:txBody>
      </p:sp>
      <p:sp>
        <p:nvSpPr>
          <p:cNvPr id="4" name="Text Box 3"/>
          <p:cNvSpPr txBox="1"/>
          <p:nvPr/>
        </p:nvSpPr>
        <p:spPr>
          <a:xfrm>
            <a:off x="282575" y="5157470"/>
            <a:ext cx="5330825" cy="856615"/>
          </a:xfrm>
          <a:prstGeom prst="rect">
            <a:avLst/>
          </a:prstGeom>
        </p:spPr>
        <p:txBody>
          <a:bodyPr wrap="square">
            <a:noAutofit/>
          </a:bodyPr>
          <a:lstStyle/>
          <a:p>
            <a:pPr marL="0" indent="0" algn="ctr" fontAlgn="ctr"/>
            <a:r>
              <a:rPr lang="en-US" sz="1600" dirty="0">
                <a:solidFill>
                  <a:srgbClr val="F9C910"/>
                </a:solidFill>
                <a:latin typeface="HelveticaNeue-Bold" panose="02000503000000020004"/>
                <a:ea typeface="HelveticaNeue-Bold" panose="02000503000000020004"/>
              </a:rPr>
              <a:t>51</a:t>
            </a:r>
          </a:p>
          <a:p>
            <a:pPr marL="0" indent="0" algn="ctr" fontAlgn="ctr"/>
            <a:r>
              <a:rPr lang="en-US" sz="1600" b="0" i="0" dirty="0">
                <a:solidFill>
                  <a:srgbClr val="F9C910"/>
                </a:solidFill>
                <a:latin typeface="HelveticaNeue-Bold" panose="02000503000000020004"/>
                <a:ea typeface="HelveticaNeue-Bold" panose="02000503000000020004"/>
              </a:rPr>
              <a:t>Million</a:t>
            </a:r>
          </a:p>
          <a:p>
            <a:pPr marL="0" indent="0" algn="ctr" fontAlgn="ctr"/>
            <a:endParaRPr sz="1600" b="0" i="0" dirty="0">
              <a:solidFill>
                <a:srgbClr val="F9C910"/>
              </a:solidFill>
              <a:latin typeface="HelveticaNeue-Bold" panose="02000503000000020004"/>
              <a:ea typeface="HelveticaNeue-Bold" panose="02000503000000020004"/>
            </a:endParaRPr>
          </a:p>
          <a:p>
            <a:pPr algn="ctr">
              <a:spcBef>
                <a:spcPct val="0"/>
              </a:spcBef>
              <a:spcAft>
                <a:spcPct val="0"/>
              </a:spcAft>
            </a:pPr>
            <a:r>
              <a:rPr lang="en-US" sz="1600" dirty="0">
                <a:solidFill>
                  <a:srgbClr val="FFFFFF"/>
                </a:solidFill>
                <a:latin typeface="HelveticaNeue-Medium" panose="02000503000000020004"/>
                <a:ea typeface="HelveticaNeue-Medium" panose="02000503000000020004"/>
              </a:rPr>
              <a:t>Volunteer hours</a:t>
            </a:r>
          </a:p>
          <a:p>
            <a:pPr algn="ctr">
              <a:spcBef>
                <a:spcPct val="0"/>
              </a:spcBef>
              <a:spcAft>
                <a:spcPct val="0"/>
              </a:spcAft>
            </a:pPr>
            <a:r>
              <a:rPr lang="en-US" sz="1600" dirty="0">
                <a:solidFill>
                  <a:srgbClr val="FFFFFF"/>
                </a:solidFill>
                <a:latin typeface="HelveticaNeue-Medium" panose="02000503000000020004"/>
                <a:ea typeface="HelveticaNeue-Medium" panose="02000503000000020004"/>
              </a:rPr>
              <a:t>July 2025 through May 2026</a:t>
            </a:r>
          </a:p>
          <a:p>
            <a:pPr marL="0" indent="0" algn="ctr">
              <a:spcBef>
                <a:spcPct val="0"/>
              </a:spcBef>
              <a:spcAft>
                <a:spcPct val="0"/>
              </a:spcAft>
            </a:pPr>
            <a:endParaRPr lang="en-US" sz="1600" b="0" i="0" dirty="0">
              <a:solidFill>
                <a:srgbClr val="FFFFFF"/>
              </a:solidFill>
              <a:latin typeface="HelveticaNeue-Medium" panose="02000503000000020004"/>
              <a:ea typeface="HelveticaNeue-Medium" panose="02000503000000020004"/>
            </a:endParaRPr>
          </a:p>
          <a:p>
            <a:pPr marL="0" indent="0" algn="ctr">
              <a:spcBef>
                <a:spcPct val="0"/>
              </a:spcBef>
              <a:spcAft>
                <a:spcPct val="0"/>
              </a:spcAft>
            </a:pPr>
            <a:endParaRPr lang="en-US" sz="1600" b="0" i="0" dirty="0">
              <a:solidFill>
                <a:srgbClr val="FFFFFF"/>
              </a:solidFill>
              <a:latin typeface="HelveticaNeue-Medium" panose="02000503000000020004"/>
              <a:ea typeface="HelveticaNeue-Medium" panose="02000503000000020004"/>
            </a:endParaRPr>
          </a:p>
          <a:p>
            <a:pPr marL="0" indent="0" algn="ctr">
              <a:spcBef>
                <a:spcPts val="2400"/>
              </a:spcBef>
              <a:spcAft>
                <a:spcPct val="0"/>
              </a:spcAft>
            </a:pPr>
            <a:endParaRPr lang="en-US" sz="1600" dirty="0">
              <a:solidFill>
                <a:srgbClr val="FFFFFF"/>
              </a:solidFill>
              <a:latin typeface="HelveticaNeue-Medium" panose="02000503000000020004"/>
              <a:ea typeface="HelveticaNeue-Medium" panose="02000503000000020004"/>
            </a:endParaRPr>
          </a:p>
          <a:p>
            <a:pPr marL="0" indent="0" algn="ctr">
              <a:spcBef>
                <a:spcPts val="2400"/>
              </a:spcBef>
              <a:spcAft>
                <a:spcPct val="0"/>
              </a:spcAft>
            </a:pPr>
            <a:endParaRPr sz="1600" b="0" i="0" dirty="0">
              <a:solidFill>
                <a:srgbClr val="FFFFFF"/>
              </a:solidFill>
              <a:latin typeface="HelveticaNeue-Medium" panose="02000503000000020004"/>
              <a:ea typeface="HelveticaNeue-Medium" panose="02000503000000020004"/>
            </a:endParaRPr>
          </a:p>
        </p:txBody>
      </p:sp>
      <p:sp>
        <p:nvSpPr>
          <p:cNvPr id="5" name="Text Box 4"/>
          <p:cNvSpPr txBox="1"/>
          <p:nvPr/>
        </p:nvSpPr>
        <p:spPr>
          <a:xfrm>
            <a:off x="609600" y="152400"/>
            <a:ext cx="4731385" cy="706755"/>
          </a:xfrm>
          <a:prstGeom prst="rect">
            <a:avLst/>
          </a:prstGeom>
        </p:spPr>
        <p:txBody>
          <a:bodyPr wrap="square">
            <a:spAutoFit/>
            <a:scene3d>
              <a:camera prst="orthographicFront"/>
              <a:lightRig rig="threePt" dir="t"/>
            </a:scene3d>
          </a:bodyPr>
          <a:lstStyle/>
          <a:p>
            <a:pPr marL="0" indent="0">
              <a:lnSpc>
                <a:spcPts val="4800"/>
              </a:lnSpc>
              <a:spcBef>
                <a:spcPct val="0"/>
              </a:spcBef>
              <a:spcAft>
                <a:spcPts val="4500"/>
              </a:spcAft>
            </a:pPr>
            <a:r>
              <a:rPr sz="24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 Neue Bold" panose="02000503000000020004" charset="0"/>
                <a:ea typeface="HelveticaNeue-Bold" panose="02000503000000020004"/>
              </a:rPr>
              <a:t>O</a:t>
            </a:r>
            <a:r>
              <a:rPr sz="2400" b="1" i="0">
                <a:ln w="9525" cmpd="sng">
                  <a:solidFill>
                    <a:schemeClr val="accent1"/>
                  </a:solidFill>
                  <a:prstDash val="solid"/>
                </a:ln>
                <a:solidFill>
                  <a:srgbClr val="70AD47">
                    <a:tint val="1000"/>
                    <a:tint val="1000"/>
                  </a:srgbClr>
                </a:solidFill>
                <a:effectLst>
                  <a:glow rad="38100">
                    <a:schemeClr val="accent1">
                      <a:alpha val="40000"/>
                      <a:alpha val="40000"/>
                    </a:schemeClr>
                  </a:glow>
                </a:effectLst>
                <a:latin typeface="Helvetica Neue Bold" panose="02000503000000020004" charset="0"/>
                <a:ea typeface="HelveticaNeue-Bold" panose="02000503000000020004"/>
              </a:rPr>
              <a:t>ur global impact at a glance</a:t>
            </a:r>
          </a:p>
        </p:txBody>
      </p:sp>
      <p:sp>
        <p:nvSpPr>
          <p:cNvPr id="6" name="Text Box 5"/>
          <p:cNvSpPr txBox="1"/>
          <p:nvPr/>
        </p:nvSpPr>
        <p:spPr>
          <a:xfrm>
            <a:off x="6705600" y="2514600"/>
            <a:ext cx="4180205" cy="2014855"/>
          </a:xfrm>
          <a:prstGeom prst="rect">
            <a:avLst/>
          </a:prstGeom>
        </p:spPr>
        <p:txBody>
          <a:bodyPr wrap="square">
            <a:spAutoFit/>
          </a:bodyPr>
          <a:lstStyle/>
          <a:p>
            <a:pPr indent="0" algn="ctr" fontAlgn="auto">
              <a:lnSpc>
                <a:spcPts val="4000"/>
              </a:lnSpc>
              <a:spcBef>
                <a:spcPts val="500"/>
              </a:spcBef>
              <a:spcAft>
                <a:spcPts val="1000"/>
              </a:spcAft>
            </a:pPr>
            <a:r>
              <a:rPr lang="en-US" sz="28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 Neue Bold" panose="02000503000000020004" charset="0"/>
                <a:ea typeface="HelveticaNeue-Bold" panose="02000503000000020004"/>
              </a:rPr>
              <a:t>Continue to </a:t>
            </a:r>
          </a:p>
          <a:p>
            <a:pPr indent="0" algn="ctr" fontAlgn="auto">
              <a:lnSpc>
                <a:spcPts val="4000"/>
              </a:lnSpc>
              <a:spcBef>
                <a:spcPts val="500"/>
              </a:spcBef>
              <a:spcAft>
                <a:spcPts val="1000"/>
              </a:spcAft>
            </a:pPr>
            <a:r>
              <a:rPr sz="28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 Neue Bold" panose="02000503000000020004" charset="0"/>
                <a:ea typeface="HelveticaNeue-Bold" panose="02000503000000020004"/>
              </a:rPr>
              <a:t>Make an impact </a:t>
            </a:r>
          </a:p>
          <a:p>
            <a:pPr indent="0" algn="ctr" fontAlgn="auto">
              <a:lnSpc>
                <a:spcPts val="4000"/>
              </a:lnSpc>
              <a:spcBef>
                <a:spcPts val="500"/>
              </a:spcBef>
              <a:spcAft>
                <a:spcPts val="1000"/>
              </a:spcAft>
            </a:pPr>
            <a:r>
              <a:rPr sz="28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 Neue Bold" panose="02000503000000020004" charset="0"/>
                <a:ea typeface="HelveticaNeue-Bold" panose="02000503000000020004"/>
              </a:rPr>
              <a:t>with us</a:t>
            </a:r>
            <a:r>
              <a:rPr sz="16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Bold" panose="02000503000000020004"/>
                <a:ea typeface="HelveticaNeue-Bold" panose="02000503000000020004"/>
              </a:rPr>
              <a:t>.</a:t>
            </a:r>
          </a:p>
        </p:txBody>
      </p:sp>
    </p:spTree>
  </p:cSld>
  <p:clrMapOvr>
    <a:masterClrMapping/>
  </p:clrMapOvr>
</p:sld>
</file>

<file path=ppt/theme/theme1.xml><?xml version="1.0" encoding="utf-8"?>
<a:theme xmlns:a="http://schemas.openxmlformats.org/drawingml/2006/main" name="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14251</TotalTime>
  <Words>1198</Words>
  <Application>Microsoft Office PowerPoint</Application>
  <PresentationFormat>Widescreen</PresentationFormat>
  <Paragraphs>208</Paragraphs>
  <Slides>30</Slides>
  <Notes>27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HelveticaNeue-Bold</vt:lpstr>
      <vt:lpstr>HelveticaNeue-Light</vt:lpstr>
      <vt:lpstr>Arial</vt:lpstr>
      <vt:lpstr>HelveticaNeue-Medium</vt:lpstr>
      <vt:lpstr>Helvetica Neue Bold</vt:lpstr>
      <vt:lpstr>Verdana</vt:lpstr>
      <vt:lpstr>Calibri</vt:lpstr>
      <vt:lpstr>MASTER SLIDE - BLANK</vt:lpstr>
      <vt:lpstr>2_MASTER SLIDE - BLANK</vt:lpstr>
      <vt:lpstr>MASTER SLIDE - BLANK</vt:lpstr>
      <vt:lpstr>1_MASTER SLIDE -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Allen</dc:creator>
  <cp:lastModifiedBy>Fred Conger</cp:lastModifiedBy>
  <cp:revision>100</cp:revision>
  <dcterms:created xsi:type="dcterms:W3CDTF">2025-06-20T21:55:53Z</dcterms:created>
  <dcterms:modified xsi:type="dcterms:W3CDTF">2026-06-14T21:41:19Z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2022-03-25T00:00:00Z</vt:filetime>
  </property>
  <property fmtid="{D5CDD505-2E9C-101B-9397-08002B2CF9AE}" pid="3" name="Creator">
    <vt:lpwstr>Acrobat PDFMaker 17 for PowerPoint</vt:lpwstr>
  </property>
  <property fmtid="{D5CDD505-2E9C-101B-9397-08002B2CF9AE}" pid="4" name="LastSaved">
    <vt:filetime>2022-03-25T00:00:00Z</vt:filetime>
  </property>
  <property fmtid="{D5CDD505-2E9C-101B-9397-08002B2CF9AE}" pid="5" name="ICV">
    <vt:lpwstr>81E431119D9E8499E9D85568D21B3CCB_43</vt:lpwstr>
  </property>
  <property fmtid="{D5CDD505-2E9C-101B-9397-08002B2CF9AE}" pid="6" name="KSOProductBuildVer">
    <vt:lpwstr>1033-6.14.0.8718</vt:lpwstr>
  </property>
</Properties>
</file>