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89" r:id="rId7"/>
  </p:sldMasterIdLst>
  <p:notesMasterIdLst>
    <p:notesMasterId r:id="rId32"/>
  </p:notesMasterIdLst>
  <p:handoutMasterIdLst>
    <p:handoutMasterId r:id="rId33"/>
  </p:handoutMasterIdLst>
  <p:sldIdLst>
    <p:sldId id="2059" r:id="rId8"/>
    <p:sldId id="2050" r:id="rId9"/>
    <p:sldId id="1402" r:id="rId10"/>
    <p:sldId id="2047" r:id="rId11"/>
    <p:sldId id="1064" r:id="rId12"/>
    <p:sldId id="2023" r:id="rId13"/>
    <p:sldId id="2044" r:id="rId14"/>
    <p:sldId id="2025" r:id="rId15"/>
    <p:sldId id="2045" r:id="rId16"/>
    <p:sldId id="2026" r:id="rId17"/>
    <p:sldId id="2027" r:id="rId18"/>
    <p:sldId id="2028" r:id="rId19"/>
    <p:sldId id="2029" r:id="rId20"/>
    <p:sldId id="2033" r:id="rId21"/>
    <p:sldId id="2034" r:id="rId22"/>
    <p:sldId id="2056" r:id="rId23"/>
    <p:sldId id="2037" r:id="rId24"/>
    <p:sldId id="2035" r:id="rId25"/>
    <p:sldId id="1452" r:id="rId26"/>
    <p:sldId id="1626" r:id="rId27"/>
    <p:sldId id="2039" r:id="rId28"/>
    <p:sldId id="2040" r:id="rId29"/>
    <p:sldId id="2030" r:id="rId30"/>
    <p:sldId id="2058" r:id="rId31"/>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732E81"/>
    <a:srgbClr val="FF5C35"/>
    <a:srgbClr val="00AC69"/>
    <a:srgbClr val="FBC608"/>
    <a:srgbClr val="EBB700"/>
    <a:srgbClr val="10233F"/>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1" autoAdjust="0"/>
    <p:restoredTop sz="84964" autoAdjust="0"/>
  </p:normalViewPr>
  <p:slideViewPr>
    <p:cSldViewPr showGuides="1">
      <p:cViewPr varScale="1">
        <p:scale>
          <a:sx n="94" d="100"/>
          <a:sy n="94" d="100"/>
        </p:scale>
        <p:origin x="588" y="52"/>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022"/>
    </p:cViewPr>
  </p:sorterViewPr>
  <p:notesViewPr>
    <p:cSldViewPr showGuides="1">
      <p:cViewPr varScale="1">
        <p:scale>
          <a:sx n="72" d="100"/>
          <a:sy n="72" d="100"/>
        </p:scale>
        <p:origin x="290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commentAuthors" Target="commentAuthors.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dgm:spPr/>
      <dgm:t>
        <a:bodyPr/>
        <a:lstStyle/>
        <a:p>
          <a:r>
            <a:rPr lang="en-US" dirty="0">
              <a:solidFill>
                <a:schemeClr val="tx1"/>
              </a:solidFill>
              <a:latin typeface="Calibri" panose="020F0502020204030204" pitchFamily="34" charset="0"/>
              <a:cs typeface="Calibri" panose="020F0502020204030204" pitchFamily="34" charset="0"/>
            </a:rPr>
            <a:t>Grow membership within the club</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en-US" dirty="0">
              <a:solidFill>
                <a:schemeClr val="tx1"/>
              </a:solidFill>
              <a:latin typeface="Calibri" panose="020F0502020204030204" pitchFamily="34" charset="0"/>
              <a:cs typeface="Calibri" panose="020F0502020204030204" pitchFamily="34" charset="0"/>
            </a:rPr>
            <a:t>Revitalize your club with new service opportunities</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en-US" dirty="0">
              <a:solidFill>
                <a:schemeClr val="tx1"/>
              </a:solidFill>
              <a:latin typeface="Calibri" panose="020F0502020204030204" pitchFamily="34" charset="0"/>
              <a:cs typeface="Calibri" panose="020F0502020204030204" pitchFamily="34" charset="0"/>
            </a:rPr>
            <a:t>Rejuvenate your club with new members</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en-US" dirty="0">
              <a:solidFill>
                <a:schemeClr val="tx1"/>
              </a:solidFill>
              <a:latin typeface="Calibri" panose="020F0502020204030204" pitchFamily="34" charset="0"/>
              <a:cs typeface="Calibri" panose="020F0502020204030204" pitchFamily="34" charset="0"/>
            </a:rPr>
            <a:t>Excel in leadership development and club operations</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en-US" dirty="0">
              <a:solidFill>
                <a:schemeClr val="accent6"/>
              </a:solidFill>
              <a:latin typeface="Calibri" panose="020F0502020204030204" pitchFamily="34" charset="0"/>
              <a:cs typeface="Calibri" panose="020F0502020204030204" pitchFamily="34" charset="0"/>
            </a:rPr>
            <a:t>Share your club’s achievements with your community</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065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C8CD9B-7B6E-4B5E-A60F-FCCBA804DC9B}" type="doc">
      <dgm:prSet loTypeId="urn:microsoft.com/office/officeart/2005/8/layout/pyramid1" loCatId="pyramid" qsTypeId="urn:microsoft.com/office/officeart/2005/8/quickstyle/simple1" qsCatId="simple" csTypeId="urn:microsoft.com/office/officeart/2005/8/colors/accent1_2" csCatId="accent1" phldr="1"/>
      <dgm:spPr/>
    </dgm:pt>
    <dgm:pt modelId="{00233672-06AC-4E11-8DE7-08D20E6D9E2E}">
      <dgm:prSet phldrT="[Text]" custT="1"/>
      <dgm:spPr>
        <a:solidFill>
          <a:schemeClr val="accent2">
            <a:lumMod val="90000"/>
          </a:schemeClr>
        </a:solidFill>
      </dgm:spPr>
      <dgm:t>
        <a:bodyPr/>
        <a:lstStyle/>
        <a:p>
          <a:endParaRPr lang="en-US" sz="2000" dirty="0"/>
        </a:p>
        <a:p>
          <a:r>
            <a:rPr lang="en-US" sz="2000" dirty="0"/>
            <a:t>District</a:t>
          </a:r>
        </a:p>
      </dgm:t>
    </dgm:pt>
    <dgm:pt modelId="{866D0EFD-011F-4545-A3DD-415319C008D5}" type="parTrans" cxnId="{35855B9B-EDF4-4307-AD7D-E58E90615ED1}">
      <dgm:prSet/>
      <dgm:spPr/>
      <dgm:t>
        <a:bodyPr/>
        <a:lstStyle/>
        <a:p>
          <a:endParaRPr lang="en-US"/>
        </a:p>
      </dgm:t>
    </dgm:pt>
    <dgm:pt modelId="{24802146-2B0F-4366-B9BC-9FDA56E95AAD}" type="sibTrans" cxnId="{35855B9B-EDF4-4307-AD7D-E58E90615ED1}">
      <dgm:prSet/>
      <dgm:spPr/>
      <dgm:t>
        <a:bodyPr/>
        <a:lstStyle/>
        <a:p>
          <a:endParaRPr lang="en-US"/>
        </a:p>
      </dgm:t>
    </dgm:pt>
    <dgm:pt modelId="{0A8639C4-3AAE-4F16-B465-E64906DEA19A}">
      <dgm:prSet phldrT="[Text]" custT="1"/>
      <dgm:spPr/>
      <dgm:t>
        <a:bodyPr/>
        <a:lstStyle/>
        <a:p>
          <a:r>
            <a:rPr lang="en-US" sz="2800" dirty="0"/>
            <a:t>Zones</a:t>
          </a:r>
        </a:p>
      </dgm:t>
    </dgm:pt>
    <dgm:pt modelId="{679068ED-2985-4532-9BA8-BD75CC1F295F}" type="parTrans" cxnId="{BD7532C3-9CB4-49BA-A0E3-57D0258CCD1C}">
      <dgm:prSet/>
      <dgm:spPr/>
      <dgm:t>
        <a:bodyPr/>
        <a:lstStyle/>
        <a:p>
          <a:endParaRPr lang="en-US"/>
        </a:p>
      </dgm:t>
    </dgm:pt>
    <dgm:pt modelId="{B5B800A6-C32A-4191-910B-6AC9314AABDD}" type="sibTrans" cxnId="{BD7532C3-9CB4-49BA-A0E3-57D0258CCD1C}">
      <dgm:prSet/>
      <dgm:spPr/>
      <dgm:t>
        <a:bodyPr/>
        <a:lstStyle/>
        <a:p>
          <a:endParaRPr lang="en-US"/>
        </a:p>
      </dgm:t>
    </dgm:pt>
    <dgm:pt modelId="{E73C507D-86EE-423F-9DB4-299AC6C955CF}">
      <dgm:prSet phldrT="[Text]" custT="1"/>
      <dgm:spPr>
        <a:solidFill>
          <a:schemeClr val="accent1">
            <a:lumMod val="75000"/>
          </a:schemeClr>
        </a:solidFill>
      </dgm:spPr>
      <dgm:t>
        <a:bodyPr/>
        <a:lstStyle/>
        <a:p>
          <a:r>
            <a:rPr lang="en-US" sz="2800" dirty="0"/>
            <a:t>Clubs</a:t>
          </a:r>
        </a:p>
      </dgm:t>
    </dgm:pt>
    <dgm:pt modelId="{4D0B7ECA-F44A-4637-9154-60FA3BDED2B9}" type="parTrans" cxnId="{37EF4451-91D8-46D4-A390-2F67E06B45BA}">
      <dgm:prSet/>
      <dgm:spPr/>
      <dgm:t>
        <a:bodyPr/>
        <a:lstStyle/>
        <a:p>
          <a:endParaRPr lang="en-US"/>
        </a:p>
      </dgm:t>
    </dgm:pt>
    <dgm:pt modelId="{24FD837C-3564-4457-A05F-F5C9CEE2A661}" type="sibTrans" cxnId="{37EF4451-91D8-46D4-A390-2F67E06B45BA}">
      <dgm:prSet/>
      <dgm:spPr/>
      <dgm:t>
        <a:bodyPr/>
        <a:lstStyle/>
        <a:p>
          <a:endParaRPr lang="en-US"/>
        </a:p>
      </dgm:t>
    </dgm:pt>
    <dgm:pt modelId="{FDDFCD70-418F-46EC-BFA9-C86B55C53FDD}" type="pres">
      <dgm:prSet presAssocID="{D6C8CD9B-7B6E-4B5E-A60F-FCCBA804DC9B}" presName="Name0" presStyleCnt="0">
        <dgm:presLayoutVars>
          <dgm:dir/>
          <dgm:animLvl val="lvl"/>
          <dgm:resizeHandles val="exact"/>
        </dgm:presLayoutVars>
      </dgm:prSet>
      <dgm:spPr/>
    </dgm:pt>
    <dgm:pt modelId="{FAAC46FA-38A1-4966-BC84-4592F3B398AF}" type="pres">
      <dgm:prSet presAssocID="{00233672-06AC-4E11-8DE7-08D20E6D9E2E}" presName="Name8" presStyleCnt="0"/>
      <dgm:spPr/>
    </dgm:pt>
    <dgm:pt modelId="{4D64EAB4-697C-4568-9EE8-C96161DCD789}" type="pres">
      <dgm:prSet presAssocID="{00233672-06AC-4E11-8DE7-08D20E6D9E2E}" presName="level" presStyleLbl="node1" presStyleIdx="0" presStyleCnt="3" custLinFactNeighborY="0">
        <dgm:presLayoutVars>
          <dgm:chMax val="1"/>
          <dgm:bulletEnabled val="1"/>
        </dgm:presLayoutVars>
      </dgm:prSet>
      <dgm:spPr/>
    </dgm:pt>
    <dgm:pt modelId="{A44A648F-F96B-4E81-AD72-3B04C2B0FEC8}" type="pres">
      <dgm:prSet presAssocID="{00233672-06AC-4E11-8DE7-08D20E6D9E2E}" presName="levelTx" presStyleLbl="revTx" presStyleIdx="0" presStyleCnt="0">
        <dgm:presLayoutVars>
          <dgm:chMax val="1"/>
          <dgm:bulletEnabled val="1"/>
        </dgm:presLayoutVars>
      </dgm:prSet>
      <dgm:spPr/>
    </dgm:pt>
    <dgm:pt modelId="{FCC28C76-89B1-44C4-B804-F7C3BA0F5023}" type="pres">
      <dgm:prSet presAssocID="{0A8639C4-3AAE-4F16-B465-E64906DEA19A}" presName="Name8" presStyleCnt="0"/>
      <dgm:spPr/>
    </dgm:pt>
    <dgm:pt modelId="{29EC23CA-7B9B-4609-B3B0-92C3F8B8C98A}" type="pres">
      <dgm:prSet presAssocID="{0A8639C4-3AAE-4F16-B465-E64906DEA19A}" presName="level" presStyleLbl="node1" presStyleIdx="1" presStyleCnt="3">
        <dgm:presLayoutVars>
          <dgm:chMax val="1"/>
          <dgm:bulletEnabled val="1"/>
        </dgm:presLayoutVars>
      </dgm:prSet>
      <dgm:spPr/>
    </dgm:pt>
    <dgm:pt modelId="{71AC52D7-D2B0-4FA6-A0F8-D89EEBFF8647}" type="pres">
      <dgm:prSet presAssocID="{0A8639C4-3AAE-4F16-B465-E64906DEA19A}" presName="levelTx" presStyleLbl="revTx" presStyleIdx="0" presStyleCnt="0">
        <dgm:presLayoutVars>
          <dgm:chMax val="1"/>
          <dgm:bulletEnabled val="1"/>
        </dgm:presLayoutVars>
      </dgm:prSet>
      <dgm:spPr/>
    </dgm:pt>
    <dgm:pt modelId="{E7EB5253-0027-469F-AB1B-51377FEB6F53}" type="pres">
      <dgm:prSet presAssocID="{E73C507D-86EE-423F-9DB4-299AC6C955CF}" presName="Name8" presStyleCnt="0"/>
      <dgm:spPr/>
    </dgm:pt>
    <dgm:pt modelId="{AB3C0F2A-759F-4435-A98D-BEF96B253139}" type="pres">
      <dgm:prSet presAssocID="{E73C507D-86EE-423F-9DB4-299AC6C955CF}" presName="level" presStyleLbl="node1" presStyleIdx="2" presStyleCnt="3">
        <dgm:presLayoutVars>
          <dgm:chMax val="1"/>
          <dgm:bulletEnabled val="1"/>
        </dgm:presLayoutVars>
      </dgm:prSet>
      <dgm:spPr/>
    </dgm:pt>
    <dgm:pt modelId="{44520BA6-EEFC-4F32-8D8D-B6025E635536}" type="pres">
      <dgm:prSet presAssocID="{E73C507D-86EE-423F-9DB4-299AC6C955CF}" presName="levelTx" presStyleLbl="revTx" presStyleIdx="0" presStyleCnt="0">
        <dgm:presLayoutVars>
          <dgm:chMax val="1"/>
          <dgm:bulletEnabled val="1"/>
        </dgm:presLayoutVars>
      </dgm:prSet>
      <dgm:spPr/>
    </dgm:pt>
  </dgm:ptLst>
  <dgm:cxnLst>
    <dgm:cxn modelId="{4ED0E501-ADA8-42ED-B2C9-5EF2D30B3C57}" type="presOf" srcId="{E73C507D-86EE-423F-9DB4-299AC6C955CF}" destId="{AB3C0F2A-759F-4435-A98D-BEF96B253139}" srcOrd="0" destOrd="0" presId="urn:microsoft.com/office/officeart/2005/8/layout/pyramid1"/>
    <dgm:cxn modelId="{9308CB07-4EB6-44B5-B119-5BD37F56D856}" type="presOf" srcId="{0A8639C4-3AAE-4F16-B465-E64906DEA19A}" destId="{71AC52D7-D2B0-4FA6-A0F8-D89EEBFF8647}" srcOrd="1" destOrd="0" presId="urn:microsoft.com/office/officeart/2005/8/layout/pyramid1"/>
    <dgm:cxn modelId="{B1F9550C-E241-4BCA-AF85-2FFF3C652DFD}" type="presOf" srcId="{E73C507D-86EE-423F-9DB4-299AC6C955CF}" destId="{44520BA6-EEFC-4F32-8D8D-B6025E635536}" srcOrd="1" destOrd="0" presId="urn:microsoft.com/office/officeart/2005/8/layout/pyramid1"/>
    <dgm:cxn modelId="{D3CCD71A-C3C8-40CE-A35D-4B103465CC28}" type="presOf" srcId="{D6C8CD9B-7B6E-4B5E-A60F-FCCBA804DC9B}" destId="{FDDFCD70-418F-46EC-BFA9-C86B55C53FDD}" srcOrd="0" destOrd="0" presId="urn:microsoft.com/office/officeart/2005/8/layout/pyramid1"/>
    <dgm:cxn modelId="{DE60FB38-E257-4409-AE0F-F3DC9CB1D188}" type="presOf" srcId="{0A8639C4-3AAE-4F16-B465-E64906DEA19A}" destId="{29EC23CA-7B9B-4609-B3B0-92C3F8B8C98A}" srcOrd="0" destOrd="0" presId="urn:microsoft.com/office/officeart/2005/8/layout/pyramid1"/>
    <dgm:cxn modelId="{37EF4451-91D8-46D4-A390-2F67E06B45BA}" srcId="{D6C8CD9B-7B6E-4B5E-A60F-FCCBA804DC9B}" destId="{E73C507D-86EE-423F-9DB4-299AC6C955CF}" srcOrd="2" destOrd="0" parTransId="{4D0B7ECA-F44A-4637-9154-60FA3BDED2B9}" sibTransId="{24FD837C-3564-4457-A05F-F5C9CEE2A661}"/>
    <dgm:cxn modelId="{E454A387-1538-4ED7-B3DA-16624CB7BE2F}" type="presOf" srcId="{00233672-06AC-4E11-8DE7-08D20E6D9E2E}" destId="{4D64EAB4-697C-4568-9EE8-C96161DCD789}" srcOrd="0" destOrd="0" presId="urn:microsoft.com/office/officeart/2005/8/layout/pyramid1"/>
    <dgm:cxn modelId="{35855B9B-EDF4-4307-AD7D-E58E90615ED1}" srcId="{D6C8CD9B-7B6E-4B5E-A60F-FCCBA804DC9B}" destId="{00233672-06AC-4E11-8DE7-08D20E6D9E2E}" srcOrd="0" destOrd="0" parTransId="{866D0EFD-011F-4545-A3DD-415319C008D5}" sibTransId="{24802146-2B0F-4366-B9BC-9FDA56E95AAD}"/>
    <dgm:cxn modelId="{BD7532C3-9CB4-49BA-A0E3-57D0258CCD1C}" srcId="{D6C8CD9B-7B6E-4B5E-A60F-FCCBA804DC9B}" destId="{0A8639C4-3AAE-4F16-B465-E64906DEA19A}" srcOrd="1" destOrd="0" parTransId="{679068ED-2985-4532-9BA8-BD75CC1F295F}" sibTransId="{B5B800A6-C32A-4191-910B-6AC9314AABDD}"/>
    <dgm:cxn modelId="{518161C6-CE11-45C9-9AF3-90BBD5B161F2}" type="presOf" srcId="{00233672-06AC-4E11-8DE7-08D20E6D9E2E}" destId="{A44A648F-F96B-4E81-AD72-3B04C2B0FEC8}" srcOrd="1" destOrd="0" presId="urn:microsoft.com/office/officeart/2005/8/layout/pyramid1"/>
    <dgm:cxn modelId="{6B844482-38E8-409F-940E-2919BB87E065}" type="presParOf" srcId="{FDDFCD70-418F-46EC-BFA9-C86B55C53FDD}" destId="{FAAC46FA-38A1-4966-BC84-4592F3B398AF}" srcOrd="0" destOrd="0" presId="urn:microsoft.com/office/officeart/2005/8/layout/pyramid1"/>
    <dgm:cxn modelId="{23FC45FD-E56E-4DA1-9161-10B386D6FEE4}" type="presParOf" srcId="{FAAC46FA-38A1-4966-BC84-4592F3B398AF}" destId="{4D64EAB4-697C-4568-9EE8-C96161DCD789}" srcOrd="0" destOrd="0" presId="urn:microsoft.com/office/officeart/2005/8/layout/pyramid1"/>
    <dgm:cxn modelId="{35C87AB6-7919-4430-936E-63F8A6382860}" type="presParOf" srcId="{FAAC46FA-38A1-4966-BC84-4592F3B398AF}" destId="{A44A648F-F96B-4E81-AD72-3B04C2B0FEC8}" srcOrd="1" destOrd="0" presId="urn:microsoft.com/office/officeart/2005/8/layout/pyramid1"/>
    <dgm:cxn modelId="{3938AF0B-C340-4F0E-BDBC-D2C5250858C0}" type="presParOf" srcId="{FDDFCD70-418F-46EC-BFA9-C86B55C53FDD}" destId="{FCC28C76-89B1-44C4-B804-F7C3BA0F5023}" srcOrd="1" destOrd="0" presId="urn:microsoft.com/office/officeart/2005/8/layout/pyramid1"/>
    <dgm:cxn modelId="{B24205E1-C1BF-4541-8975-70CC758434AE}" type="presParOf" srcId="{FCC28C76-89B1-44C4-B804-F7C3BA0F5023}" destId="{29EC23CA-7B9B-4609-B3B0-92C3F8B8C98A}" srcOrd="0" destOrd="0" presId="urn:microsoft.com/office/officeart/2005/8/layout/pyramid1"/>
    <dgm:cxn modelId="{2840C475-AE85-4AAD-B4E0-A7DE1EB465EC}" type="presParOf" srcId="{FCC28C76-89B1-44C4-B804-F7C3BA0F5023}" destId="{71AC52D7-D2B0-4FA6-A0F8-D89EEBFF8647}" srcOrd="1" destOrd="0" presId="urn:microsoft.com/office/officeart/2005/8/layout/pyramid1"/>
    <dgm:cxn modelId="{84BD4C57-A914-4344-95B8-5785A4413935}" type="presParOf" srcId="{FDDFCD70-418F-46EC-BFA9-C86B55C53FDD}" destId="{E7EB5253-0027-469F-AB1B-51377FEB6F53}" srcOrd="2" destOrd="0" presId="urn:microsoft.com/office/officeart/2005/8/layout/pyramid1"/>
    <dgm:cxn modelId="{6B7EF263-7AB2-486E-B045-D704E89A7549}" type="presParOf" srcId="{E7EB5253-0027-469F-AB1B-51377FEB6F53}" destId="{AB3C0F2A-759F-4435-A98D-BEF96B253139}" srcOrd="0" destOrd="0" presId="urn:microsoft.com/office/officeart/2005/8/layout/pyramid1"/>
    <dgm:cxn modelId="{76E8420A-C51B-46B7-ACEE-12B92BB0B73C}" type="presParOf" srcId="{E7EB5253-0027-469F-AB1B-51377FEB6F53}" destId="{44520BA6-EEFC-4F32-8D8D-B6025E635536}"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Share</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Support</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Recognize</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Evaluate</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Change</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latin typeface="Calibri" panose="020F0502020204030204" pitchFamily="34" charset="0"/>
              <a:cs typeface="Calibri" panose="020F0502020204030204" pitchFamily="34" charset="0"/>
            </a:rPr>
            <a:t>Grow membership within the club</a:t>
          </a:r>
        </a:p>
      </dsp:txBody>
      <dsp:txXfrm>
        <a:off x="4265156" y="2657673"/>
        <a:ext cx="1572872" cy="1572872"/>
      </dsp:txXfrm>
    </dsp:sp>
    <dsp:sp modelId="{81ED42A3-111F-4F84-A6E1-3F83AD87ED31}">
      <dsp:nvSpPr>
        <dsp:cNvPr id="0" name=""/>
        <dsp:cNvSpPr/>
      </dsp:nvSpPr>
      <dsp:spPr>
        <a:xfrm rot="10776330">
          <a:off x="2720514" y="3181300"/>
          <a:ext cx="1210760"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Calibri" panose="020F0502020204030204" pitchFamily="34" charset="0"/>
              <a:cs typeface="Calibri" panose="020F0502020204030204" pitchFamily="34" charset="0"/>
            </a:rPr>
            <a:t>Rejuvenate your club with new members</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Calibri" panose="020F0502020204030204" pitchFamily="34" charset="0"/>
              <a:cs typeface="Calibri" panose="020F0502020204030204" pitchFamily="34" charset="0"/>
            </a:rPr>
            <a:t>Revitalize your club with new service opportunities</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Calibri" panose="020F0502020204030204" pitchFamily="34" charset="0"/>
              <a:cs typeface="Calibri" panose="020F0502020204030204" pitchFamily="34" charset="0"/>
            </a:rPr>
            <a:t>Excel in leadership development and club operations</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accent6"/>
              </a:solidFill>
              <a:latin typeface="Calibri" panose="020F0502020204030204" pitchFamily="34" charset="0"/>
              <a:cs typeface="Calibri" panose="020F0502020204030204" pitchFamily="34" charset="0"/>
            </a:rPr>
            <a:t>Share your club’s achievements with your community</a:t>
          </a:r>
        </a:p>
      </dsp:txBody>
      <dsp:txXfrm>
        <a:off x="6849876" y="2654698"/>
        <a:ext cx="2014131" cy="1591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4EAB4-697C-4568-9EE8-C96161DCD789}">
      <dsp:nvSpPr>
        <dsp:cNvPr id="0" name=""/>
        <dsp:cNvSpPr/>
      </dsp:nvSpPr>
      <dsp:spPr>
        <a:xfrm>
          <a:off x="1854200" y="0"/>
          <a:ext cx="1854200" cy="1360311"/>
        </a:xfrm>
        <a:prstGeom prst="trapezoid">
          <a:avLst>
            <a:gd name="adj" fmla="val 68154"/>
          </a:avLst>
        </a:prstGeom>
        <a:solidFill>
          <a:schemeClr val="accent2">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District</a:t>
          </a:r>
        </a:p>
      </dsp:txBody>
      <dsp:txXfrm>
        <a:off x="1854200" y="0"/>
        <a:ext cx="1854200" cy="1360311"/>
      </dsp:txXfrm>
    </dsp:sp>
    <dsp:sp modelId="{29EC23CA-7B9B-4609-B3B0-92C3F8B8C98A}">
      <dsp:nvSpPr>
        <dsp:cNvPr id="0" name=""/>
        <dsp:cNvSpPr/>
      </dsp:nvSpPr>
      <dsp:spPr>
        <a:xfrm>
          <a:off x="927100" y="1360311"/>
          <a:ext cx="3708400" cy="1360311"/>
        </a:xfrm>
        <a:prstGeom prst="trapezoid">
          <a:avLst>
            <a:gd name="adj" fmla="val 681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Zones</a:t>
          </a:r>
        </a:p>
      </dsp:txBody>
      <dsp:txXfrm>
        <a:off x="1576069" y="1360311"/>
        <a:ext cx="2410460" cy="1360311"/>
      </dsp:txXfrm>
    </dsp:sp>
    <dsp:sp modelId="{AB3C0F2A-759F-4435-A98D-BEF96B253139}">
      <dsp:nvSpPr>
        <dsp:cNvPr id="0" name=""/>
        <dsp:cNvSpPr/>
      </dsp:nvSpPr>
      <dsp:spPr>
        <a:xfrm>
          <a:off x="0" y="2720622"/>
          <a:ext cx="5562600" cy="1360311"/>
        </a:xfrm>
        <a:prstGeom prst="trapezoid">
          <a:avLst>
            <a:gd name="adj" fmla="val 68154"/>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Clubs</a:t>
          </a:r>
        </a:p>
      </dsp:txBody>
      <dsp:txXfrm>
        <a:off x="973454" y="2720622"/>
        <a:ext cx="3615690" cy="13603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000046" y="22775"/>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Share</a:t>
          </a:r>
        </a:p>
      </dsp:txBody>
      <dsp:txXfrm>
        <a:off x="3000046" y="22775"/>
        <a:ext cx="799390" cy="799390"/>
      </dsp:txXfrm>
    </dsp:sp>
    <dsp:sp modelId="{38F3E115-2726-41E2-A1A9-A5F5D41654D6}">
      <dsp:nvSpPr>
        <dsp:cNvPr id="0" name=""/>
        <dsp:cNvSpPr/>
      </dsp:nvSpPr>
      <dsp:spPr>
        <a:xfrm>
          <a:off x="1119928" y="-309"/>
          <a:ext cx="2996718" cy="2996718"/>
        </a:xfrm>
        <a:prstGeom prst="circularArrow">
          <a:avLst>
            <a:gd name="adj1" fmla="val 5202"/>
            <a:gd name="adj2" fmla="val 336027"/>
            <a:gd name="adj3" fmla="val 21292777"/>
            <a:gd name="adj4" fmla="val 1976664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3483011" y="1509188"/>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Support</a:t>
          </a:r>
        </a:p>
      </dsp:txBody>
      <dsp:txXfrm>
        <a:off x="3483011" y="1509188"/>
        <a:ext cx="799390" cy="799390"/>
      </dsp:txXfrm>
    </dsp:sp>
    <dsp:sp modelId="{8BA4A4AD-AE21-4519-907E-3292F261B497}">
      <dsp:nvSpPr>
        <dsp:cNvPr id="0" name=""/>
        <dsp:cNvSpPr/>
      </dsp:nvSpPr>
      <dsp:spPr>
        <a:xfrm>
          <a:off x="1119928" y="-309"/>
          <a:ext cx="2996718" cy="2996718"/>
        </a:xfrm>
        <a:prstGeom prst="circularArrow">
          <a:avLst>
            <a:gd name="adj1" fmla="val 5202"/>
            <a:gd name="adj2" fmla="val 336027"/>
            <a:gd name="adj3" fmla="val 4014216"/>
            <a:gd name="adj4" fmla="val 2253875"/>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218592" y="2427842"/>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Recognize</a:t>
          </a:r>
        </a:p>
      </dsp:txBody>
      <dsp:txXfrm>
        <a:off x="2218592" y="2427842"/>
        <a:ext cx="799390" cy="799390"/>
      </dsp:txXfrm>
    </dsp:sp>
    <dsp:sp modelId="{9E39B2B2-8846-4D64-9C36-18324217A6E5}">
      <dsp:nvSpPr>
        <dsp:cNvPr id="0" name=""/>
        <dsp:cNvSpPr/>
      </dsp:nvSpPr>
      <dsp:spPr>
        <a:xfrm>
          <a:off x="1119928" y="-309"/>
          <a:ext cx="2996718" cy="2996718"/>
        </a:xfrm>
        <a:prstGeom prst="circularArrow">
          <a:avLst>
            <a:gd name="adj1" fmla="val 5202"/>
            <a:gd name="adj2" fmla="val 336027"/>
            <a:gd name="adj3" fmla="val 8210097"/>
            <a:gd name="adj4" fmla="val 644975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724177" y="1509188"/>
          <a:ext cx="1259383"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Evaluate</a:t>
          </a:r>
        </a:p>
      </dsp:txBody>
      <dsp:txXfrm>
        <a:off x="724177" y="1509188"/>
        <a:ext cx="1259383" cy="799390"/>
      </dsp:txXfrm>
    </dsp:sp>
    <dsp:sp modelId="{2E3351E2-2A4A-4DA6-8386-CAD3C32A7C8A}">
      <dsp:nvSpPr>
        <dsp:cNvPr id="0" name=""/>
        <dsp:cNvSpPr/>
      </dsp:nvSpPr>
      <dsp:spPr>
        <a:xfrm>
          <a:off x="1119928" y="-309"/>
          <a:ext cx="2996718" cy="2996718"/>
        </a:xfrm>
        <a:prstGeom prst="circularArrow">
          <a:avLst>
            <a:gd name="adj1" fmla="val 5202"/>
            <a:gd name="adj2" fmla="val 336027"/>
            <a:gd name="adj3" fmla="val 12297326"/>
            <a:gd name="adj4" fmla="val 10771196"/>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437139" y="22775"/>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Change</a:t>
          </a:r>
        </a:p>
      </dsp:txBody>
      <dsp:txXfrm>
        <a:off x="1437139" y="22775"/>
        <a:ext cx="799390" cy="799390"/>
      </dsp:txXfrm>
    </dsp:sp>
    <dsp:sp modelId="{530FA79C-3F31-40E4-83D7-8F47B18CD322}">
      <dsp:nvSpPr>
        <dsp:cNvPr id="0" name=""/>
        <dsp:cNvSpPr/>
      </dsp:nvSpPr>
      <dsp:spPr>
        <a:xfrm>
          <a:off x="1119928" y="-309"/>
          <a:ext cx="2996718" cy="2996718"/>
        </a:xfrm>
        <a:prstGeom prst="circularArrow">
          <a:avLst>
            <a:gd name="adj1" fmla="val 5202"/>
            <a:gd name="adj2" fmla="val 336027"/>
            <a:gd name="adj3" fmla="val 16865206"/>
            <a:gd name="adj4" fmla="val 1519876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1F4D4-74FC-F2B1-A661-A78FBF2054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D62224-5827-5610-6D25-D89DC279B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BA6396-2BB1-52E3-38B2-5BC84250310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82257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Share: </a:t>
            </a:r>
            <a:r>
              <a:rPr lang="en-US" sz="1200" kern="0" dirty="0">
                <a:solidFill>
                  <a:schemeClr val="bg1"/>
                </a:solidFill>
                <a:latin typeface="Calibri" panose="020F0502020204030204" pitchFamily="34" charset="0"/>
                <a:cs typeface="Calibri" panose="020F0502020204030204" pitchFamily="34" charset="0"/>
              </a:rPr>
              <a:t>your club’s </a:t>
            </a:r>
            <a:r>
              <a:rPr lang="en-US" sz="1200" i="1" kern="0" dirty="0">
                <a:solidFill>
                  <a:schemeClr val="bg1"/>
                </a:solidFill>
                <a:latin typeface="Calibri" panose="020F0502020204030204" pitchFamily="34" charset="0"/>
                <a:cs typeface="Calibri" panose="020F0502020204030204" pitchFamily="34" charset="0"/>
              </a:rPr>
              <a:t>Vision</a:t>
            </a:r>
            <a:r>
              <a:rPr lang="en-US" sz="1200" kern="0" dirty="0">
                <a:solidFill>
                  <a:schemeClr val="bg1"/>
                </a:solidFill>
                <a:latin typeface="Calibri" panose="020F0502020204030204" pitchFamily="34" charset="0"/>
                <a:cs typeface="Calibri" panose="020F0502020204030204" pitchFamily="34" charset="0"/>
              </a:rPr>
              <a:t> with all club members so that they are aware of what the club wants to achieve, along with their role in achieving club goals. It is very important to the health and vibrancy of any club that its members feel connected to the club’s success.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0" dirty="0">
                <a:solidFill>
                  <a:schemeClr val="bg1"/>
                </a:solidFill>
                <a:latin typeface="Calibri" panose="020F0502020204030204" pitchFamily="34" charset="0"/>
                <a:cs typeface="Calibri" panose="020F0502020204030204" pitchFamily="34" charset="0"/>
              </a:rPr>
              <a:t>Support: the members committed to the plan by ensuring they have the resources they need to succeed. Leaders should check in with members to make sure they feel supported and receive the guidance they need.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0" dirty="0">
                <a:solidFill>
                  <a:schemeClr val="bg1"/>
                </a:solidFill>
                <a:latin typeface="Calibri" panose="020F0502020204030204" pitchFamily="34" charset="0"/>
                <a:cs typeface="Calibri" panose="020F0502020204030204" pitchFamily="34" charset="0"/>
              </a:rPr>
              <a:t>Recognize: milestones so members feel valued and know they are moving in the right direction. Every journey was started with a single step. Reassure members frequently to keep them motivated and engaged. Don’t keep your success a secret! Share the success with your community to get like-minded (and prospective members) involved!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0" dirty="0">
                <a:solidFill>
                  <a:schemeClr val="bg1"/>
                </a:solidFill>
                <a:latin typeface="Calibri" panose="020F0502020204030204" pitchFamily="34" charset="0"/>
                <a:cs typeface="Calibri" panose="020F0502020204030204" pitchFamily="34" charset="0"/>
              </a:rPr>
              <a:t>Evaluate: the plan. It is also critical to evaluate your plan on a regular basis. As circumstances change, your plan may require revision. The creation of the initial Vision is just the beginning. Keep it alive and relevant by measuring progress and gathering feedback from club members on a routine basis. This is how you will realize your desired results.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0" dirty="0">
                <a:solidFill>
                  <a:schemeClr val="bg1"/>
                </a:solidFill>
                <a:latin typeface="Calibri" panose="020F0502020204030204" pitchFamily="34" charset="0"/>
                <a:cs typeface="Calibri" panose="020F0502020204030204" pitchFamily="34" charset="0"/>
              </a:rPr>
              <a:t>Change:  the Plan. Don’t be afraid to change the plan as opportunities change to keep the plan relevant. Regularly revisit the plan, assess needs and refine action steps. Keep plan members involved in decisions so they stay involved and committed. </a:t>
            </a:r>
          </a:p>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22</a:t>
            </a:fld>
            <a:endParaRPr lang="en-US" dirty="0"/>
          </a:p>
        </p:txBody>
      </p:sp>
    </p:spTree>
    <p:extLst>
      <p:ext uri="{BB962C8B-B14F-4D97-AF65-F5344CB8AC3E}">
        <p14:creationId xmlns:p14="http://schemas.microsoft.com/office/powerpoint/2010/main" val="2996803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BEE67-7807-A4C7-9A20-7D8037923D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4DC05F-F0D2-29FF-69C7-8D66BB834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543DB3-26F1-6AF3-009E-A7C96617492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6982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a:t>
            </a:fld>
            <a:endParaRPr lang="en-US" dirty="0"/>
          </a:p>
        </p:txBody>
      </p:sp>
    </p:spTree>
    <p:extLst>
      <p:ext uri="{BB962C8B-B14F-4D97-AF65-F5344CB8AC3E}">
        <p14:creationId xmlns:p14="http://schemas.microsoft.com/office/powerpoint/2010/main" val="2086726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defRPr/>
            </a:pPr>
            <a:r>
              <a:rPr lang="en-US" sz="1000" u="sng" dirty="0">
                <a:latin typeface="Arial" panose="020B0604020202020204" pitchFamily="34" charset="0"/>
                <a:ea typeface="ヒラギノ角ゴ Pro W3"/>
                <a:cs typeface="Arial" panose="020B0604020202020204" pitchFamily="34" charset="0"/>
              </a:rPr>
              <a:t>Presenter notes: </a:t>
            </a:r>
          </a:p>
          <a:p>
            <a:pPr lvl="0">
              <a:defRPr/>
            </a:pPr>
            <a:r>
              <a:rPr lang="en-US" sz="1000" dirty="0">
                <a:latin typeface="Arial" panose="020B0604020202020204" pitchFamily="34" charset="0"/>
                <a:cs typeface="Arial" panose="020B0604020202020204" pitchFamily="34" charset="0"/>
              </a:rPr>
              <a:t>_____________________________________________________</a:t>
            </a:r>
          </a:p>
          <a:p>
            <a:r>
              <a:rPr lang="en-US" sz="1000" i="1" baseline="0" dirty="0">
                <a:latin typeface="Arial" panose="020B0604020202020204" pitchFamily="34" charset="0"/>
                <a:cs typeface="Arial" panose="020B0604020202020204" pitchFamily="34" charset="0"/>
              </a:rPr>
              <a:t>Script for GAT Area Leader to prepare district leaders to lead a Build a Vision workshop:</a:t>
            </a:r>
          </a:p>
          <a:p>
            <a:r>
              <a:rPr lang="en-US" sz="1000" dirty="0">
                <a:latin typeface="Arial" panose="020B0604020202020204" pitchFamily="34" charset="0"/>
                <a:cs typeface="Arial" panose="020B0604020202020204" pitchFamily="34" charset="0"/>
              </a:rPr>
              <a:t>Congratulations! We</a:t>
            </a:r>
            <a:r>
              <a:rPr lang="en-US" sz="1000" baseline="0" dirty="0">
                <a:latin typeface="Arial" panose="020B0604020202020204" pitchFamily="34" charset="0"/>
                <a:cs typeface="Arial" panose="020B0604020202020204" pitchFamily="34" charset="0"/>
              </a:rPr>
              <a:t> have completed our practice of a district analysis and creation of district goals. W</a:t>
            </a:r>
            <a:r>
              <a:rPr lang="en-US" sz="1000" dirty="0">
                <a:latin typeface="Arial" panose="020B0604020202020204" pitchFamily="34" charset="0"/>
                <a:cs typeface="Arial" panose="020B0604020202020204" pitchFamily="34" charset="0"/>
              </a:rPr>
              <a:t>hat happens next? Gather your district team together and lead them through this workshop, too. </a:t>
            </a:r>
          </a:p>
          <a:p>
            <a:r>
              <a:rPr lang="en-US" sz="1000" dirty="0">
                <a:latin typeface="Arial" panose="020B0604020202020204" pitchFamily="34" charset="0"/>
                <a:cs typeface="Arial" panose="020B0604020202020204" pitchFamily="34" charset="0"/>
              </a:rPr>
              <a:t>Once you complete the Build a Vision workshop with your district team, communicate the results of the SWOT analysis to your members and offer the opportunity to provide anonymous feedback to add their opinion. This will provide clubs the chance to become invested in the goals set by the </a:t>
            </a:r>
            <a:r>
              <a:rPr lang="en-US" sz="1000" i="0" baseline="0" dirty="0">
                <a:latin typeface="Arial" panose="020B0604020202020204" pitchFamily="34" charset="0"/>
                <a:cs typeface="Arial" panose="020B0604020202020204" pitchFamily="34" charset="0"/>
              </a:rPr>
              <a:t>working group </a:t>
            </a:r>
            <a:r>
              <a:rPr lang="en-US" sz="1000" dirty="0">
                <a:latin typeface="Arial" panose="020B0604020202020204" pitchFamily="34" charset="0"/>
                <a:cs typeface="Arial" panose="020B0604020202020204" pitchFamily="34" charset="0"/>
              </a:rPr>
              <a:t>and potentially provide insights into other strengths, weaknesses, opportunities and threats that were not thought of.</a:t>
            </a:r>
          </a:p>
          <a:p>
            <a:r>
              <a:rPr lang="en-US" sz="1000" dirty="0">
                <a:latin typeface="Arial" panose="020B0604020202020204" pitchFamily="34" charset="0"/>
                <a:cs typeface="Arial" panose="020B0604020202020204" pitchFamily="34" charset="0"/>
              </a:rPr>
              <a:t>Next, present progress to your Council Chairperson and GAT-MD</a:t>
            </a:r>
            <a:r>
              <a:rPr lang="en-US" sz="1000" baseline="0" dirty="0">
                <a:latin typeface="Arial" panose="020B0604020202020204" pitchFamily="34" charset="0"/>
                <a:cs typeface="Arial" panose="020B0604020202020204" pitchFamily="34" charset="0"/>
              </a:rPr>
              <a:t>. </a:t>
            </a:r>
          </a:p>
          <a:p>
            <a:r>
              <a:rPr lang="en-US" sz="1000" baseline="0" dirty="0">
                <a:latin typeface="Arial" panose="020B0604020202020204" pitchFamily="34" charset="0"/>
                <a:cs typeface="Arial" panose="020B0604020202020204" pitchFamily="34" charset="0"/>
              </a:rPr>
              <a:t>In preparation of our next meeting, review the courses on Action Planning to Achieve District Goals and Succession Planning on the LLC. Then, we will meet again to review the Build a Plan workshop which leads the </a:t>
            </a:r>
            <a:r>
              <a:rPr lang="en-US" sz="1000" i="1" baseline="0" dirty="0">
                <a:latin typeface="Arial" panose="020B0604020202020204" pitchFamily="34" charset="0"/>
                <a:cs typeface="Arial" panose="020B0604020202020204" pitchFamily="34" charset="0"/>
              </a:rPr>
              <a:t>working group </a:t>
            </a:r>
            <a:r>
              <a:rPr lang="en-US" sz="1000" i="0" u="none" strike="noStrike" baseline="0" dirty="0">
                <a:latin typeface="Arial" panose="020B0604020202020204" pitchFamily="34" charset="0"/>
                <a:cs typeface="Arial" panose="020B0604020202020204" pitchFamily="34" charset="0"/>
              </a:rPr>
              <a:t>i</a:t>
            </a:r>
            <a:r>
              <a:rPr lang="en-US" sz="1000" i="0" strike="noStrike" baseline="0" dirty="0">
                <a:latin typeface="Arial" panose="020B0604020202020204" pitchFamily="34" charset="0"/>
                <a:cs typeface="Arial" panose="020B0604020202020204" pitchFamily="34" charset="0"/>
              </a:rPr>
              <a:t>n</a:t>
            </a:r>
            <a:r>
              <a:rPr lang="en-US" sz="1000" baseline="0" dirty="0">
                <a:latin typeface="Arial" panose="020B0604020202020204" pitchFamily="34" charset="0"/>
                <a:cs typeface="Arial" panose="020B0604020202020204" pitchFamily="34" charset="0"/>
              </a:rPr>
              <a:t> the creation of a Global Membership Approach action plan. </a:t>
            </a:r>
          </a:p>
          <a:p>
            <a:r>
              <a:rPr lang="en-US" sz="1000" dirty="0">
                <a:latin typeface="Arial" panose="020B0604020202020204" pitchFamily="34" charset="0"/>
                <a:cs typeface="Arial" panose="020B0604020202020204" pitchFamily="34" charset="0"/>
              </a:rPr>
              <a:t>Then you’ll get your entire</a:t>
            </a:r>
            <a:r>
              <a:rPr lang="en-US" sz="1000" baseline="0" dirty="0">
                <a:latin typeface="Arial" panose="020B0604020202020204" pitchFamily="34" charset="0"/>
                <a:cs typeface="Arial" panose="020B0604020202020204" pitchFamily="34" charset="0"/>
              </a:rPr>
              <a:t> district involved to execute our plan and achieve your goals. </a:t>
            </a:r>
            <a:r>
              <a:rPr lang="en-US" sz="1000" dirty="0">
                <a:latin typeface="Arial" panose="020B0604020202020204" pitchFamily="34" charset="0"/>
                <a:cs typeface="Arial" panose="020B0604020202020204" pitchFamily="34" charset="0"/>
              </a:rPr>
              <a:t> </a:t>
            </a:r>
          </a:p>
          <a:p>
            <a:r>
              <a:rPr lang="en-US" sz="1000" dirty="0">
                <a:latin typeface="Arial" panose="020B0604020202020204" pitchFamily="34" charset="0"/>
                <a:cs typeface="Arial" panose="020B0604020202020204" pitchFamily="34" charset="0"/>
              </a:rPr>
              <a:t>Does anyone have any questions? </a:t>
            </a:r>
          </a:p>
          <a:p>
            <a:endParaRPr lang="en-US" sz="1000" dirty="0">
              <a:latin typeface="Arial" panose="020B0604020202020204" pitchFamily="34" charset="0"/>
              <a:cs typeface="Arial" panose="020B0604020202020204" pitchFamily="34" charset="0"/>
            </a:endParaRPr>
          </a:p>
          <a:p>
            <a:r>
              <a:rPr lang="en-US" sz="1000" i="1" dirty="0">
                <a:latin typeface="Arial" panose="020B0604020202020204" pitchFamily="34" charset="0"/>
                <a:cs typeface="Arial" panose="020B0604020202020204" pitchFamily="34" charset="0"/>
              </a:rPr>
              <a:t>Script for district leaders when leading a Build a Team workshop:</a:t>
            </a:r>
          </a:p>
          <a:p>
            <a:r>
              <a:rPr lang="en-US" sz="1000" dirty="0">
                <a:latin typeface="Arial" panose="020B0604020202020204" pitchFamily="34" charset="0"/>
                <a:cs typeface="Arial" panose="020B0604020202020204" pitchFamily="34" charset="0"/>
              </a:rPr>
              <a:t>Congratulations! We</a:t>
            </a:r>
            <a:r>
              <a:rPr lang="en-US" sz="1000" baseline="0" dirty="0">
                <a:latin typeface="Arial" panose="020B0604020202020204" pitchFamily="34" charset="0"/>
                <a:cs typeface="Arial" panose="020B0604020202020204" pitchFamily="34" charset="0"/>
              </a:rPr>
              <a:t> have completed our district analysis and created district goals. W</a:t>
            </a:r>
            <a:r>
              <a:rPr lang="en-US" sz="1000" dirty="0">
                <a:latin typeface="Arial" panose="020B0604020202020204" pitchFamily="34" charset="0"/>
                <a:cs typeface="Arial" panose="020B0604020202020204" pitchFamily="34" charset="0"/>
              </a:rPr>
              <a:t>hat happens next? </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First, communicate the results of the SWOT analysis to your members and offer the opportunity to provide anonymous feedback to add their opinion. This will provide clubs the chance to become invested in the goals set by the team and potentially provide insights into other strengths, weaknesses, opportunities and threats that were not thought of.</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Next, our Council Chairperson and GAT-MD will review our </a:t>
            </a:r>
            <a:r>
              <a:rPr lang="en-US" sz="1000" baseline="0" dirty="0">
                <a:latin typeface="Arial" panose="020B0604020202020204" pitchFamily="34" charset="0"/>
                <a:cs typeface="Arial" panose="020B0604020202020204" pitchFamily="34" charset="0"/>
              </a:rPr>
              <a:t>progress. </a:t>
            </a:r>
          </a:p>
          <a:p>
            <a:endParaRPr lang="en-US" sz="1000" baseline="0" dirty="0">
              <a:latin typeface="Arial" panose="020B0604020202020204" pitchFamily="34" charset="0"/>
              <a:cs typeface="Arial" panose="020B0604020202020204" pitchFamily="34" charset="0"/>
            </a:endParaRPr>
          </a:p>
          <a:p>
            <a:r>
              <a:rPr lang="en-US" sz="1000" baseline="0" dirty="0">
                <a:latin typeface="Arial" panose="020B0604020202020204" pitchFamily="34" charset="0"/>
                <a:cs typeface="Arial" panose="020B0604020202020204" pitchFamily="34" charset="0"/>
              </a:rPr>
              <a:t>In preparation of our next meeting, review the courses on Action Planning to Achieve District Goals and Succession Planning on the LLC </a:t>
            </a:r>
            <a:r>
              <a:rPr lang="en-US" sz="1000" i="0" dirty="0">
                <a:solidFill>
                  <a:srgbClr val="FFFFFF"/>
                </a:solidFill>
                <a:effectLst/>
                <a:latin typeface="Arial" panose="020B0604020202020204" pitchFamily="34" charset="0"/>
                <a:cs typeface="Arial" panose="020B0604020202020204" pitchFamily="34" charset="0"/>
              </a:rPr>
              <a:t> </a:t>
            </a:r>
            <a:r>
              <a:rPr lang="en-US" sz="1000" i="0" dirty="0">
                <a:effectLst/>
                <a:latin typeface="Arial" panose="020B0604020202020204" pitchFamily="34" charset="0"/>
                <a:cs typeface="Arial" panose="020B0604020202020204" pitchFamily="34" charset="0"/>
              </a:rPr>
              <a:t>to better understand the process of defining goals, writing an action plan, and then managing your goals for the best results. </a:t>
            </a:r>
          </a:p>
          <a:p>
            <a:endParaRPr lang="en-US" sz="1000" i="0" baseline="0" dirty="0">
              <a:solidFill>
                <a:srgbClr val="FFFFFF"/>
              </a:solidFill>
              <a:effectLst/>
              <a:latin typeface="Arial" panose="020B0604020202020204" pitchFamily="34" charset="0"/>
              <a:cs typeface="Arial" panose="020B0604020202020204" pitchFamily="34" charset="0"/>
            </a:endParaRPr>
          </a:p>
          <a:p>
            <a:r>
              <a:rPr lang="en-US" sz="1000" baseline="0" dirty="0">
                <a:latin typeface="Arial" panose="020B0604020202020204" pitchFamily="34" charset="0"/>
                <a:cs typeface="Arial" panose="020B0604020202020204" pitchFamily="34" charset="0"/>
              </a:rPr>
              <a:t>Then, we will meet again as a </a:t>
            </a:r>
            <a:r>
              <a:rPr lang="en-US" sz="1000" i="1" baseline="0" dirty="0">
                <a:latin typeface="Arial" panose="020B0604020202020204" pitchFamily="34" charset="0"/>
                <a:cs typeface="Arial" panose="020B0604020202020204" pitchFamily="34" charset="0"/>
              </a:rPr>
              <a:t>working group </a:t>
            </a:r>
            <a:r>
              <a:rPr lang="en-US" sz="1000" baseline="0" dirty="0">
                <a:latin typeface="Arial" panose="020B0604020202020204" pitchFamily="34" charset="0"/>
                <a:cs typeface="Arial" panose="020B0604020202020204" pitchFamily="34" charset="0"/>
              </a:rPr>
              <a:t>to Build a Plan and create our own Global Membership Approach action plan. </a:t>
            </a:r>
          </a:p>
          <a:p>
            <a:endParaRPr lang="en-US" sz="1000" baseline="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Lastly, we’ll get our entire</a:t>
            </a:r>
            <a:r>
              <a:rPr lang="en-US" sz="1000" baseline="0" dirty="0">
                <a:latin typeface="Arial" panose="020B0604020202020204" pitchFamily="34" charset="0"/>
                <a:cs typeface="Arial" panose="020B0604020202020204" pitchFamily="34" charset="0"/>
              </a:rPr>
              <a:t> district involved to execute our plan and achieve our goals. </a:t>
            </a:r>
            <a:r>
              <a:rPr lang="en-US" sz="1000" dirty="0">
                <a:latin typeface="Arial" panose="020B0604020202020204" pitchFamily="34" charset="0"/>
                <a:cs typeface="Arial" panose="020B0604020202020204" pitchFamily="34" charset="0"/>
              </a:rPr>
              <a:t> </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Does anyone have any questions? </a:t>
            </a:r>
          </a:p>
          <a:p>
            <a:endParaRPr lang="en-US" sz="1000"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NAMI Past Present Future</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392183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u="sng" dirty="0">
                <a:latin typeface="Arial" panose="020B0604020202020204" pitchFamily="34" charset="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i="1" dirty="0">
                <a:latin typeface="Arial" panose="020B0604020202020204" pitchFamily="34" charset="0"/>
                <a:ea typeface="ヒラギノ角ゴ Pro W3"/>
                <a:cs typeface="Arial" panose="020B0604020202020204" pitchFamily="34" charset="0"/>
              </a:rPr>
              <a:t>Remember to regionalize how these four areas are approached; if there is a stronger focus on leadership in your area, tie everything back to the training and the development of members. If there is a stronger focus on service, remind the group that increased member satisfaction ensures more Lions participate in service activities.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baseline="0" dirty="0">
                <a:latin typeface="Arial" panose="020B0604020202020204" pitchFamily="34" charset="0"/>
                <a:cs typeface="Arial" panose="020B0604020202020204" pitchFamily="34" charset="0"/>
              </a:rPr>
              <a:t>________________________________________________________________</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Before we dive into team organization, you may remember that the Global Membership Approach has three objectives: rejuvenate districts with new clubs, revitalize clubs with new members and re-motivate members with new fellowships and exciting service. </a:t>
            </a:r>
          </a:p>
          <a:p>
            <a:endParaRPr lang="en-US" sz="1000" b="1"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Each of those is a Global Membership Approach Area of Focus, along with, </a:t>
            </a:r>
            <a:r>
              <a:rPr lang="en-US" sz="1000" b="0" i="1" dirty="0">
                <a:latin typeface="Arial" panose="020B0604020202020204" pitchFamily="34" charset="0"/>
                <a:cs typeface="Arial" panose="020B0604020202020204" pitchFamily="34" charset="0"/>
              </a:rPr>
              <a:t>(click) </a:t>
            </a:r>
            <a:r>
              <a:rPr lang="en-US" sz="1000" b="1" baseline="0" dirty="0">
                <a:latin typeface="Arial" panose="020B0604020202020204" pitchFamily="34" charset="0"/>
                <a:cs typeface="Arial" panose="020B0604020202020204" pitchFamily="34" charset="0"/>
              </a:rPr>
              <a:t>providing training and support for our Lion Leaders. Without that, none of the other objectives are possible. </a:t>
            </a:r>
          </a:p>
          <a:p>
            <a:endParaRPr lang="en-US" sz="1000" b="1" baseline="0" dirty="0">
              <a:latin typeface="Arial" panose="020B0604020202020204" pitchFamily="34" charset="0"/>
              <a:cs typeface="Arial" panose="020B0604020202020204" pitchFamily="34" charset="0"/>
            </a:endParaRPr>
          </a:p>
          <a:p>
            <a:r>
              <a:rPr lang="en-US" sz="1000" b="1" baseline="0" dirty="0">
                <a:latin typeface="Arial" panose="020B0604020202020204" pitchFamily="34" charset="0"/>
                <a:cs typeface="Arial" panose="020B0604020202020204" pitchFamily="34" charset="0"/>
              </a:rPr>
              <a:t>You’ll see the four Areas of Focus summarized as New Clubs, New Members, Member Satisfaction and Leader Support. </a:t>
            </a:r>
          </a:p>
          <a:p>
            <a:endParaRPr lang="en-US" sz="100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8803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7</a:t>
            </a:fld>
            <a:endParaRPr lang="en-US" dirty="0"/>
          </a:p>
        </p:txBody>
      </p:sp>
    </p:spTree>
    <p:extLst>
      <p:ext uri="{BB962C8B-B14F-4D97-AF65-F5344CB8AC3E}">
        <p14:creationId xmlns:p14="http://schemas.microsoft.com/office/powerpoint/2010/main" val="3294367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u="sng" dirty="0">
                <a:latin typeface="Arial" panose="020B0604020202020204" pitchFamily="34" charset="0"/>
                <a:ea typeface="ヒラギノ角ゴ Pro W3"/>
                <a:cs typeface="Arial" panose="020B0604020202020204" pitchFamily="34" charset="0"/>
              </a:rPr>
              <a:t>Presenter notes: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i="1" dirty="0">
                <a:latin typeface="Arial" panose="020B0604020202020204" pitchFamily="34" charset="0"/>
                <a:ea typeface="ヒラギノ角ゴ Pro W3"/>
                <a:cs typeface="Arial" panose="020B0604020202020204" pitchFamily="34" charset="0"/>
              </a:rPr>
              <a:t>Regionalize the questions listed on this slide to best represent the various important teams/roles of your area.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i="1" dirty="0">
                <a:latin typeface="Arial" panose="020B0604020202020204" pitchFamily="34" charset="0"/>
                <a:ea typeface="ヒラギノ角ゴ Pro W3"/>
                <a:cs typeface="Arial" panose="020B0604020202020204" pitchFamily="34" charset="0"/>
              </a:rPr>
              <a:t>Use breakout rooms to help facilitate discussions in an online environment. Divide the audience into 3-5 people per group to ensure all members get to speak in the allotted amount of time.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i="1" dirty="0">
                <a:latin typeface="Arial" panose="020B0604020202020204" pitchFamily="34" charset="0"/>
                <a:ea typeface="ヒラギノ角ゴ Pro W3"/>
                <a:cs typeface="Arial" panose="020B0604020202020204" pitchFamily="34" charset="0"/>
              </a:rPr>
              <a:t>If breakout rooms are not an option, have an open discussion per each question for as long as time allocates and record answers on a word document.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baseline="0" dirty="0">
                <a:latin typeface="Arial" panose="020B0604020202020204" pitchFamily="34" charset="0"/>
                <a:cs typeface="Arial" panose="020B0604020202020204" pitchFamily="34" charset="0"/>
              </a:rPr>
              <a:t>________________________________________________________________</a:t>
            </a:r>
          </a:p>
          <a:p>
            <a:endParaRPr lang="en-US" sz="1000" dirty="0">
              <a:latin typeface="Arial" panose="020B0604020202020204" pitchFamily="34" charset="0"/>
              <a:cs typeface="Arial" panose="020B0604020202020204" pitchFamily="34" charset="0"/>
            </a:endParaRPr>
          </a:p>
          <a:p>
            <a:r>
              <a:rPr lang="en-US" sz="1000" b="0" dirty="0">
                <a:latin typeface="Arial" panose="020B0604020202020204" pitchFamily="34" charset="0"/>
                <a:cs typeface="Arial" panose="020B0604020202020204" pitchFamily="34" charset="0"/>
              </a:rPr>
              <a:t>Let’s start by talking </a:t>
            </a:r>
            <a:r>
              <a:rPr lang="en-US" sz="1000" b="0" baseline="0" dirty="0">
                <a:latin typeface="Arial" panose="020B0604020202020204" pitchFamily="34" charset="0"/>
                <a:cs typeface="Arial" panose="020B0604020202020204" pitchFamily="34" charset="0"/>
              </a:rPr>
              <a:t>about our own expectations as Lions and Lion leaders.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b="0" dirty="0">
                <a:latin typeface="Arial" panose="020B0604020202020204" pitchFamily="34" charset="0"/>
                <a:cs typeface="Arial" panose="020B0604020202020204" pitchFamily="34" charset="0"/>
              </a:rPr>
              <a:t>What do Lions and club officers expect from their district governor team? We’ll take 5 minutes to break out into groups, where you will have the opportunity to </a:t>
            </a:r>
            <a:r>
              <a:rPr lang="en-US" sz="1000" b="0" baseline="0" dirty="0">
                <a:latin typeface="Arial" panose="020B0604020202020204" pitchFamily="34" charset="0"/>
                <a:cs typeface="Arial" panose="020B0604020202020204" pitchFamily="34" charset="0"/>
              </a:rPr>
              <a:t>discuss your thoughts on the matter. After 5 minutes, please designate a spokesperson to summarize the group’s ideas. {discuss}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b="0" baseline="0" dirty="0">
                <a:latin typeface="Arial" panose="020B0604020202020204" pitchFamily="34" charset="0"/>
                <a:cs typeface="Arial" panose="020B0604020202020204" pitchFamily="34" charset="0"/>
              </a:rPr>
              <a:t>What do Lions and club officers expect from their zone chairperson? Again, w</a:t>
            </a:r>
            <a:r>
              <a:rPr lang="en-US" sz="1000" b="0" dirty="0">
                <a:latin typeface="Arial" panose="020B0604020202020204" pitchFamily="34" charset="0"/>
                <a:cs typeface="Arial" panose="020B0604020202020204" pitchFamily="34" charset="0"/>
              </a:rPr>
              <a:t>e’ll take 5 minutes to break out into groups, where you will have the opportunity to </a:t>
            </a:r>
            <a:r>
              <a:rPr lang="en-US" sz="1000" b="0" baseline="0" dirty="0">
                <a:latin typeface="Arial" panose="020B0604020202020204" pitchFamily="34" charset="0"/>
                <a:cs typeface="Arial" panose="020B0604020202020204" pitchFamily="34" charset="0"/>
              </a:rPr>
              <a:t>discuss your thoughts on the matter. After 5 minutes, please designate a spokesperson to summarize the group’s ideas. {discuss}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b="0" baseline="0" dirty="0">
                <a:latin typeface="Arial" panose="020B0604020202020204" pitchFamily="34" charset="0"/>
                <a:cs typeface="Arial" panose="020B0604020202020204" pitchFamily="34" charset="0"/>
              </a:rPr>
              <a:t>What do we expect of Lions clubs? Again, w</a:t>
            </a:r>
            <a:r>
              <a:rPr lang="en-US" sz="1000" b="0" dirty="0">
                <a:latin typeface="Arial" panose="020B0604020202020204" pitchFamily="34" charset="0"/>
                <a:cs typeface="Arial" panose="020B0604020202020204" pitchFamily="34" charset="0"/>
              </a:rPr>
              <a:t>e’ll take 5 minutes to break out into groups, where you will have the opportunity to </a:t>
            </a:r>
            <a:r>
              <a:rPr lang="en-US" sz="1000" b="0" baseline="0" dirty="0">
                <a:latin typeface="Arial" panose="020B0604020202020204" pitchFamily="34" charset="0"/>
                <a:cs typeface="Arial" panose="020B0604020202020204" pitchFamily="34" charset="0"/>
              </a:rPr>
              <a:t>discuss your thoughts on the matter. After 5 minutes, please designate a spokesperson to summarize the group’s ideas. {discuss}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b="0" baseline="0" dirty="0">
                <a:latin typeface="Arial" panose="020B0604020202020204" pitchFamily="34" charset="0"/>
                <a:cs typeface="Arial" panose="020B0604020202020204" pitchFamily="34" charset="0"/>
              </a:rPr>
              <a:t>Let’s keep our expectations in mind as we move to the next step…</a:t>
            </a:r>
            <a:endParaRPr lang="en-US" sz="1000" b="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80495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17</a:t>
            </a:fld>
            <a:endParaRPr lang="en-US" dirty="0"/>
          </a:p>
        </p:txBody>
      </p:sp>
    </p:spTree>
    <p:extLst>
      <p:ext uri="{BB962C8B-B14F-4D97-AF65-F5344CB8AC3E}">
        <p14:creationId xmlns:p14="http://schemas.microsoft.com/office/powerpoint/2010/main" val="200646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n-US" sz="1000" u="sng" dirty="0">
                <a:latin typeface="Arial" panose="020B0604020202020204" pitchFamily="34" charset="0"/>
                <a:ea typeface="ヒラギノ角ゴ Pro W3"/>
                <a:cs typeface="Arial" panose="020B0604020202020204" pitchFamily="34" charset="0"/>
              </a:rPr>
              <a:t>Presenter notes: </a:t>
            </a:r>
          </a:p>
          <a:p>
            <a:pPr lvl="0">
              <a:defRPr/>
            </a:pPr>
            <a:r>
              <a:rPr lang="en-US" sz="1000" dirty="0">
                <a:latin typeface="Arial" panose="020B0604020202020204" pitchFamily="34" charset="0"/>
                <a:cs typeface="Arial" panose="020B0604020202020204" pitchFamily="34" charset="0"/>
              </a:rPr>
              <a:t>_____________________________________________________</a:t>
            </a:r>
          </a:p>
          <a:p>
            <a:pPr marL="0" marR="0">
              <a:lnSpc>
                <a:spcPct val="107000"/>
              </a:lnSpc>
              <a:spcBef>
                <a:spcPts val="0"/>
              </a:spcBef>
              <a:spcAft>
                <a:spcPts val="0"/>
              </a:spcAft>
            </a:pPr>
            <a:endParaRPr lang="en-US" sz="100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00" i="1" dirty="0">
                <a:effectLst/>
                <a:latin typeface="Arial" panose="020B0604020202020204" pitchFamily="34" charset="0"/>
                <a:ea typeface="Calibri" panose="020F0502020204030204" pitchFamily="34" charset="0"/>
                <a:cs typeface="Arial" panose="020B0604020202020204" pitchFamily="34" charset="0"/>
              </a:rPr>
              <a:t>Script for GAT Area Leader to prepare district leaders to lead a Build Success workshop:</a:t>
            </a:r>
          </a:p>
          <a:p>
            <a:pPr marL="0" marR="0">
              <a:lnSpc>
                <a:spcPct val="107000"/>
              </a:lnSpc>
              <a:spcBef>
                <a:spcPts val="0"/>
              </a:spcBef>
              <a:spcAft>
                <a:spcPts val="0"/>
              </a:spcAft>
            </a:pPr>
            <a:r>
              <a:rPr lang="en-US" sz="1000" b="1" dirty="0">
                <a:latin typeface="Arial" panose="020B0604020202020204" pitchFamily="34" charset="0"/>
                <a:ea typeface="Calibri" panose="020F0502020204030204" pitchFamily="34" charset="0"/>
                <a:cs typeface="Arial" panose="020B0604020202020204" pitchFamily="34" charset="0"/>
              </a:rPr>
              <a:t>Regular check-ins to monitor progress on action plans are good times to make adjustments to plans based on changing conditions. In the following section, you will review the Assessment and Alterations section of the action planning template. Knowing when to change your plans – and how to document those changes – is an important part of staying on track to meet your goals. You will use one of the sample goals and action plans to practice applying these techniques. </a:t>
            </a:r>
          </a:p>
          <a:p>
            <a:pPr marL="0" marR="0">
              <a:lnSpc>
                <a:spcPct val="107000"/>
              </a:lnSpc>
              <a:spcBef>
                <a:spcPts val="0"/>
              </a:spcBef>
              <a:spcAft>
                <a:spcPts val="0"/>
              </a:spcAft>
            </a:pPr>
            <a:endParaRPr lang="en-US" sz="1000" b="1"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000" b="1" dirty="0">
                <a:latin typeface="Arial" panose="020B0604020202020204" pitchFamily="34" charset="0"/>
                <a:ea typeface="Calibri" panose="020F0502020204030204" pitchFamily="34" charset="0"/>
                <a:cs typeface="Arial" panose="020B0604020202020204" pitchFamily="34" charset="0"/>
              </a:rPr>
              <a:t>This discussion also emphasizes that everyone should become comfortable with adapting plans as conditions change. Being able to adapt our plans is not a sign of failure or weakness, it is a sign of ongoing commitment and flexibility.</a:t>
            </a:r>
          </a:p>
          <a:p>
            <a:pPr marL="0" marR="0">
              <a:lnSpc>
                <a:spcPct val="107000"/>
              </a:lnSpc>
              <a:spcBef>
                <a:spcPts val="0"/>
              </a:spcBef>
              <a:spcAft>
                <a:spcPts val="0"/>
              </a:spcAft>
            </a:pPr>
            <a:endParaRPr lang="en-US" sz="1000"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0"/>
              </a:spcAft>
            </a:pPr>
            <a:r>
              <a:rPr lang="en-US" sz="1000" b="1" dirty="0">
                <a:effectLst/>
                <a:latin typeface="Arial" panose="020B0604020202020204" pitchFamily="34" charset="0"/>
                <a:ea typeface="Calibri" panose="020F0502020204030204" pitchFamily="34" charset="0"/>
                <a:cs typeface="Arial" panose="020B0604020202020204" pitchFamily="34" charset="0"/>
              </a:rPr>
              <a:t>Let’s review the following slides and answer any questions you have about how to facilitate this with your teams. </a:t>
            </a:r>
          </a:p>
          <a:p>
            <a:pPr marL="0" marR="0">
              <a:lnSpc>
                <a:spcPct val="107000"/>
              </a:lnSpc>
              <a:spcBef>
                <a:spcPts val="0"/>
              </a:spcBef>
              <a:spcAft>
                <a:spcPts val="0"/>
              </a:spcAft>
            </a:pPr>
            <a:r>
              <a:rPr lang="en-US" sz="1000" i="1"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000" i="1" dirty="0">
                <a:effectLst/>
                <a:latin typeface="Arial" panose="020B0604020202020204" pitchFamily="34" charset="0"/>
                <a:ea typeface="Calibri" panose="020F0502020204030204" pitchFamily="34" charset="0"/>
                <a:cs typeface="Arial" panose="020B0604020202020204" pitchFamily="34" charset="0"/>
              </a:rPr>
              <a:t>Script for district leaders when leading a Build Success workshop:</a:t>
            </a:r>
          </a:p>
          <a:p>
            <a:r>
              <a:rPr lang="en-US" sz="1000" b="1" dirty="0">
                <a:latin typeface="Arial" panose="020B0604020202020204" pitchFamily="34" charset="0"/>
                <a:cs typeface="Arial" panose="020B0604020202020204" pitchFamily="34" charset="0"/>
              </a:rPr>
              <a:t>As we continue to think through our check-in meetings and the potential need to make updates to the plan, it is important to review the </a:t>
            </a:r>
            <a:r>
              <a:rPr lang="en-US" sz="1000" b="1" baseline="0" dirty="0">
                <a:latin typeface="Arial" panose="020B0604020202020204" pitchFamily="34" charset="0"/>
                <a:cs typeface="Arial" panose="020B0604020202020204" pitchFamily="34" charset="0"/>
              </a:rPr>
              <a:t>reasons why an action plan could be updated. </a:t>
            </a:r>
          </a:p>
          <a:p>
            <a:endParaRPr lang="en-US" sz="1000" b="1" baseline="0" dirty="0">
              <a:latin typeface="Arial" panose="020B0604020202020204" pitchFamily="34" charset="0"/>
              <a:cs typeface="Arial" panose="020B0604020202020204" pitchFamily="34" charset="0"/>
            </a:endParaRPr>
          </a:p>
          <a:p>
            <a:r>
              <a:rPr lang="en-US" sz="1000" b="1" dirty="0">
                <a:latin typeface="Arial" panose="020B0604020202020204" pitchFamily="34" charset="0"/>
                <a:cs typeface="Arial" panose="020B0604020202020204" pitchFamily="34" charset="0"/>
              </a:rPr>
              <a:t>Let’s talk about some reasons our actions could change.  </a:t>
            </a:r>
          </a:p>
          <a:p>
            <a:endParaRPr lang="en-US" sz="1000"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ヒラギノ角ゴ Pro W3" pitchFamily="125" charset="-128"/>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27F33C-24D4-41C1-BFA2-68160C39F89C}"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3121323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defRPr/>
            </a:pPr>
            <a:r>
              <a:rPr lang="en-US" sz="1000" u="sng" dirty="0">
                <a:latin typeface="Arial" panose="020B0604020202020204" pitchFamily="34" charset="0"/>
                <a:ea typeface="ヒラギノ角ゴ Pro W3"/>
                <a:cs typeface="Arial" panose="020B0604020202020204" pitchFamily="34" charset="0"/>
              </a:rPr>
              <a:t>Presenter notes: </a:t>
            </a:r>
          </a:p>
          <a:p>
            <a:pPr lvl="0">
              <a:defRPr/>
            </a:pPr>
            <a:r>
              <a:rPr lang="en-US" sz="1000" dirty="0">
                <a:latin typeface="Arial" panose="020B0604020202020204" pitchFamily="34" charset="0"/>
                <a:cs typeface="Arial" panose="020B0604020202020204" pitchFamily="34" charset="0"/>
              </a:rPr>
              <a:t>_____________________________________________________</a:t>
            </a:r>
          </a:p>
          <a:p>
            <a:r>
              <a:rPr lang="en-US" sz="1000" i="1" baseline="0" dirty="0">
                <a:latin typeface="Arial" panose="020B0604020202020204" pitchFamily="34" charset="0"/>
                <a:cs typeface="Arial" panose="020B0604020202020204" pitchFamily="34" charset="0"/>
              </a:rPr>
              <a:t>Script for GAT Area Leader to prepare district leaders to lead a Build a Vision workshop:</a:t>
            </a:r>
          </a:p>
          <a:p>
            <a:r>
              <a:rPr lang="en-US" sz="1000" dirty="0">
                <a:latin typeface="Arial" panose="020B0604020202020204" pitchFamily="34" charset="0"/>
                <a:cs typeface="Arial" panose="020B0604020202020204" pitchFamily="34" charset="0"/>
              </a:rPr>
              <a:t>Congratulations! We</a:t>
            </a:r>
            <a:r>
              <a:rPr lang="en-US" sz="1000" baseline="0" dirty="0">
                <a:latin typeface="Arial" panose="020B0604020202020204" pitchFamily="34" charset="0"/>
                <a:cs typeface="Arial" panose="020B0604020202020204" pitchFamily="34" charset="0"/>
              </a:rPr>
              <a:t> have completed our practice of a district analysis and creation of district goals. W</a:t>
            </a:r>
            <a:r>
              <a:rPr lang="en-US" sz="1000" dirty="0">
                <a:latin typeface="Arial" panose="020B0604020202020204" pitchFamily="34" charset="0"/>
                <a:cs typeface="Arial" panose="020B0604020202020204" pitchFamily="34" charset="0"/>
              </a:rPr>
              <a:t>hat happens next? Gather your district team together and lead them through this workshop, too. </a:t>
            </a:r>
          </a:p>
          <a:p>
            <a:r>
              <a:rPr lang="en-US" sz="1000" dirty="0">
                <a:latin typeface="Arial" panose="020B0604020202020204" pitchFamily="34" charset="0"/>
                <a:cs typeface="Arial" panose="020B0604020202020204" pitchFamily="34" charset="0"/>
              </a:rPr>
              <a:t>Once you complete the Build a Vision workshop with your district team, communicate the results of the SWOT analysis to your members and offer the opportunity to provide anonymous feedback to add their opinion. This will provide clubs the chance to become invested in the goals set by the </a:t>
            </a:r>
            <a:r>
              <a:rPr lang="en-US" sz="1000" i="0" baseline="0" dirty="0">
                <a:latin typeface="Arial" panose="020B0604020202020204" pitchFamily="34" charset="0"/>
                <a:cs typeface="Arial" panose="020B0604020202020204" pitchFamily="34" charset="0"/>
              </a:rPr>
              <a:t>working group </a:t>
            </a:r>
            <a:r>
              <a:rPr lang="en-US" sz="1000" dirty="0">
                <a:latin typeface="Arial" panose="020B0604020202020204" pitchFamily="34" charset="0"/>
                <a:cs typeface="Arial" panose="020B0604020202020204" pitchFamily="34" charset="0"/>
              </a:rPr>
              <a:t>and potentially provide insights into other strengths, weaknesses, opportunities and threats that were not thought of.</a:t>
            </a:r>
          </a:p>
          <a:p>
            <a:r>
              <a:rPr lang="en-US" sz="1000" dirty="0">
                <a:latin typeface="Arial" panose="020B0604020202020204" pitchFamily="34" charset="0"/>
                <a:cs typeface="Arial" panose="020B0604020202020204" pitchFamily="34" charset="0"/>
              </a:rPr>
              <a:t>Next, present progress to your Council Chairperson and GAT-MD</a:t>
            </a:r>
            <a:r>
              <a:rPr lang="en-US" sz="1000" baseline="0" dirty="0">
                <a:latin typeface="Arial" panose="020B0604020202020204" pitchFamily="34" charset="0"/>
                <a:cs typeface="Arial" panose="020B0604020202020204" pitchFamily="34" charset="0"/>
              </a:rPr>
              <a:t>. </a:t>
            </a:r>
          </a:p>
          <a:p>
            <a:r>
              <a:rPr lang="en-US" sz="1000" baseline="0" dirty="0">
                <a:latin typeface="Arial" panose="020B0604020202020204" pitchFamily="34" charset="0"/>
                <a:cs typeface="Arial" panose="020B0604020202020204" pitchFamily="34" charset="0"/>
              </a:rPr>
              <a:t>In preparation of our next meeting, review the courses on Action Planning to Achieve District Goals and Succession Planning on the LLC. Then, we will meet again to review the Build a Plan workshop which leads the </a:t>
            </a:r>
            <a:r>
              <a:rPr lang="en-US" sz="1000" i="1" baseline="0" dirty="0">
                <a:latin typeface="Arial" panose="020B0604020202020204" pitchFamily="34" charset="0"/>
                <a:cs typeface="Arial" panose="020B0604020202020204" pitchFamily="34" charset="0"/>
              </a:rPr>
              <a:t>working group </a:t>
            </a:r>
            <a:r>
              <a:rPr lang="en-US" sz="1000" i="0" u="none" strike="noStrike" baseline="0" dirty="0">
                <a:latin typeface="Arial" panose="020B0604020202020204" pitchFamily="34" charset="0"/>
                <a:cs typeface="Arial" panose="020B0604020202020204" pitchFamily="34" charset="0"/>
              </a:rPr>
              <a:t>i</a:t>
            </a:r>
            <a:r>
              <a:rPr lang="en-US" sz="1000" i="0" strike="noStrike" baseline="0" dirty="0">
                <a:latin typeface="Arial" panose="020B0604020202020204" pitchFamily="34" charset="0"/>
                <a:cs typeface="Arial" panose="020B0604020202020204" pitchFamily="34" charset="0"/>
              </a:rPr>
              <a:t>n</a:t>
            </a:r>
            <a:r>
              <a:rPr lang="en-US" sz="1000" baseline="0" dirty="0">
                <a:latin typeface="Arial" panose="020B0604020202020204" pitchFamily="34" charset="0"/>
                <a:cs typeface="Arial" panose="020B0604020202020204" pitchFamily="34" charset="0"/>
              </a:rPr>
              <a:t> the creation of a Global Membership Approach action plan. </a:t>
            </a:r>
          </a:p>
          <a:p>
            <a:r>
              <a:rPr lang="en-US" sz="1000" dirty="0">
                <a:latin typeface="Arial" panose="020B0604020202020204" pitchFamily="34" charset="0"/>
                <a:cs typeface="Arial" panose="020B0604020202020204" pitchFamily="34" charset="0"/>
              </a:rPr>
              <a:t>Then you’ll get your entire</a:t>
            </a:r>
            <a:r>
              <a:rPr lang="en-US" sz="1000" baseline="0" dirty="0">
                <a:latin typeface="Arial" panose="020B0604020202020204" pitchFamily="34" charset="0"/>
                <a:cs typeface="Arial" panose="020B0604020202020204" pitchFamily="34" charset="0"/>
              </a:rPr>
              <a:t> district involved to execute our plan and achieve your goals. </a:t>
            </a:r>
            <a:r>
              <a:rPr lang="en-US" sz="1000" dirty="0">
                <a:latin typeface="Arial" panose="020B0604020202020204" pitchFamily="34" charset="0"/>
                <a:cs typeface="Arial" panose="020B0604020202020204" pitchFamily="34" charset="0"/>
              </a:rPr>
              <a:t> </a:t>
            </a:r>
          </a:p>
          <a:p>
            <a:r>
              <a:rPr lang="en-US" sz="1000" dirty="0">
                <a:latin typeface="Arial" panose="020B0604020202020204" pitchFamily="34" charset="0"/>
                <a:cs typeface="Arial" panose="020B0604020202020204" pitchFamily="34" charset="0"/>
              </a:rPr>
              <a:t>Does anyone have any questions? </a:t>
            </a:r>
          </a:p>
          <a:p>
            <a:endParaRPr lang="en-US" sz="1000" dirty="0">
              <a:latin typeface="Arial" panose="020B0604020202020204" pitchFamily="34" charset="0"/>
              <a:cs typeface="Arial" panose="020B0604020202020204" pitchFamily="34" charset="0"/>
            </a:endParaRPr>
          </a:p>
          <a:p>
            <a:r>
              <a:rPr lang="en-US" sz="1000" i="1" dirty="0">
                <a:latin typeface="Arial" panose="020B0604020202020204" pitchFamily="34" charset="0"/>
                <a:cs typeface="Arial" panose="020B0604020202020204" pitchFamily="34" charset="0"/>
              </a:rPr>
              <a:t>Script for district leaders when leading a Build a Team workshop:</a:t>
            </a:r>
          </a:p>
          <a:p>
            <a:r>
              <a:rPr lang="en-US" sz="1000" dirty="0">
                <a:latin typeface="Arial" panose="020B0604020202020204" pitchFamily="34" charset="0"/>
                <a:cs typeface="Arial" panose="020B0604020202020204" pitchFamily="34" charset="0"/>
              </a:rPr>
              <a:t>Congratulations! We</a:t>
            </a:r>
            <a:r>
              <a:rPr lang="en-US" sz="1000" baseline="0" dirty="0">
                <a:latin typeface="Arial" panose="020B0604020202020204" pitchFamily="34" charset="0"/>
                <a:cs typeface="Arial" panose="020B0604020202020204" pitchFamily="34" charset="0"/>
              </a:rPr>
              <a:t> have completed our district analysis and created district goals. W</a:t>
            </a:r>
            <a:r>
              <a:rPr lang="en-US" sz="1000" dirty="0">
                <a:latin typeface="Arial" panose="020B0604020202020204" pitchFamily="34" charset="0"/>
                <a:cs typeface="Arial" panose="020B0604020202020204" pitchFamily="34" charset="0"/>
              </a:rPr>
              <a:t>hat happens next? </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First, communicate the results of the SWOT analysis to your members and offer the opportunity to provide anonymous feedback to add their opinion. This will provide clubs the chance to become invested in the goals set by the team and potentially provide insights into other strengths, weaknesses, opportunities and threats that were not thought of.</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Next, our Council Chairperson and GAT-MD will review our </a:t>
            </a:r>
            <a:r>
              <a:rPr lang="en-US" sz="1000" baseline="0" dirty="0">
                <a:latin typeface="Arial" panose="020B0604020202020204" pitchFamily="34" charset="0"/>
                <a:cs typeface="Arial" panose="020B0604020202020204" pitchFamily="34" charset="0"/>
              </a:rPr>
              <a:t>progress. </a:t>
            </a:r>
          </a:p>
          <a:p>
            <a:endParaRPr lang="en-US" sz="1000" baseline="0" dirty="0">
              <a:latin typeface="Arial" panose="020B0604020202020204" pitchFamily="34" charset="0"/>
              <a:cs typeface="Arial" panose="020B0604020202020204" pitchFamily="34" charset="0"/>
            </a:endParaRPr>
          </a:p>
          <a:p>
            <a:r>
              <a:rPr lang="en-US" sz="1000" baseline="0" dirty="0">
                <a:latin typeface="Arial" panose="020B0604020202020204" pitchFamily="34" charset="0"/>
                <a:cs typeface="Arial" panose="020B0604020202020204" pitchFamily="34" charset="0"/>
              </a:rPr>
              <a:t>In preparation of our next meeting, review the courses on Action Planning to Achieve District Goals and Succession Planning on the LLC </a:t>
            </a:r>
            <a:r>
              <a:rPr lang="en-US" sz="1000" i="0" dirty="0">
                <a:solidFill>
                  <a:srgbClr val="FFFFFF"/>
                </a:solidFill>
                <a:effectLst/>
                <a:latin typeface="Arial" panose="020B0604020202020204" pitchFamily="34" charset="0"/>
                <a:cs typeface="Arial" panose="020B0604020202020204" pitchFamily="34" charset="0"/>
              </a:rPr>
              <a:t> </a:t>
            </a:r>
            <a:r>
              <a:rPr lang="en-US" sz="1000" i="0" dirty="0">
                <a:effectLst/>
                <a:latin typeface="Arial" panose="020B0604020202020204" pitchFamily="34" charset="0"/>
                <a:cs typeface="Arial" panose="020B0604020202020204" pitchFamily="34" charset="0"/>
              </a:rPr>
              <a:t>to better understand the process of defining goals, writing an action plan, and then managing your goals for the best results. </a:t>
            </a:r>
          </a:p>
          <a:p>
            <a:endParaRPr lang="en-US" sz="1000" i="0" baseline="0" dirty="0">
              <a:solidFill>
                <a:srgbClr val="FFFFFF"/>
              </a:solidFill>
              <a:effectLst/>
              <a:latin typeface="Arial" panose="020B0604020202020204" pitchFamily="34" charset="0"/>
              <a:cs typeface="Arial" panose="020B0604020202020204" pitchFamily="34" charset="0"/>
            </a:endParaRPr>
          </a:p>
          <a:p>
            <a:r>
              <a:rPr lang="en-US" sz="1000" baseline="0" dirty="0">
                <a:latin typeface="Arial" panose="020B0604020202020204" pitchFamily="34" charset="0"/>
                <a:cs typeface="Arial" panose="020B0604020202020204" pitchFamily="34" charset="0"/>
              </a:rPr>
              <a:t>Then, we will meet again as a </a:t>
            </a:r>
            <a:r>
              <a:rPr lang="en-US" sz="1000" i="1" baseline="0" dirty="0">
                <a:latin typeface="Arial" panose="020B0604020202020204" pitchFamily="34" charset="0"/>
                <a:cs typeface="Arial" panose="020B0604020202020204" pitchFamily="34" charset="0"/>
              </a:rPr>
              <a:t>working group </a:t>
            </a:r>
            <a:r>
              <a:rPr lang="en-US" sz="1000" baseline="0" dirty="0">
                <a:latin typeface="Arial" panose="020B0604020202020204" pitchFamily="34" charset="0"/>
                <a:cs typeface="Arial" panose="020B0604020202020204" pitchFamily="34" charset="0"/>
              </a:rPr>
              <a:t>to Build a Plan and create our own Global Membership Approach action plan. </a:t>
            </a:r>
          </a:p>
          <a:p>
            <a:endParaRPr lang="en-US" sz="1000" baseline="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Lastly, we’ll get our entire</a:t>
            </a:r>
            <a:r>
              <a:rPr lang="en-US" sz="1000" baseline="0" dirty="0">
                <a:latin typeface="Arial" panose="020B0604020202020204" pitchFamily="34" charset="0"/>
                <a:cs typeface="Arial" panose="020B0604020202020204" pitchFamily="34" charset="0"/>
              </a:rPr>
              <a:t> district involved to execute our plan and achieve our goals. </a:t>
            </a:r>
            <a:r>
              <a:rPr lang="en-US" sz="1000" dirty="0">
                <a:latin typeface="Arial" panose="020B0604020202020204" pitchFamily="34" charset="0"/>
                <a:cs typeface="Arial" panose="020B0604020202020204" pitchFamily="34" charset="0"/>
              </a:rPr>
              <a:t> </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Does anyone have any questions? </a:t>
            </a:r>
          </a:p>
          <a:p>
            <a:endParaRPr lang="en-US" sz="1000" dirty="0">
              <a:latin typeface="Arial" panose="020B060402020202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NAMI Past Present Future</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10843561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9422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234262"/>
      </p:ext>
    </p:extLst>
  </p:cSld>
  <p:clrMap bg1="lt1" tx1="dk1" bg2="lt2" tx2="dk2" accent1="accent1" accent2="accent2" accent3="accent3" accent4="accent4" accent5="accent5" accent6="accent6" hlink="hlink" folHlink="folHlink"/>
  <p:sldLayoutIdLst>
    <p:sldLayoutId id="214748389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4.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16.jpeg"/><Relationship Id="rId4" Type="http://schemas.openxmlformats.org/officeDocument/2006/relationships/diagramData" Target="../diagrams/data2.xml"/><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emf"/></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691AF-03A4-D54B-4008-67AE14314DF2}"/>
            </a:ext>
          </a:extLst>
        </p:cNvPr>
        <p:cNvGrpSpPr/>
        <p:nvPr/>
      </p:nvGrpSpPr>
      <p:grpSpPr>
        <a:xfrm>
          <a:off x="0" y="0"/>
          <a:ext cx="0" cy="0"/>
          <a:chOff x="0" y="0"/>
          <a:chExt cx="0" cy="0"/>
        </a:xfrm>
      </p:grpSpPr>
      <p:pic>
        <p:nvPicPr>
          <p:cNvPr id="4" name="Picture 3" descr="A picture containing human face, person, person, collage&#10;&#10;Description automatically generated">
            <a:extLst>
              <a:ext uri="{FF2B5EF4-FFF2-40B4-BE49-F238E27FC236}">
                <a16:creationId xmlns:a16="http://schemas.microsoft.com/office/drawing/2014/main" id="{3FC6AF96-474C-04F9-1917-78FECBA531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9" name="Background - Overlay">
            <a:extLst>
              <a:ext uri="{FF2B5EF4-FFF2-40B4-BE49-F238E27FC236}">
                <a16:creationId xmlns:a16="http://schemas.microsoft.com/office/drawing/2014/main" id="{A78D31CC-AD23-BC8D-32F0-29AED7914D6E}"/>
              </a:ext>
            </a:extLst>
          </p:cNvPr>
          <p:cNvSpPr/>
          <p:nvPr/>
        </p:nvSpPr>
        <p:spPr>
          <a:xfrm>
            <a:off x="-5" y="0"/>
            <a:ext cx="12192000" cy="6890084"/>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4" name="Page Number - White">
            <a:extLst>
              <a:ext uri="{FF2B5EF4-FFF2-40B4-BE49-F238E27FC236}">
                <a16:creationId xmlns:a16="http://schemas.microsoft.com/office/drawing/2014/main" id="{4D6F0F36-6CB2-A85F-07AD-E92BA0FAB59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5" name="Picture 4" descr="lionlogo_white.eps">
            <a:extLst>
              <a:ext uri="{FF2B5EF4-FFF2-40B4-BE49-F238E27FC236}">
                <a16:creationId xmlns:a16="http://schemas.microsoft.com/office/drawing/2014/main" id="{BB971DDE-BA5A-57D8-B675-4031969064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05400" y="762000"/>
            <a:ext cx="1204464" cy="1174956"/>
          </a:xfrm>
          <a:prstGeom prst="rect">
            <a:avLst/>
          </a:prstGeom>
        </p:spPr>
      </p:pic>
      <p:sp>
        <p:nvSpPr>
          <p:cNvPr id="6" name="Title 1">
            <a:extLst>
              <a:ext uri="{FF2B5EF4-FFF2-40B4-BE49-F238E27FC236}">
                <a16:creationId xmlns:a16="http://schemas.microsoft.com/office/drawing/2014/main" id="{71A50F94-7EB1-887C-A869-DBF6881BAFDF}"/>
              </a:ext>
            </a:extLst>
          </p:cNvPr>
          <p:cNvSpPr txBox="1">
            <a:spLocks/>
          </p:cNvSpPr>
          <p:nvPr/>
        </p:nvSpPr>
        <p:spPr>
          <a:xfrm>
            <a:off x="1447800" y="2209800"/>
            <a:ext cx="9525000" cy="2438400"/>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marL="0" marR="0" lvl="0" indent="0" algn="ctr" defTabSz="407690" rtl="0" eaLnBrk="1" fontAlgn="base" latinLnBrk="0" hangingPunct="1">
              <a:lnSpc>
                <a:spcPct val="80000"/>
              </a:lnSpc>
              <a:spcBef>
                <a:spcPct val="0"/>
              </a:spcBef>
              <a:spcAft>
                <a:spcPts val="60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Global Membership Approach</a:t>
            </a:r>
          </a:p>
          <a:p>
            <a:pPr marL="0" marR="0" lvl="0" indent="0" algn="ctr" defTabSz="407690" rtl="0" eaLnBrk="1" fontAlgn="base" latinLnBrk="0" hangingPunct="1">
              <a:lnSpc>
                <a:spcPct val="8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Plan for your Club’s Success</a:t>
            </a:r>
          </a:p>
        </p:txBody>
      </p:sp>
      <p:sp>
        <p:nvSpPr>
          <p:cNvPr id="7" name="Rectangle 6">
            <a:extLst>
              <a:ext uri="{FF2B5EF4-FFF2-40B4-BE49-F238E27FC236}">
                <a16:creationId xmlns:a16="http://schemas.microsoft.com/office/drawing/2014/main" id="{6A6BA5C7-AE97-A74B-0A6D-D1787B011EAF}"/>
              </a:ext>
            </a:extLst>
          </p:cNvPr>
          <p:cNvSpPr/>
          <p:nvPr/>
        </p:nvSpPr>
        <p:spPr>
          <a:xfrm>
            <a:off x="5026741" y="2057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 name="TextBox 1">
            <a:extLst>
              <a:ext uri="{FF2B5EF4-FFF2-40B4-BE49-F238E27FC236}">
                <a16:creationId xmlns:a16="http://schemas.microsoft.com/office/drawing/2014/main" id="{48843C6A-3BC6-2BA5-D49D-1C4271AB2E5E}"/>
              </a:ext>
            </a:extLst>
          </p:cNvPr>
          <p:cNvSpPr txBox="1"/>
          <p:nvPr/>
        </p:nvSpPr>
        <p:spPr>
          <a:xfrm>
            <a:off x="7010400" y="5562600"/>
            <a:ext cx="3962400" cy="5539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000" b="0" i="1" u="none" strike="noStrike" kern="1200" cap="none" spc="0" normalizeH="0" baseline="0" noProof="0" dirty="0">
                <a:ln>
                  <a:noFill/>
                </a:ln>
                <a:solidFill>
                  <a:prstClr val="white"/>
                </a:solidFill>
                <a:effectLst/>
                <a:uLnTx/>
                <a:uFillTx/>
                <a:latin typeface="Arial" pitchFamily="34" charset="0"/>
                <a:ea typeface="ヒラギノ角ゴ Pro W3" pitchFamily="125" charset="-128"/>
                <a:cs typeface="+mn-cs"/>
              </a:rPr>
              <a:t>PDG Vinod Mathur</a:t>
            </a:r>
          </a:p>
        </p:txBody>
      </p:sp>
    </p:spTree>
    <p:extLst>
      <p:ext uri="{BB962C8B-B14F-4D97-AF65-F5344CB8AC3E}">
        <p14:creationId xmlns:p14="http://schemas.microsoft.com/office/powerpoint/2010/main" val="1454942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439400" y="5755758"/>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3" name="Text Placeholder 18">
            <a:extLst>
              <a:ext uri="{FF2B5EF4-FFF2-40B4-BE49-F238E27FC236}">
                <a16:creationId xmlns:a16="http://schemas.microsoft.com/office/drawing/2014/main" id="{49531D8C-E55F-6008-EA3C-0534312AC272}"/>
              </a:ext>
            </a:extLst>
          </p:cNvPr>
          <p:cNvSpPr txBox="1">
            <a:spLocks/>
          </p:cNvSpPr>
          <p:nvPr/>
        </p:nvSpPr>
        <p:spPr>
          <a:xfrm>
            <a:off x="1262743" y="457200"/>
            <a:ext cx="87629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latin typeface="Calibri" panose="020F0502020204030204" pitchFamily="34" charset="0"/>
                <a:ea typeface="Arial" charset="0"/>
                <a:cs typeface="Calibri" panose="020F0502020204030204" pitchFamily="34" charset="0"/>
              </a:rPr>
              <a:t>Focus Area 1</a:t>
            </a:r>
          </a:p>
          <a:p>
            <a:r>
              <a:rPr lang="en-US" kern="0" dirty="0">
                <a:solidFill>
                  <a:schemeClr val="bg1"/>
                </a:solidFill>
                <a:latin typeface="Calibri" panose="020F0502020204030204" pitchFamily="34" charset="0"/>
                <a:ea typeface="Arial" charset="0"/>
                <a:cs typeface="Calibri" panose="020F0502020204030204" pitchFamily="34" charset="0"/>
              </a:rPr>
              <a:t>Rejuvenate Club with New Members</a:t>
            </a:r>
          </a:p>
        </p:txBody>
      </p:sp>
      <p:sp>
        <p:nvSpPr>
          <p:cNvPr id="7" name="Rectangle 6">
            <a:extLst>
              <a:ext uri="{FF2B5EF4-FFF2-40B4-BE49-F238E27FC236}">
                <a16:creationId xmlns:a16="http://schemas.microsoft.com/office/drawing/2014/main" id="{DE7E5E5A-A033-41F2-A06D-DDDE30FE4CCC}"/>
              </a:ext>
            </a:extLst>
          </p:cNvPr>
          <p:cNvSpPr/>
          <p:nvPr/>
        </p:nvSpPr>
        <p:spPr>
          <a:xfrm>
            <a:off x="0" y="461554"/>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8" name="Text Placeholder 9">
            <a:extLst>
              <a:ext uri="{FF2B5EF4-FFF2-40B4-BE49-F238E27FC236}">
                <a16:creationId xmlns:a16="http://schemas.microsoft.com/office/drawing/2014/main" id="{923D54AF-E3CE-DAF1-5E48-97A6177F073C}"/>
              </a:ext>
            </a:extLst>
          </p:cNvPr>
          <p:cNvSpPr txBox="1">
            <a:spLocks/>
          </p:cNvSpPr>
          <p:nvPr/>
        </p:nvSpPr>
        <p:spPr>
          <a:xfrm>
            <a:off x="1295400" y="2362200"/>
            <a:ext cx="9144000" cy="3200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What opportunities exist to expand membership? </a:t>
            </a:r>
          </a:p>
          <a:p>
            <a:pPr marL="514350" indent="-514350">
              <a:lnSpc>
                <a:spcPct val="110000"/>
              </a:lnSpc>
              <a:spcBef>
                <a:spcPts val="1200"/>
              </a:spcBef>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What do we need to do to better recruit members?</a:t>
            </a:r>
          </a:p>
          <a:p>
            <a:pPr marL="514350" indent="-514350">
              <a:lnSpc>
                <a:spcPct val="110000"/>
              </a:lnSpc>
              <a:spcBef>
                <a:spcPts val="1200"/>
              </a:spcBef>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Why are members not joining our club? </a:t>
            </a:r>
          </a:p>
          <a:p>
            <a:pPr marL="514350" indent="-514350">
              <a:lnSpc>
                <a:spcPct val="110000"/>
              </a:lnSpc>
              <a:spcBef>
                <a:spcPts val="1200"/>
              </a:spcBef>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Why do people join our club? </a:t>
            </a:r>
          </a:p>
          <a:p>
            <a:endParaRPr lang="en-US"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955049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3048"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582254" y="5747045"/>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4E695A0-641C-0895-6EC4-EBC7F30A55FB}"/>
              </a:ext>
            </a:extLst>
          </p:cNvPr>
          <p:cNvSpPr/>
          <p:nvPr/>
        </p:nvSpPr>
        <p:spPr>
          <a:xfrm>
            <a:off x="5900" y="45720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7" name="Text Placeholder 18">
            <a:extLst>
              <a:ext uri="{FF2B5EF4-FFF2-40B4-BE49-F238E27FC236}">
                <a16:creationId xmlns:a16="http://schemas.microsoft.com/office/drawing/2014/main" id="{40D584EF-0BDA-2E64-B77F-0486F04DA6B9}"/>
              </a:ext>
            </a:extLst>
          </p:cNvPr>
          <p:cNvSpPr txBox="1">
            <a:spLocks/>
          </p:cNvSpPr>
          <p:nvPr/>
        </p:nvSpPr>
        <p:spPr>
          <a:xfrm>
            <a:off x="609600" y="304800"/>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latin typeface="Calibri" panose="020F0502020204030204" pitchFamily="34" charset="0"/>
                <a:ea typeface="Arial" charset="0"/>
                <a:cs typeface="Calibri" panose="020F0502020204030204" pitchFamily="34" charset="0"/>
              </a:rPr>
              <a:t>Focus Area 2</a:t>
            </a:r>
          </a:p>
          <a:p>
            <a:r>
              <a:rPr lang="en-US" kern="0" dirty="0">
                <a:solidFill>
                  <a:schemeClr val="bg1"/>
                </a:solidFill>
                <a:latin typeface="Calibri" panose="020F0502020204030204" pitchFamily="34" charset="0"/>
                <a:ea typeface="Arial" charset="0"/>
                <a:cs typeface="Calibri" panose="020F0502020204030204" pitchFamily="34" charset="0"/>
              </a:rPr>
              <a:t>Revitalize Clubs with New Service Opportunities</a:t>
            </a:r>
          </a:p>
        </p:txBody>
      </p:sp>
      <p:sp>
        <p:nvSpPr>
          <p:cNvPr id="8" name="Rectangle 7">
            <a:extLst>
              <a:ext uri="{FF2B5EF4-FFF2-40B4-BE49-F238E27FC236}">
                <a16:creationId xmlns:a16="http://schemas.microsoft.com/office/drawing/2014/main" id="{7D7B4DC0-04A5-29A3-6E9C-51BE2A9D75C4}"/>
              </a:ext>
            </a:extLst>
          </p:cNvPr>
          <p:cNvSpPr/>
          <p:nvPr/>
        </p:nvSpPr>
        <p:spPr>
          <a:xfrm>
            <a:off x="1140517" y="1981200"/>
            <a:ext cx="9906000" cy="3503267"/>
          </a:xfrm>
          <a:prstGeom prst="rect">
            <a:avLst/>
          </a:prstGeom>
        </p:spPr>
        <p:txBody>
          <a:bodyPr wrap="square">
            <a:spAutoFit/>
          </a:bodyPr>
          <a:lstStyle/>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Are the club’s service projects relevant to current community needs?</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Are members enthusiastic and actively involved in service projects?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Is club leadership receptive to members’ ideas for new service ideas?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 our service projects attract new members?</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6026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12</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363200" y="5779702"/>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4AD3B0F-4898-D267-5347-B8DE2CFDC910}"/>
              </a:ext>
            </a:extLst>
          </p:cNvPr>
          <p:cNvSpPr/>
          <p:nvPr/>
        </p:nvSpPr>
        <p:spPr>
          <a:xfrm>
            <a:off x="33963" y="502741"/>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Text Placeholder 18">
            <a:extLst>
              <a:ext uri="{FF2B5EF4-FFF2-40B4-BE49-F238E27FC236}">
                <a16:creationId xmlns:a16="http://schemas.microsoft.com/office/drawing/2014/main" id="{FB6C9D5D-CB63-C494-CFA0-396317B7CA8B}"/>
              </a:ext>
            </a:extLst>
          </p:cNvPr>
          <p:cNvSpPr txBox="1">
            <a:spLocks/>
          </p:cNvSpPr>
          <p:nvPr/>
        </p:nvSpPr>
        <p:spPr>
          <a:xfrm>
            <a:off x="558560" y="419275"/>
            <a:ext cx="10668000"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latin typeface="Calibri" panose="020F0502020204030204" pitchFamily="34" charset="0"/>
                <a:ea typeface="Arial" charset="0"/>
                <a:cs typeface="Calibri" panose="020F0502020204030204" pitchFamily="34" charset="0"/>
              </a:rPr>
              <a:t>Focus Area 3</a:t>
            </a:r>
          </a:p>
          <a:p>
            <a:r>
              <a:rPr lang="en-US" kern="0" dirty="0">
                <a:solidFill>
                  <a:schemeClr val="bg1"/>
                </a:solidFill>
                <a:latin typeface="Calibri" panose="020F0502020204030204" pitchFamily="34" charset="0"/>
                <a:ea typeface="Arial" charset="0"/>
                <a:cs typeface="Calibri" panose="020F0502020204030204" pitchFamily="34" charset="0"/>
              </a:rPr>
              <a:t>Excel in Leadership Development and Club Operations</a:t>
            </a:r>
          </a:p>
        </p:txBody>
      </p:sp>
      <p:sp>
        <p:nvSpPr>
          <p:cNvPr id="8" name="Rectangle 7">
            <a:extLst>
              <a:ext uri="{FF2B5EF4-FFF2-40B4-BE49-F238E27FC236}">
                <a16:creationId xmlns:a16="http://schemas.microsoft.com/office/drawing/2014/main" id="{B9F1413F-D7AD-7945-F0E2-8515015EBA7B}"/>
              </a:ext>
            </a:extLst>
          </p:cNvPr>
          <p:cNvSpPr/>
          <p:nvPr/>
        </p:nvSpPr>
        <p:spPr>
          <a:xfrm>
            <a:off x="1066800" y="2078583"/>
            <a:ext cx="9144000" cy="3728393"/>
          </a:xfrm>
          <a:prstGeom prst="rect">
            <a:avLst/>
          </a:prstGeom>
        </p:spPr>
        <p:txBody>
          <a:bodyPr wrap="square">
            <a:spAutoFit/>
          </a:bodyPr>
          <a:lstStyle/>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a:lnSpc>
                <a:spcPct val="110000"/>
              </a:lnSpc>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 club officers participate in training for their positions?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Are members encouraged to take leadership positions?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 members regularly attend and participate in club functions?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 you need to reconsider the format of club meetings?</a:t>
            </a:r>
          </a:p>
        </p:txBody>
      </p:sp>
    </p:spTree>
    <p:extLst>
      <p:ext uri="{BB962C8B-B14F-4D97-AF65-F5344CB8AC3E}">
        <p14:creationId xmlns:p14="http://schemas.microsoft.com/office/powerpoint/2010/main" val="2408545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28937"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13</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287000" y="5779702"/>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0F4AF62-5E00-9106-BA34-81F02378DF60}"/>
              </a:ext>
            </a:extLst>
          </p:cNvPr>
          <p:cNvSpPr/>
          <p:nvPr/>
        </p:nvSpPr>
        <p:spPr>
          <a:xfrm>
            <a:off x="0" y="457200"/>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Text Placeholder 18">
            <a:extLst>
              <a:ext uri="{FF2B5EF4-FFF2-40B4-BE49-F238E27FC236}">
                <a16:creationId xmlns:a16="http://schemas.microsoft.com/office/drawing/2014/main" id="{12AA58F2-C55F-E516-C773-5D5DFEF3FBAB}"/>
              </a:ext>
            </a:extLst>
          </p:cNvPr>
          <p:cNvSpPr txBox="1">
            <a:spLocks/>
          </p:cNvSpPr>
          <p:nvPr/>
        </p:nvSpPr>
        <p:spPr>
          <a:xfrm>
            <a:off x="596569" y="457200"/>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latin typeface="Calibri" panose="020F0502020204030204" pitchFamily="34" charset="0"/>
                <a:ea typeface="Arial" charset="0"/>
                <a:cs typeface="Calibri" panose="020F0502020204030204" pitchFamily="34" charset="0"/>
              </a:rPr>
              <a:t>Focus Area 4</a:t>
            </a:r>
          </a:p>
          <a:p>
            <a:r>
              <a:rPr lang="en-US" kern="0" dirty="0">
                <a:solidFill>
                  <a:schemeClr val="bg1"/>
                </a:solidFill>
                <a:latin typeface="Calibri" panose="020F0502020204030204" pitchFamily="34" charset="0"/>
                <a:ea typeface="Arial" charset="0"/>
                <a:cs typeface="Calibri" panose="020F0502020204030204" pitchFamily="34" charset="0"/>
              </a:rPr>
              <a:t>Share your Club’s Achievements with your Community</a:t>
            </a:r>
          </a:p>
        </p:txBody>
      </p:sp>
      <p:sp>
        <p:nvSpPr>
          <p:cNvPr id="8" name="Rectangle 7">
            <a:extLst>
              <a:ext uri="{FF2B5EF4-FFF2-40B4-BE49-F238E27FC236}">
                <a16:creationId xmlns:a16="http://schemas.microsoft.com/office/drawing/2014/main" id="{21CD107F-91C2-FBAB-7B6B-3C4C3AE47846}"/>
              </a:ext>
            </a:extLst>
          </p:cNvPr>
          <p:cNvSpPr/>
          <p:nvPr/>
        </p:nvSpPr>
        <p:spPr>
          <a:xfrm>
            <a:off x="977569" y="2476139"/>
            <a:ext cx="9906000" cy="3322128"/>
          </a:xfrm>
          <a:prstGeom prst="rect">
            <a:avLst/>
          </a:prstGeom>
        </p:spPr>
        <p:txBody>
          <a:bodyPr wrap="square">
            <a:spAutoFit/>
          </a:bodyPr>
          <a:lstStyle/>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Is the club active on social media (Facebook, Instagram, Twitter)?</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Does your club have an e-Clubhouse or website?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How are you keeping the public informed of your events?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 we include welcoming messaging that encourages people to join? </a:t>
            </a:r>
          </a:p>
        </p:txBody>
      </p:sp>
    </p:spTree>
    <p:extLst>
      <p:ext uri="{BB962C8B-B14F-4D97-AF65-F5344CB8AC3E}">
        <p14:creationId xmlns:p14="http://schemas.microsoft.com/office/powerpoint/2010/main" val="1297576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831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Headline">
            <a:extLst>
              <a:ext uri="{FF2B5EF4-FFF2-40B4-BE49-F238E27FC236}">
                <a16:creationId xmlns:a16="http://schemas.microsoft.com/office/drawing/2014/main" id="{523200F2-9003-9E05-CA29-CE0F8A7183F1}"/>
              </a:ext>
            </a:extLst>
          </p:cNvPr>
          <p:cNvSpPr txBox="1">
            <a:spLocks/>
          </p:cNvSpPr>
          <p:nvPr/>
        </p:nvSpPr>
        <p:spPr>
          <a:xfrm>
            <a:off x="1676400" y="3024754"/>
            <a:ext cx="4071895" cy="698655"/>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n-US" kern="0" dirty="0">
                <a:latin typeface="Calibri" panose="020F0502020204030204" pitchFamily="34" charset="0"/>
                <a:cs typeface="Calibri" panose="020F0502020204030204" pitchFamily="34" charset="0"/>
              </a:rPr>
              <a:t>Establish Goals   </a:t>
            </a:r>
          </a:p>
        </p:txBody>
      </p:sp>
      <p:sp>
        <p:nvSpPr>
          <p:cNvPr id="5" name="TextBox 4">
            <a:extLst>
              <a:ext uri="{FF2B5EF4-FFF2-40B4-BE49-F238E27FC236}">
                <a16:creationId xmlns:a16="http://schemas.microsoft.com/office/drawing/2014/main" id="{EDBC7CE7-47B0-0B62-D726-FF231EA734BB}"/>
              </a:ext>
            </a:extLst>
          </p:cNvPr>
          <p:cNvSpPr txBox="1"/>
          <p:nvPr/>
        </p:nvSpPr>
        <p:spPr>
          <a:xfrm>
            <a:off x="1295400" y="2286000"/>
            <a:ext cx="4129108" cy="646331"/>
          </a:xfrm>
          <a:prstGeom prst="rect">
            <a:avLst/>
          </a:prstGeom>
          <a:noFill/>
        </p:spPr>
        <p:txBody>
          <a:bodyPr wrap="square" rtlCol="0">
            <a:spAutoFit/>
          </a:bodyPr>
          <a:lstStyle/>
          <a:p>
            <a:r>
              <a:rPr lang="en-US" sz="3600" dirty="0">
                <a:solidFill>
                  <a:schemeClr val="bg2"/>
                </a:solidFill>
              </a:rPr>
              <a:t>3. </a:t>
            </a:r>
            <a:r>
              <a:rPr lang="en-US" sz="3600" b="1" dirty="0">
                <a:solidFill>
                  <a:schemeClr val="bg2"/>
                </a:solidFill>
              </a:rPr>
              <a:t>BUILD A PLAN</a:t>
            </a:r>
          </a:p>
        </p:txBody>
      </p:sp>
    </p:spTree>
    <p:extLst>
      <p:ext uri="{BB962C8B-B14F-4D97-AF65-F5344CB8AC3E}">
        <p14:creationId xmlns:p14="http://schemas.microsoft.com/office/powerpoint/2010/main" val="731563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68359" y="5631331"/>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5861" y="-22506"/>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93A2EB47-C976-D1BC-FE2A-9D19891F226F}"/>
              </a:ext>
            </a:extLst>
          </p:cNvPr>
          <p:cNvGrpSpPr/>
          <p:nvPr/>
        </p:nvGrpSpPr>
        <p:grpSpPr>
          <a:xfrm>
            <a:off x="609600" y="973477"/>
            <a:ext cx="11347571" cy="4453772"/>
            <a:chOff x="563385" y="1442025"/>
            <a:chExt cx="11347571" cy="4453772"/>
          </a:xfrm>
        </p:grpSpPr>
        <p:grpSp>
          <p:nvGrpSpPr>
            <p:cNvPr id="7" name="Group 6">
              <a:extLst>
                <a:ext uri="{FF2B5EF4-FFF2-40B4-BE49-F238E27FC236}">
                  <a16:creationId xmlns:a16="http://schemas.microsoft.com/office/drawing/2014/main" id="{A7D74ED5-2C56-36FC-2104-98A67DA648B2}"/>
                </a:ext>
              </a:extLst>
            </p:cNvPr>
            <p:cNvGrpSpPr/>
            <p:nvPr/>
          </p:nvGrpSpPr>
          <p:grpSpPr>
            <a:xfrm>
              <a:off x="563385" y="1458067"/>
              <a:ext cx="1561339" cy="4437730"/>
              <a:chOff x="563385" y="1458067"/>
              <a:chExt cx="1561339" cy="4437730"/>
            </a:xfrm>
          </p:grpSpPr>
          <p:sp>
            <p:nvSpPr>
              <p:cNvPr id="34" name="Rectangle 14">
                <a:extLst>
                  <a:ext uri="{FF2B5EF4-FFF2-40B4-BE49-F238E27FC236}">
                    <a16:creationId xmlns:a16="http://schemas.microsoft.com/office/drawing/2014/main" id="{E51B02F4-F185-77F7-4B6B-0ABAF691DF2D}"/>
                  </a:ext>
                </a:extLst>
              </p:cNvPr>
              <p:cNvSpPr>
                <a:spLocks noChangeArrowheads="1"/>
              </p:cNvSpPr>
              <p:nvPr/>
            </p:nvSpPr>
            <p:spPr bwMode="auto">
              <a:xfrm>
                <a:off x="875519" y="3620050"/>
                <a:ext cx="1089491" cy="369332"/>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F0C300"/>
                    </a:solidFill>
                    <a:effectLst/>
                    <a:uLnTx/>
                    <a:uFillTx/>
                    <a:latin typeface="Calibri" panose="020F0502020204030204" pitchFamily="34" charset="0"/>
                    <a:ea typeface="Arial" charset="0"/>
                    <a:cs typeface="Calibri" panose="020F0502020204030204" pitchFamily="34" charset="0"/>
                  </a:rPr>
                  <a:t>pecific</a:t>
                </a:r>
                <a:endParaRPr kumimoji="0" lang="en-US" altLang="en-US" sz="2400" b="1" i="0" u="none" strike="noStrike" kern="1200" cap="none" spc="0" normalizeH="0" baseline="0" noProof="0" dirty="0">
                  <a:ln>
                    <a:noFill/>
                  </a:ln>
                  <a:solidFill>
                    <a:srgbClr val="F0C300"/>
                  </a:solidFill>
                  <a:effectLst/>
                  <a:uLnTx/>
                  <a:uFillTx/>
                  <a:latin typeface="Calibri" panose="020F0502020204030204" pitchFamily="34" charset="0"/>
                  <a:ea typeface="Arial" charset="0"/>
                  <a:cs typeface="Calibri" panose="020F0502020204030204" pitchFamily="34" charset="0"/>
                </a:endParaRPr>
              </a:p>
            </p:txBody>
          </p:sp>
          <p:sp>
            <p:nvSpPr>
              <p:cNvPr id="35" name="Rectangle 21">
                <a:extLst>
                  <a:ext uri="{FF2B5EF4-FFF2-40B4-BE49-F238E27FC236}">
                    <a16:creationId xmlns:a16="http://schemas.microsoft.com/office/drawing/2014/main" id="{72CB7E9E-2EB6-4502-D0CA-10E23E83621C}"/>
                  </a:ext>
                </a:extLst>
              </p:cNvPr>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F0C300"/>
                    </a:solidFill>
                    <a:effectLst/>
                    <a:uLnTx/>
                    <a:uFillTx/>
                    <a:latin typeface="Calibri" panose="020F0502020204030204" pitchFamily="34" charset="0"/>
                    <a:ea typeface="Arial" charset="0"/>
                    <a:cs typeface="Calibri" panose="020F0502020204030204" pitchFamily="34" charset="0"/>
                  </a:rPr>
                  <a:t>S</a:t>
                </a:r>
              </a:p>
            </p:txBody>
          </p:sp>
          <p:sp>
            <p:nvSpPr>
              <p:cNvPr id="36" name="Oval 8">
                <a:extLst>
                  <a:ext uri="{FF2B5EF4-FFF2-40B4-BE49-F238E27FC236}">
                    <a16:creationId xmlns:a16="http://schemas.microsoft.com/office/drawing/2014/main" id="{A1333B9D-A84F-64EE-B44C-C586891F448C}"/>
                  </a:ext>
                </a:extLst>
              </p:cNvPr>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37" name="TextBox 93">
                <a:extLst>
                  <a:ext uri="{FF2B5EF4-FFF2-40B4-BE49-F238E27FC236}">
                    <a16:creationId xmlns:a16="http://schemas.microsoft.com/office/drawing/2014/main" id="{0EC57AF9-E8EE-A03B-9A88-7115FE6DC463}"/>
                  </a:ext>
                </a:extLst>
              </p:cNvPr>
              <p:cNvSpPr txBox="1">
                <a:spLocks noChangeArrowheads="1"/>
              </p:cNvSpPr>
              <p:nvPr/>
            </p:nvSpPr>
            <p:spPr bwMode="auto">
              <a:xfrm>
                <a:off x="570243" y="4326137"/>
                <a:ext cx="15544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Ensure that the objective is clear. </a:t>
                </a:r>
                <a:endParaRPr kumimoji="0" lang="ru-RU"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sp>
            <p:nvSpPr>
              <p:cNvPr id="38" name="TextBox 37">
                <a:extLst>
                  <a:ext uri="{FF2B5EF4-FFF2-40B4-BE49-F238E27FC236}">
                    <a16:creationId xmlns:a16="http://schemas.microsoft.com/office/drawing/2014/main" id="{4314A6B7-AB1A-0611-5F70-95B6E5D224ED}"/>
                  </a:ext>
                </a:extLst>
              </p:cNvPr>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S</a:t>
                </a:r>
              </a:p>
            </p:txBody>
          </p:sp>
        </p:grpSp>
        <p:grpSp>
          <p:nvGrpSpPr>
            <p:cNvPr id="8" name="Group 7">
              <a:extLst>
                <a:ext uri="{FF2B5EF4-FFF2-40B4-BE49-F238E27FC236}">
                  <a16:creationId xmlns:a16="http://schemas.microsoft.com/office/drawing/2014/main" id="{BF49D166-60A8-74F6-5A72-6B207CE70FA8}"/>
                </a:ext>
              </a:extLst>
            </p:cNvPr>
            <p:cNvGrpSpPr/>
            <p:nvPr/>
          </p:nvGrpSpPr>
          <p:grpSpPr>
            <a:xfrm>
              <a:off x="2589874" y="1479112"/>
              <a:ext cx="1976334" cy="4329315"/>
              <a:chOff x="2589874" y="1479112"/>
              <a:chExt cx="1976334" cy="4329315"/>
            </a:xfrm>
          </p:grpSpPr>
          <p:sp>
            <p:nvSpPr>
              <p:cNvPr id="29" name="Rectangle 15">
                <a:extLst>
                  <a:ext uri="{FF2B5EF4-FFF2-40B4-BE49-F238E27FC236}">
                    <a16:creationId xmlns:a16="http://schemas.microsoft.com/office/drawing/2014/main" id="{766E6E97-2424-6B87-9723-B6A2631E4479}"/>
                  </a:ext>
                </a:extLst>
              </p:cNvPr>
              <p:cNvSpPr>
                <a:spLocks noChangeArrowheads="1"/>
              </p:cNvSpPr>
              <p:nvPr/>
            </p:nvSpPr>
            <p:spPr bwMode="auto">
              <a:xfrm>
                <a:off x="3151687" y="3620050"/>
                <a:ext cx="124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F76639"/>
                    </a:solidFill>
                    <a:effectLst/>
                    <a:uLnTx/>
                    <a:uFillTx/>
                    <a:latin typeface="Calibri" panose="020F0502020204030204" pitchFamily="34" charset="0"/>
                    <a:ea typeface="Arial" charset="0"/>
                    <a:cs typeface="Calibri" panose="020F0502020204030204" pitchFamily="34" charset="0"/>
                  </a:rPr>
                  <a:t>easurable</a:t>
                </a:r>
                <a:endParaRPr kumimoji="0" lang="en-US" altLang="en-US" sz="2400" b="0" i="0" u="none" strike="noStrike" kern="1200" cap="none" spc="0" normalizeH="0" baseline="0" noProof="0" dirty="0">
                  <a:ln>
                    <a:noFill/>
                  </a:ln>
                  <a:solidFill>
                    <a:srgbClr val="F76639"/>
                  </a:solidFill>
                  <a:effectLst/>
                  <a:uLnTx/>
                  <a:uFillTx/>
                  <a:latin typeface="Calibri" panose="020F0502020204030204" pitchFamily="34" charset="0"/>
                  <a:ea typeface="Arial" charset="0"/>
                  <a:cs typeface="Calibri" panose="020F0502020204030204" pitchFamily="34" charset="0"/>
                </a:endParaRPr>
              </a:p>
            </p:txBody>
          </p:sp>
          <p:sp>
            <p:nvSpPr>
              <p:cNvPr id="30" name="Rectangle 21">
                <a:extLst>
                  <a:ext uri="{FF2B5EF4-FFF2-40B4-BE49-F238E27FC236}">
                    <a16:creationId xmlns:a16="http://schemas.microsoft.com/office/drawing/2014/main" id="{12923B52-0822-01F7-3BAF-5CB838990F23}"/>
                  </a:ext>
                </a:extLst>
              </p:cNvPr>
              <p:cNvSpPr>
                <a:spLocks noChangeArrowheads="1"/>
              </p:cNvSpPr>
              <p:nvPr/>
            </p:nvSpPr>
            <p:spPr bwMode="auto">
              <a:xfrm>
                <a:off x="2589874" y="3324367"/>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F76639"/>
                    </a:solidFill>
                    <a:effectLst/>
                    <a:uLnTx/>
                    <a:uFillTx/>
                    <a:latin typeface="Calibri" panose="020F0502020204030204" pitchFamily="34" charset="0"/>
                    <a:ea typeface="Arial" charset="0"/>
                    <a:cs typeface="Calibri" panose="020F0502020204030204" pitchFamily="34" charset="0"/>
                  </a:rPr>
                  <a:t>M</a:t>
                </a:r>
              </a:p>
            </p:txBody>
          </p:sp>
          <p:sp>
            <p:nvSpPr>
              <p:cNvPr id="31" name="Oval 9">
                <a:extLst>
                  <a:ext uri="{FF2B5EF4-FFF2-40B4-BE49-F238E27FC236}">
                    <a16:creationId xmlns:a16="http://schemas.microsoft.com/office/drawing/2014/main" id="{0566F5EB-1534-1150-0923-37D67B88D38D}"/>
                  </a:ext>
                </a:extLst>
              </p:cNvPr>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32" name="TextBox 31">
                <a:extLst>
                  <a:ext uri="{FF2B5EF4-FFF2-40B4-BE49-F238E27FC236}">
                    <a16:creationId xmlns:a16="http://schemas.microsoft.com/office/drawing/2014/main" id="{9247FB9A-8C69-F6BE-8BC0-655CE9156F7C}"/>
                  </a:ext>
                </a:extLst>
              </p:cNvPr>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M</a:t>
                </a:r>
              </a:p>
            </p:txBody>
          </p:sp>
          <p:sp>
            <p:nvSpPr>
              <p:cNvPr id="33" name="TextBox 93">
                <a:extLst>
                  <a:ext uri="{FF2B5EF4-FFF2-40B4-BE49-F238E27FC236}">
                    <a16:creationId xmlns:a16="http://schemas.microsoft.com/office/drawing/2014/main" id="{19C40983-CFAF-71FE-93DD-E46411B0852A}"/>
                  </a:ext>
                </a:extLst>
              </p:cNvPr>
              <p:cNvSpPr txBox="1">
                <a:spLocks noChangeArrowheads="1"/>
              </p:cNvSpPr>
              <p:nvPr/>
            </p:nvSpPr>
            <p:spPr bwMode="auto">
              <a:xfrm>
                <a:off x="2670571" y="423876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Benchmarks and progress must be measurable.</a:t>
                </a:r>
                <a:endParaRPr kumimoji="0" lang="ru-RU"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grpSp>
        <p:grpSp>
          <p:nvGrpSpPr>
            <p:cNvPr id="11" name="Group 10">
              <a:extLst>
                <a:ext uri="{FF2B5EF4-FFF2-40B4-BE49-F238E27FC236}">
                  <a16:creationId xmlns:a16="http://schemas.microsoft.com/office/drawing/2014/main" id="{4FF34AE1-E34A-9ED6-3ECC-A292E60A7331}"/>
                </a:ext>
              </a:extLst>
            </p:cNvPr>
            <p:cNvGrpSpPr/>
            <p:nvPr/>
          </p:nvGrpSpPr>
          <p:grpSpPr>
            <a:xfrm>
              <a:off x="5204374" y="1442025"/>
              <a:ext cx="2004002" cy="4100391"/>
              <a:chOff x="5204374" y="1442025"/>
              <a:chExt cx="2004002" cy="4100391"/>
            </a:xfrm>
          </p:grpSpPr>
          <p:sp>
            <p:nvSpPr>
              <p:cNvPr id="24" name="Rectangle 16">
                <a:extLst>
                  <a:ext uri="{FF2B5EF4-FFF2-40B4-BE49-F238E27FC236}">
                    <a16:creationId xmlns:a16="http://schemas.microsoft.com/office/drawing/2014/main" id="{68B18924-8BC9-ADDF-5E86-8BD8DAC0BF71}"/>
                  </a:ext>
                </a:extLst>
              </p:cNvPr>
              <p:cNvSpPr>
                <a:spLocks noChangeArrowheads="1"/>
              </p:cNvSpPr>
              <p:nvPr/>
            </p:nvSpPr>
            <p:spPr bwMode="auto">
              <a:xfrm>
                <a:off x="5595366" y="3570520"/>
                <a:ext cx="1189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732E81"/>
                    </a:solidFill>
                    <a:effectLst/>
                    <a:uLnTx/>
                    <a:uFillTx/>
                    <a:latin typeface="Calibri" panose="020F0502020204030204" pitchFamily="34" charset="0"/>
                    <a:ea typeface="Arial" charset="0"/>
                    <a:cs typeface="Calibri" panose="020F0502020204030204" pitchFamily="34" charset="0"/>
                  </a:rPr>
                  <a:t>ctionable</a:t>
                </a:r>
                <a:endParaRPr kumimoji="0" lang="en-US" altLang="en-US" sz="2400" b="0" i="0" u="none" strike="noStrike" kern="1200" cap="none" spc="0" normalizeH="0" baseline="0" noProof="0" dirty="0">
                  <a:ln>
                    <a:noFill/>
                  </a:ln>
                  <a:solidFill>
                    <a:srgbClr val="732E81"/>
                  </a:solidFill>
                  <a:effectLst/>
                  <a:uLnTx/>
                  <a:uFillTx/>
                  <a:latin typeface="Calibri" panose="020F0502020204030204" pitchFamily="34" charset="0"/>
                  <a:ea typeface="Arial" charset="0"/>
                  <a:cs typeface="Calibri" panose="020F0502020204030204" pitchFamily="34" charset="0"/>
                </a:endParaRPr>
              </a:p>
            </p:txBody>
          </p:sp>
          <p:sp>
            <p:nvSpPr>
              <p:cNvPr id="25" name="Rectangle 22">
                <a:extLst>
                  <a:ext uri="{FF2B5EF4-FFF2-40B4-BE49-F238E27FC236}">
                    <a16:creationId xmlns:a16="http://schemas.microsoft.com/office/drawing/2014/main" id="{2AF71AB4-63A4-4F63-CE69-0CC246A62906}"/>
                  </a:ext>
                </a:extLst>
              </p:cNvPr>
              <p:cNvSpPr>
                <a:spLocks noChangeArrowheads="1"/>
              </p:cNvSpPr>
              <p:nvPr/>
            </p:nvSpPr>
            <p:spPr bwMode="auto">
              <a:xfrm>
                <a:off x="5204374" y="3324367"/>
                <a:ext cx="419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732E81"/>
                    </a:solidFill>
                    <a:effectLst/>
                    <a:uLnTx/>
                    <a:uFillTx/>
                    <a:latin typeface="Calibri" panose="020F0502020204030204" pitchFamily="34" charset="0"/>
                    <a:ea typeface="Arial" charset="0"/>
                    <a:cs typeface="Calibri" panose="020F0502020204030204" pitchFamily="34" charset="0"/>
                  </a:rPr>
                  <a:t>A</a:t>
                </a:r>
              </a:p>
            </p:txBody>
          </p:sp>
          <p:sp>
            <p:nvSpPr>
              <p:cNvPr id="26" name="Oval 10">
                <a:extLst>
                  <a:ext uri="{FF2B5EF4-FFF2-40B4-BE49-F238E27FC236}">
                    <a16:creationId xmlns:a16="http://schemas.microsoft.com/office/drawing/2014/main" id="{4716E8EA-7204-BAF0-021A-F9AC651E81BD}"/>
                  </a:ext>
                </a:extLst>
              </p:cNvPr>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27" name="TextBox 26">
                <a:extLst>
                  <a:ext uri="{FF2B5EF4-FFF2-40B4-BE49-F238E27FC236}">
                    <a16:creationId xmlns:a16="http://schemas.microsoft.com/office/drawing/2014/main" id="{DB3FCE7D-409F-EF73-02F6-20A5E1C25844}"/>
                  </a:ext>
                </a:extLst>
              </p:cNvPr>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a:t>
                </a:r>
              </a:p>
            </p:txBody>
          </p:sp>
          <p:sp>
            <p:nvSpPr>
              <p:cNvPr id="28" name="TextBox 93">
                <a:extLst>
                  <a:ext uri="{FF2B5EF4-FFF2-40B4-BE49-F238E27FC236}">
                    <a16:creationId xmlns:a16="http://schemas.microsoft.com/office/drawing/2014/main" id="{3DA100E9-D3BE-E7C0-E414-90EE62E6E48C}"/>
                  </a:ext>
                </a:extLst>
              </p:cNvPr>
              <p:cNvSpPr txBox="1">
                <a:spLocks noChangeArrowheads="1"/>
              </p:cNvSpPr>
              <p:nvPr/>
            </p:nvSpPr>
            <p:spPr bwMode="auto">
              <a:xfrm>
                <a:off x="5256379" y="4320907"/>
                <a:ext cx="1951997" cy="122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Each goal must be achievable.</a:t>
                </a:r>
                <a:endParaRPr kumimoji="0" lang="ru-RU"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grpSp>
        <p:grpSp>
          <p:nvGrpSpPr>
            <p:cNvPr id="12" name="Group 11">
              <a:extLst>
                <a:ext uri="{FF2B5EF4-FFF2-40B4-BE49-F238E27FC236}">
                  <a16:creationId xmlns:a16="http://schemas.microsoft.com/office/drawing/2014/main" id="{A0E0310C-EF58-6AAF-4344-82A10C741632}"/>
                </a:ext>
              </a:extLst>
            </p:cNvPr>
            <p:cNvGrpSpPr/>
            <p:nvPr/>
          </p:nvGrpSpPr>
          <p:grpSpPr>
            <a:xfrm>
              <a:off x="7655714" y="1458067"/>
              <a:ext cx="1895637" cy="4209446"/>
              <a:chOff x="7655714" y="1458067"/>
              <a:chExt cx="1895637" cy="4209446"/>
            </a:xfrm>
          </p:grpSpPr>
          <p:sp>
            <p:nvSpPr>
              <p:cNvPr id="19" name="Rectangle 17">
                <a:extLst>
                  <a:ext uri="{FF2B5EF4-FFF2-40B4-BE49-F238E27FC236}">
                    <a16:creationId xmlns:a16="http://schemas.microsoft.com/office/drawing/2014/main" id="{01D48A68-8644-AE2A-E75F-E28EC26D47AA}"/>
                  </a:ext>
                </a:extLst>
              </p:cNvPr>
              <p:cNvSpPr>
                <a:spLocks noChangeArrowheads="1"/>
              </p:cNvSpPr>
              <p:nvPr/>
            </p:nvSpPr>
            <p:spPr bwMode="auto">
              <a:xfrm>
                <a:off x="8149054" y="3596901"/>
                <a:ext cx="889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407CCA"/>
                    </a:solidFill>
                    <a:effectLst/>
                    <a:uLnTx/>
                    <a:uFillTx/>
                    <a:latin typeface="Calibri" panose="020F0502020204030204" pitchFamily="34" charset="0"/>
                    <a:ea typeface="Arial" charset="0"/>
                    <a:cs typeface="Calibri" panose="020F0502020204030204" pitchFamily="34" charset="0"/>
                  </a:rPr>
                  <a:t>ealistic</a:t>
                </a:r>
                <a:endParaRPr kumimoji="0" lang="en-US" altLang="en-US" sz="2400" b="0" i="0" u="none" strike="noStrike" kern="1200" cap="none" spc="0" normalizeH="0" baseline="0" noProof="0" dirty="0">
                  <a:ln>
                    <a:noFill/>
                  </a:ln>
                  <a:solidFill>
                    <a:srgbClr val="407CCA"/>
                  </a:solidFill>
                  <a:effectLst/>
                  <a:uLnTx/>
                  <a:uFillTx/>
                  <a:latin typeface="Calibri" panose="020F0502020204030204" pitchFamily="34" charset="0"/>
                  <a:ea typeface="Arial" charset="0"/>
                  <a:cs typeface="Calibri" panose="020F0502020204030204" pitchFamily="34" charset="0"/>
                </a:endParaRPr>
              </a:p>
            </p:txBody>
          </p:sp>
          <p:sp>
            <p:nvSpPr>
              <p:cNvPr id="20" name="Rectangle 23">
                <a:extLst>
                  <a:ext uri="{FF2B5EF4-FFF2-40B4-BE49-F238E27FC236}">
                    <a16:creationId xmlns:a16="http://schemas.microsoft.com/office/drawing/2014/main" id="{551E6E72-107F-55E0-A04A-4C0D1358E4B3}"/>
                  </a:ext>
                </a:extLst>
              </p:cNvPr>
              <p:cNvSpPr>
                <a:spLocks noChangeArrowheads="1"/>
              </p:cNvSpPr>
              <p:nvPr/>
            </p:nvSpPr>
            <p:spPr bwMode="auto">
              <a:xfrm>
                <a:off x="7759524" y="3316805"/>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407CCA"/>
                    </a:solidFill>
                    <a:effectLst/>
                    <a:uLnTx/>
                    <a:uFillTx/>
                    <a:latin typeface="Calibri" panose="020F0502020204030204" pitchFamily="34" charset="0"/>
                    <a:ea typeface="Arial" charset="0"/>
                    <a:cs typeface="Calibri" panose="020F0502020204030204" pitchFamily="34" charset="0"/>
                  </a:rPr>
                  <a:t>R</a:t>
                </a:r>
              </a:p>
            </p:txBody>
          </p:sp>
          <p:sp>
            <p:nvSpPr>
              <p:cNvPr id="21" name="Oval 20">
                <a:extLst>
                  <a:ext uri="{FF2B5EF4-FFF2-40B4-BE49-F238E27FC236}">
                    <a16:creationId xmlns:a16="http://schemas.microsoft.com/office/drawing/2014/main" id="{CF6551F7-269D-D002-EB20-07374317C2A7}"/>
                  </a:ext>
                </a:extLst>
              </p:cNvPr>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22" name="TextBox 21">
                <a:extLst>
                  <a:ext uri="{FF2B5EF4-FFF2-40B4-BE49-F238E27FC236}">
                    <a16:creationId xmlns:a16="http://schemas.microsoft.com/office/drawing/2014/main" id="{38BD899B-D8F0-37CB-70B3-6C1513668D1A}"/>
                  </a:ext>
                </a:extLst>
              </p:cNvPr>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R</a:t>
                </a:r>
              </a:p>
            </p:txBody>
          </p:sp>
          <p:sp>
            <p:nvSpPr>
              <p:cNvPr id="23" name="TextBox 93">
                <a:extLst>
                  <a:ext uri="{FF2B5EF4-FFF2-40B4-BE49-F238E27FC236}">
                    <a16:creationId xmlns:a16="http://schemas.microsoft.com/office/drawing/2014/main" id="{45D97BB5-88D5-63E2-F154-01E663AD932E}"/>
                  </a:ext>
                </a:extLst>
              </p:cNvPr>
              <p:cNvSpPr txBox="1">
                <a:spLocks noChangeArrowheads="1"/>
              </p:cNvSpPr>
              <p:nvPr/>
            </p:nvSpPr>
            <p:spPr bwMode="auto">
              <a:xfrm>
                <a:off x="7655714" y="4467184"/>
                <a:ext cx="1895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Challenging but not unrealistic.</a:t>
                </a:r>
                <a:endParaRPr kumimoji="0" lang="ru-RU"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grpSp>
        <p:grpSp>
          <p:nvGrpSpPr>
            <p:cNvPr id="13" name="Group 12">
              <a:extLst>
                <a:ext uri="{FF2B5EF4-FFF2-40B4-BE49-F238E27FC236}">
                  <a16:creationId xmlns:a16="http://schemas.microsoft.com/office/drawing/2014/main" id="{F8185104-E059-6D64-9FB7-BD4DDB2D1193}"/>
                </a:ext>
              </a:extLst>
            </p:cNvPr>
            <p:cNvGrpSpPr/>
            <p:nvPr/>
          </p:nvGrpSpPr>
          <p:grpSpPr>
            <a:xfrm>
              <a:off x="9928192" y="1479112"/>
              <a:ext cx="1982764" cy="4416685"/>
              <a:chOff x="9928192" y="1479112"/>
              <a:chExt cx="1982764" cy="4416685"/>
            </a:xfrm>
          </p:grpSpPr>
          <p:sp>
            <p:nvSpPr>
              <p:cNvPr id="14" name="Rectangle 18">
                <a:extLst>
                  <a:ext uri="{FF2B5EF4-FFF2-40B4-BE49-F238E27FC236}">
                    <a16:creationId xmlns:a16="http://schemas.microsoft.com/office/drawing/2014/main" id="{33C791D6-E612-49E4-09A7-DF00AEAA23FE}"/>
                  </a:ext>
                </a:extLst>
              </p:cNvPr>
              <p:cNvSpPr>
                <a:spLocks noChangeArrowheads="1"/>
              </p:cNvSpPr>
              <p:nvPr/>
            </p:nvSpPr>
            <p:spPr bwMode="auto">
              <a:xfrm>
                <a:off x="10202512" y="3621272"/>
                <a:ext cx="152125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300" b="1" i="0" u="none" strike="noStrike" kern="1200" cap="none" spc="0" normalizeH="0" baseline="0" noProof="0" dirty="0" err="1">
                    <a:ln>
                      <a:noFill/>
                    </a:ln>
                    <a:solidFill>
                      <a:srgbClr val="00A869"/>
                    </a:solidFill>
                    <a:effectLst/>
                    <a:uLnTx/>
                    <a:uFillTx/>
                    <a:latin typeface="Calibri" panose="020F0502020204030204" pitchFamily="34" charset="0"/>
                    <a:ea typeface="Arial" charset="0"/>
                    <a:cs typeface="Calibri" panose="020F0502020204030204" pitchFamily="34" charset="0"/>
                  </a:rPr>
                  <a:t>ime</a:t>
                </a:r>
                <a:r>
                  <a:rPr kumimoji="0" lang="en-US" altLang="en-US" sz="2300" b="1" i="0" u="none" strike="noStrike" kern="1200" cap="none" spc="0"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 Bound</a:t>
                </a:r>
                <a:endParaRPr kumimoji="0" lang="en-US" altLang="en-US" sz="1800" b="0" i="0" u="none" strike="noStrike" kern="1200" cap="none" spc="0"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endParaRPr>
              </a:p>
            </p:txBody>
          </p:sp>
          <p:sp>
            <p:nvSpPr>
              <p:cNvPr id="15" name="Rectangle 24">
                <a:extLst>
                  <a:ext uri="{FF2B5EF4-FFF2-40B4-BE49-F238E27FC236}">
                    <a16:creationId xmlns:a16="http://schemas.microsoft.com/office/drawing/2014/main" id="{593EAE6E-19B9-94AF-5EB5-41C03B3097DB}"/>
                  </a:ext>
                </a:extLst>
              </p:cNvPr>
              <p:cNvSpPr>
                <a:spLocks noChangeArrowheads="1"/>
              </p:cNvSpPr>
              <p:nvPr/>
            </p:nvSpPr>
            <p:spPr bwMode="auto">
              <a:xfrm>
                <a:off x="9928192" y="3324367"/>
                <a:ext cx="338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T</a:t>
                </a:r>
              </a:p>
            </p:txBody>
          </p:sp>
          <p:sp>
            <p:nvSpPr>
              <p:cNvPr id="16" name="Oval 15">
                <a:extLst>
                  <a:ext uri="{FF2B5EF4-FFF2-40B4-BE49-F238E27FC236}">
                    <a16:creationId xmlns:a16="http://schemas.microsoft.com/office/drawing/2014/main" id="{452415F4-ECE9-8A05-DF4A-643ABB9480E6}"/>
                  </a:ext>
                </a:extLst>
              </p:cNvPr>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17" name="TextBox 16">
                <a:extLst>
                  <a:ext uri="{FF2B5EF4-FFF2-40B4-BE49-F238E27FC236}">
                    <a16:creationId xmlns:a16="http://schemas.microsoft.com/office/drawing/2014/main" id="{D85ABB19-D8F5-6F2F-17F7-CD1AD6EA3B79}"/>
                  </a:ext>
                </a:extLst>
              </p:cNvPr>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T</a:t>
                </a:r>
              </a:p>
            </p:txBody>
          </p:sp>
          <p:sp>
            <p:nvSpPr>
              <p:cNvPr id="18" name="TextBox 93">
                <a:extLst>
                  <a:ext uri="{FF2B5EF4-FFF2-40B4-BE49-F238E27FC236}">
                    <a16:creationId xmlns:a16="http://schemas.microsoft.com/office/drawing/2014/main" id="{1576FD8C-4C29-E896-4767-C9C687E534D8}"/>
                  </a:ext>
                </a:extLst>
              </p:cNvPr>
              <p:cNvSpPr txBox="1">
                <a:spLocks noChangeArrowheads="1"/>
              </p:cNvSpPr>
              <p:nvPr/>
            </p:nvSpPr>
            <p:spPr bwMode="auto">
              <a:xfrm>
                <a:off x="10015319" y="432613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Timeframe that outlines a schedule of progress.</a:t>
                </a:r>
                <a:endParaRPr kumimoji="0" lang="ru-RU"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grpSp>
      </p:grpSp>
    </p:spTree>
    <p:extLst>
      <p:ext uri="{BB962C8B-B14F-4D97-AF65-F5344CB8AC3E}">
        <p14:creationId xmlns:p14="http://schemas.microsoft.com/office/powerpoint/2010/main" val="3944291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E35F0DAB-FEF1-224A-BE5D-EFB2C42106D9}"/>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rPr>
              <a:t>aa</a:t>
            </a:r>
          </a:p>
        </p:txBody>
      </p:sp>
      <p:sp>
        <p:nvSpPr>
          <p:cNvPr id="9" name="Slice - Solid">
            <a:extLst>
              <a:ext uri="{FF2B5EF4-FFF2-40B4-BE49-F238E27FC236}">
                <a16:creationId xmlns:a16="http://schemas.microsoft.com/office/drawing/2014/main" id="{E3B0745E-D7FA-8E42-9F05-895C267C1250}"/>
              </a:ext>
            </a:extLst>
          </p:cNvPr>
          <p:cNvSpPr/>
          <p:nvPr/>
        </p:nvSpPr>
        <p:spPr>
          <a:xfrm>
            <a:off x="1004871" y="0"/>
            <a:ext cx="11187129" cy="6858000"/>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4000" b="1" i="0" u="none" strike="noStrike" kern="0" cap="none" spc="0" normalizeH="0" baseline="0" noProof="0" dirty="0">
              <a:ln>
                <a:noFill/>
              </a:ln>
              <a:solidFill>
                <a:srgbClr val="00338D"/>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C540784D-DE5B-2146-BA56-43E9AAF6E81B}"/>
              </a:ext>
            </a:extLst>
          </p:cNvPr>
          <p:cNvPicPr>
            <a:picLocks noChangeAspect="1"/>
          </p:cNvPicPr>
          <p:nvPr/>
        </p:nvPicPr>
        <p:blipFill>
          <a:blip r:embed="rId3"/>
          <a:srcRect/>
          <a:stretch/>
        </p:blipFill>
        <p:spPr>
          <a:xfrm>
            <a:off x="605696" y="499134"/>
            <a:ext cx="994504" cy="942293"/>
          </a:xfrm>
          <a:prstGeom prst="rect">
            <a:avLst/>
          </a:prstGeom>
        </p:spPr>
      </p:pic>
      <p:sp>
        <p:nvSpPr>
          <p:cNvPr id="16" name="Page Number - Blue">
            <a:extLst>
              <a:ext uri="{FF2B5EF4-FFF2-40B4-BE49-F238E27FC236}">
                <a16:creationId xmlns:a16="http://schemas.microsoft.com/office/drawing/2014/main" id="{514ACD62-034A-F04B-9AFE-6F27C4F2E17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16</a:t>
            </a:fld>
            <a:endParaRPr kumimoji="0" lang="en-US" sz="1000" b="0" i="0" u="none" strike="noStrike" kern="1200" cap="none" spc="0" normalizeH="0" baseline="0" noProof="0" dirty="0">
              <a:ln>
                <a:noFill/>
              </a:ln>
              <a:solidFill>
                <a:srgbClr val="0A5496"/>
              </a:solidFill>
              <a:effectLst/>
              <a:uLnTx/>
              <a:uFillTx/>
              <a:latin typeface="Arial" charset="0"/>
              <a:ea typeface="ヒラギノ角ゴ Pro W3" charset="0"/>
            </a:endParaRPr>
          </a:p>
        </p:txBody>
      </p:sp>
      <p:sp>
        <p:nvSpPr>
          <p:cNvPr id="2" name="TextBox 1">
            <a:extLst>
              <a:ext uri="{FF2B5EF4-FFF2-40B4-BE49-F238E27FC236}">
                <a16:creationId xmlns:a16="http://schemas.microsoft.com/office/drawing/2014/main" id="{0133B662-CD2D-1452-DBC7-45CAA1420275}"/>
              </a:ext>
            </a:extLst>
          </p:cNvPr>
          <p:cNvSpPr txBox="1"/>
          <p:nvPr/>
        </p:nvSpPr>
        <p:spPr>
          <a:xfrm>
            <a:off x="3809999" y="609600"/>
            <a:ext cx="6571375" cy="584775"/>
          </a:xfrm>
          <a:prstGeom prst="rect">
            <a:avLst/>
          </a:prstGeom>
          <a:solidFill>
            <a:schemeClr val="accent1">
              <a:lumMod val="60000"/>
              <a:lumOff val="4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12700">
                  <a:solidFill>
                    <a:srgbClr val="002F87">
                      <a:lumMod val="75000"/>
                    </a:srgbClr>
                  </a:solidFill>
                  <a:prstDash val="solid"/>
                </a:ln>
                <a:pattFill prst="dkUpDiag">
                  <a:fgClr>
                    <a:srgbClr val="002F87"/>
                  </a:fgClr>
                  <a:bgClr>
                    <a:srgbClr val="002F87">
                      <a:lumMod val="20000"/>
                      <a:lumOff val="80000"/>
                    </a:srgbClr>
                  </a:bgClr>
                </a:pattFill>
                <a:effectLst>
                  <a:outerShdw dist="38100" dir="2640000" algn="bl" rotWithShape="0">
                    <a:srgbClr val="002F87">
                      <a:lumMod val="75000"/>
                    </a:srgbClr>
                  </a:outerShdw>
                </a:effectLst>
                <a:uLnTx/>
                <a:uFillTx/>
                <a:latin typeface="Arial" pitchFamily="34" charset="0"/>
                <a:ea typeface="ヒラギノ角ゴ Pro W3" pitchFamily="125" charset="-128"/>
                <a:cs typeface="+mn-cs"/>
              </a:rPr>
              <a:t>The GMA PROCESS, DISTRICTS </a:t>
            </a:r>
          </a:p>
        </p:txBody>
      </p:sp>
      <p:graphicFrame>
        <p:nvGraphicFramePr>
          <p:cNvPr id="20" name="Diagram 19">
            <a:extLst>
              <a:ext uri="{FF2B5EF4-FFF2-40B4-BE49-F238E27FC236}">
                <a16:creationId xmlns:a16="http://schemas.microsoft.com/office/drawing/2014/main" id="{51DAD979-8458-5204-2EFF-C498B4B2A25A}"/>
              </a:ext>
            </a:extLst>
          </p:cNvPr>
          <p:cNvGraphicFramePr/>
          <p:nvPr/>
        </p:nvGraphicFramePr>
        <p:xfrm>
          <a:off x="3810000" y="2057399"/>
          <a:ext cx="5562600" cy="40809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47F86730-2F19-702C-A4E8-6F6DCAF05ACA}"/>
              </a:ext>
            </a:extLst>
          </p:cNvPr>
          <p:cNvPicPr>
            <a:picLocks noChangeAspect="1"/>
          </p:cNvPicPr>
          <p:nvPr/>
        </p:nvPicPr>
        <p:blipFill>
          <a:blip r:embed="rId9"/>
          <a:stretch>
            <a:fillRect/>
          </a:stretch>
        </p:blipFill>
        <p:spPr>
          <a:xfrm>
            <a:off x="152400" y="76201"/>
            <a:ext cx="12192000" cy="6857999"/>
          </a:xfrm>
          <a:prstGeom prst="rect">
            <a:avLst/>
          </a:prstGeom>
        </p:spPr>
      </p:pic>
      <p:pic>
        <p:nvPicPr>
          <p:cNvPr id="2050" name="Picture 2" descr="District 33-N - Lions e-District Houses">
            <a:extLst>
              <a:ext uri="{FF2B5EF4-FFF2-40B4-BE49-F238E27FC236}">
                <a16:creationId xmlns:a16="http://schemas.microsoft.com/office/drawing/2014/main" id="{82D29426-8D67-3B5D-8A39-3FB4CAAC173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5695" y="1441426"/>
            <a:ext cx="3204303" cy="29781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3D27794-EB7D-0013-8C6F-81756BDA3810}"/>
              </a:ext>
            </a:extLst>
          </p:cNvPr>
          <p:cNvSpPr txBox="1"/>
          <p:nvPr/>
        </p:nvSpPr>
        <p:spPr>
          <a:xfrm>
            <a:off x="5181600" y="457200"/>
            <a:ext cx="43434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C000"/>
                </a:solidFill>
                <a:effectLst/>
                <a:uLnTx/>
                <a:uFillTx/>
                <a:latin typeface="Arial" pitchFamily="34" charset="0"/>
                <a:ea typeface="ヒラギノ角ゴ Pro W3" pitchFamily="125" charset="-128"/>
                <a:cs typeface="+mn-cs"/>
              </a:rPr>
              <a:t>MISSION 1.5</a:t>
            </a:r>
          </a:p>
        </p:txBody>
      </p:sp>
      <p:sp>
        <p:nvSpPr>
          <p:cNvPr id="6" name="TextBox 5">
            <a:extLst>
              <a:ext uri="{FF2B5EF4-FFF2-40B4-BE49-F238E27FC236}">
                <a16:creationId xmlns:a16="http://schemas.microsoft.com/office/drawing/2014/main" id="{A927E985-4EBA-86F3-FE88-A7DA40681B51}"/>
              </a:ext>
            </a:extLst>
          </p:cNvPr>
          <p:cNvSpPr txBox="1"/>
          <p:nvPr/>
        </p:nvSpPr>
        <p:spPr>
          <a:xfrm>
            <a:off x="4800599" y="1600200"/>
            <a:ext cx="6934201" cy="3662541"/>
          </a:xfrm>
          <a:prstGeom prst="rect">
            <a:avLst/>
          </a:prstGeom>
          <a:noFill/>
        </p:spPr>
        <p:txBody>
          <a:bodyPr wrap="square" rtlCol="0">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white"/>
                </a:solidFill>
                <a:effectLst/>
                <a:uLnTx/>
                <a:uFillTx/>
                <a:latin typeface="Arial" pitchFamily="34" charset="0"/>
                <a:ea typeface="ヒラギノ角ゴ Pro W3" pitchFamily="125" charset="-128"/>
                <a:cs typeface="+mn-cs"/>
              </a:rPr>
              <a:t>Grow our global membership to 1.5 Lions by 2027 </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white"/>
                </a:solidFill>
                <a:effectLst/>
                <a:uLnTx/>
                <a:uFillTx/>
                <a:latin typeface="Arial" pitchFamily="34" charset="0"/>
                <a:ea typeface="ヒラギノ角ゴ Pro W3" pitchFamily="125" charset="-128"/>
                <a:cs typeface="+mn-cs"/>
              </a:rPr>
              <a:t>To meet the growing needs of our community and serve more people</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3000" b="0" i="0" u="none" strike="noStrike" kern="1200" cap="none" spc="0" normalizeH="0" baseline="0" noProof="0" dirty="0">
                <a:ln>
                  <a:noFill/>
                </a:ln>
                <a:solidFill>
                  <a:prstClr val="white"/>
                </a:solidFill>
                <a:effectLst/>
                <a:uLnTx/>
                <a:uFillTx/>
                <a:latin typeface="Arial" pitchFamily="34" charset="0"/>
                <a:ea typeface="ヒラギノ角ゴ Pro W3" pitchFamily="125" charset="-128"/>
                <a:cs typeface="+mn-cs"/>
              </a:rPr>
              <a:t>Current membership is 1.4 million</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3000" b="0" i="0" u="none" strike="noStrike" kern="1200" cap="none" spc="0" normalizeH="0" baseline="0" noProof="0" dirty="0">
                <a:ln>
                  <a:noFill/>
                </a:ln>
                <a:solidFill>
                  <a:prstClr val="white"/>
                </a:solidFill>
                <a:effectLst/>
                <a:uLnTx/>
                <a:uFillTx/>
                <a:latin typeface="Arial" pitchFamily="34" charset="0"/>
                <a:ea typeface="ヒラギノ角ゴ Pro W3" pitchFamily="125" charset="-128"/>
                <a:cs typeface="+mn-cs"/>
              </a:rPr>
              <a:t>Global membership to increase membership by 100,000</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endParaRPr kumimoji="0" lang="en-US" sz="3000" b="0" i="0" u="none" strike="noStrike" kern="1200" cap="none" spc="0" normalizeH="0" baseline="0" noProof="0" dirty="0">
              <a:ln>
                <a:noFill/>
              </a:ln>
              <a:solidFill>
                <a:prstClr val="white"/>
              </a:solidFill>
              <a:effectLst/>
              <a:uLnTx/>
              <a:uFillTx/>
              <a:latin typeface="Arial" pitchFamily="34" charset="0"/>
              <a:ea typeface="ヒラギノ角ゴ Pro W3" pitchFamily="125" charset="-128"/>
              <a:cs typeface="+mn-cs"/>
            </a:endParaRPr>
          </a:p>
        </p:txBody>
      </p:sp>
    </p:spTree>
    <p:extLst>
      <p:ext uri="{BB962C8B-B14F-4D97-AF65-F5344CB8AC3E}">
        <p14:creationId xmlns:p14="http://schemas.microsoft.com/office/powerpoint/2010/main" val="4095929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3"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4"/>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F742AFC9-D59A-A42E-EAE0-C6B7DC451C06}"/>
              </a:ext>
            </a:extLst>
          </p:cNvPr>
          <p:cNvSpPr txBox="1">
            <a:spLocks/>
          </p:cNvSpPr>
          <p:nvPr/>
        </p:nvSpPr>
        <p:spPr>
          <a:xfrm>
            <a:off x="997754" y="2215879"/>
            <a:ext cx="5022046" cy="1517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n-US" kern="0" dirty="0">
                <a:latin typeface="Calibri" panose="020F0502020204030204" pitchFamily="34" charset="0"/>
                <a:cs typeface="Calibri" panose="020F0502020204030204" pitchFamily="34" charset="0"/>
              </a:rPr>
              <a:t>3. BUILD A PLAN TO ACHIEVE YOUR GOALS</a:t>
            </a:r>
          </a:p>
        </p:txBody>
      </p:sp>
    </p:spTree>
    <p:extLst>
      <p:ext uri="{BB962C8B-B14F-4D97-AF65-F5344CB8AC3E}">
        <p14:creationId xmlns:p14="http://schemas.microsoft.com/office/powerpoint/2010/main" val="2946454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6512" y="25932"/>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23616" y="5886368"/>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D998D67E-C34A-66C5-7CE9-6FD88081B74B}"/>
              </a:ext>
            </a:extLst>
          </p:cNvPr>
          <p:cNvGrpSpPr/>
          <p:nvPr/>
        </p:nvGrpSpPr>
        <p:grpSpPr>
          <a:xfrm>
            <a:off x="304800" y="427898"/>
            <a:ext cx="11772458" cy="6328034"/>
            <a:chOff x="93805" y="301329"/>
            <a:chExt cx="11772458" cy="6328034"/>
          </a:xfrm>
        </p:grpSpPr>
        <p:sp>
          <p:nvSpPr>
            <p:cNvPr id="7" name="Content Placeholder 2">
              <a:extLst>
                <a:ext uri="{FF2B5EF4-FFF2-40B4-BE49-F238E27FC236}">
                  <a16:creationId xmlns:a16="http://schemas.microsoft.com/office/drawing/2014/main" id="{F9F2810B-E13D-9B50-66E1-4B123EDB07BF}"/>
                </a:ext>
              </a:extLst>
            </p:cNvPr>
            <p:cNvSpPr txBox="1">
              <a:spLocks/>
            </p:cNvSpPr>
            <p:nvPr/>
          </p:nvSpPr>
          <p:spPr>
            <a:xfrm>
              <a:off x="6959947" y="1123053"/>
              <a:ext cx="4906316" cy="55063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en-US" sz="2200" kern="0" dirty="0">
                  <a:solidFill>
                    <a:schemeClr val="bg1"/>
                  </a:solidFill>
                  <a:latin typeface="Calibri" panose="020F0502020204030204" pitchFamily="34" charset="0"/>
                  <a:cs typeface="Calibri" panose="020F0502020204030204" pitchFamily="34" charset="0"/>
                </a:rPr>
                <a:t>For Each Area</a:t>
              </a:r>
            </a:p>
            <a:p>
              <a:pPr marL="0" indent="0">
                <a:buClr>
                  <a:schemeClr val="accent1"/>
                </a:buClr>
                <a:buFont typeface="Arial" pitchFamily="34" charset="0"/>
                <a:buNone/>
              </a:pPr>
              <a:endParaRPr lang="en-US" sz="2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n-US" sz="2200" kern="0" dirty="0">
                  <a:solidFill>
                    <a:schemeClr val="bg1"/>
                  </a:solidFill>
                  <a:latin typeface="Calibri" panose="020F0502020204030204" pitchFamily="34" charset="0"/>
                  <a:cs typeface="Calibri" panose="020F0502020204030204" pitchFamily="34" charset="0"/>
                </a:rPr>
                <a:t>What? (Goal Statement)</a:t>
              </a:r>
            </a:p>
            <a:p>
              <a:pPr marL="0" indent="0">
                <a:buClr>
                  <a:schemeClr val="accent1"/>
                </a:buClr>
                <a:buNone/>
              </a:pPr>
              <a:endParaRPr lang="en-US" sz="2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n-US" sz="2200" kern="0" dirty="0">
                  <a:solidFill>
                    <a:schemeClr val="bg1"/>
                  </a:solidFill>
                  <a:latin typeface="Calibri" panose="020F0502020204030204" pitchFamily="34" charset="0"/>
                  <a:cs typeface="Calibri" panose="020F0502020204030204" pitchFamily="34" charset="0"/>
                </a:rPr>
                <a:t>How? (Action Steps)</a:t>
              </a:r>
            </a:p>
            <a:p>
              <a:pPr marL="0" indent="0">
                <a:buClr>
                  <a:schemeClr val="accent1"/>
                </a:buClr>
                <a:buNone/>
              </a:pPr>
              <a:endParaRPr lang="en-US" sz="2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n-US" sz="2200" kern="0" dirty="0">
                  <a:solidFill>
                    <a:schemeClr val="bg1"/>
                  </a:solidFill>
                  <a:latin typeface="Calibri" panose="020F0502020204030204" pitchFamily="34" charset="0"/>
                  <a:cs typeface="Calibri" panose="020F0502020204030204" pitchFamily="34" charset="0"/>
                </a:rPr>
                <a:t>When? (Deadline for Completion)</a:t>
              </a:r>
            </a:p>
            <a:p>
              <a:pPr marL="0" indent="0">
                <a:buClr>
                  <a:schemeClr val="accent1"/>
                </a:buClr>
                <a:buNone/>
              </a:pPr>
              <a:endParaRPr lang="en-US" sz="2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n-US" sz="2200" kern="0" dirty="0">
                  <a:solidFill>
                    <a:schemeClr val="bg1"/>
                  </a:solidFill>
                  <a:latin typeface="Calibri" panose="020F0502020204030204" pitchFamily="34" charset="0"/>
                  <a:cs typeface="Calibri" panose="020F0502020204030204" pitchFamily="34" charset="0"/>
                </a:rPr>
                <a:t>Who? (Person (s) Responsible for Action)</a:t>
              </a:r>
            </a:p>
            <a:p>
              <a:pPr marL="0" indent="0">
                <a:buClr>
                  <a:schemeClr val="accent1"/>
                </a:buClr>
                <a:buNone/>
              </a:pPr>
              <a:endParaRPr lang="en-US" sz="2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n-US" sz="2200" kern="0" dirty="0">
                  <a:solidFill>
                    <a:schemeClr val="bg1"/>
                  </a:solidFill>
                  <a:latin typeface="Calibri" panose="020F0502020204030204" pitchFamily="34" charset="0"/>
                  <a:cs typeface="Calibri" panose="020F0502020204030204" pitchFamily="34" charset="0"/>
                </a:rPr>
                <a:t>How Will You Know? (How Will You Know It’s Accomplished) </a:t>
              </a:r>
            </a:p>
            <a:p>
              <a:pPr marL="0" indent="0">
                <a:buFont typeface="Arial" pitchFamily="34" charset="0"/>
                <a:buNone/>
              </a:pPr>
              <a:endParaRPr lang="en-US" kern="0" dirty="0"/>
            </a:p>
          </p:txBody>
        </p:sp>
        <p:sp>
          <p:nvSpPr>
            <p:cNvPr id="8" name="Rectangle 7">
              <a:extLst>
                <a:ext uri="{FF2B5EF4-FFF2-40B4-BE49-F238E27FC236}">
                  <a16:creationId xmlns:a16="http://schemas.microsoft.com/office/drawing/2014/main" id="{CE2DF775-D997-E6CE-6327-8CFE5ED4320C}"/>
                </a:ext>
              </a:extLst>
            </p:cNvPr>
            <p:cNvSpPr/>
            <p:nvPr/>
          </p:nvSpPr>
          <p:spPr>
            <a:xfrm>
              <a:off x="333758" y="1420149"/>
              <a:ext cx="5609842" cy="4339650"/>
            </a:xfrm>
            <a:prstGeom prst="rect">
              <a:avLst/>
            </a:prstGeom>
          </p:spPr>
          <p:txBody>
            <a:bodyPr wrap="square">
              <a:spAutoFit/>
            </a:bodyPr>
            <a:lstStyle/>
            <a:p>
              <a:r>
                <a:rPr lang="en-US" sz="2300" b="1" dirty="0">
                  <a:solidFill>
                    <a:schemeClr val="bg1"/>
                  </a:solidFill>
                  <a:latin typeface="Calibri" panose="020F0502020204030204" pitchFamily="34" charset="0"/>
                  <a:cs typeface="Calibri" panose="020F0502020204030204" pitchFamily="34" charset="0"/>
                </a:rPr>
                <a:t>DEVELOP YOUR </a:t>
              </a:r>
              <a:r>
                <a:rPr lang="en-US" sz="2300" b="1" i="1" dirty="0">
                  <a:solidFill>
                    <a:schemeClr val="bg1"/>
                  </a:solidFill>
                  <a:latin typeface="Calibri" panose="020F0502020204030204" pitchFamily="34" charset="0"/>
                  <a:cs typeface="Calibri" panose="020F0502020204030204" pitchFamily="34" charset="0"/>
                </a:rPr>
                <a:t>ACTION PLAN</a:t>
              </a:r>
              <a:r>
                <a:rPr lang="en-US" sz="2300" i="1" dirty="0">
                  <a:solidFill>
                    <a:schemeClr val="bg1"/>
                  </a:solidFill>
                  <a:latin typeface="Calibri" panose="020F0502020204030204" pitchFamily="34" charset="0"/>
                  <a:cs typeface="Calibri" panose="020F0502020204030204" pitchFamily="34" charset="0"/>
                </a:rPr>
                <a:t> </a:t>
              </a:r>
              <a:r>
                <a:rPr lang="en-US" sz="2300" dirty="0">
                  <a:solidFill>
                    <a:schemeClr val="bg1"/>
                  </a:solidFill>
                  <a:latin typeface="Calibri" panose="020F0502020204030204" pitchFamily="34" charset="0"/>
                  <a:cs typeface="Calibri" panose="020F0502020204030204" pitchFamily="34" charset="0"/>
                </a:rPr>
                <a:t>by outlining the steps you will take to achieve your goals.</a:t>
              </a:r>
              <a:r>
                <a:rPr lang="en-US" sz="2300" strike="sngStrike" dirty="0">
                  <a:solidFill>
                    <a:schemeClr val="bg1"/>
                  </a:solidFill>
                  <a:latin typeface="Calibri" panose="020F0502020204030204" pitchFamily="34" charset="0"/>
                  <a:cs typeface="Calibri" panose="020F0502020204030204" pitchFamily="34" charset="0"/>
                </a:rPr>
                <a:t> </a:t>
              </a:r>
              <a:endParaRPr lang="en-US" sz="2300" dirty="0">
                <a:solidFill>
                  <a:schemeClr val="bg1"/>
                </a:solidFill>
                <a:latin typeface="Calibri" panose="020F0502020204030204" pitchFamily="34" charset="0"/>
                <a:cs typeface="Calibri" panose="020F0502020204030204" pitchFamily="34" charset="0"/>
              </a:endParaRPr>
            </a:p>
            <a:p>
              <a:endParaRPr lang="en-US" sz="2300" dirty="0">
                <a:solidFill>
                  <a:schemeClr val="bg1"/>
                </a:solidFill>
                <a:latin typeface="Calibri" panose="020F0502020204030204" pitchFamily="34" charset="0"/>
                <a:cs typeface="Calibri" panose="020F0502020204030204" pitchFamily="34" charset="0"/>
              </a:endParaRPr>
            </a:p>
            <a:p>
              <a:r>
                <a:rPr lang="en-US" sz="2300" dirty="0">
                  <a:solidFill>
                    <a:schemeClr val="bg1"/>
                  </a:solidFill>
                  <a:latin typeface="Calibri" panose="020F0502020204030204" pitchFamily="34" charset="0"/>
                  <a:cs typeface="Calibri" panose="020F0502020204030204" pitchFamily="34" charset="0"/>
                </a:rPr>
                <a:t>This step outlines how the goal will be achieved (action steps), when each step will be completed, who will be responsible for the step, and how you can determine each step has been completed. The Action Plan Worksheet is a tool you can use as you develop a plan to achieve each goal. Together, the plans for each goal comprise your </a:t>
              </a:r>
              <a:r>
                <a:rPr lang="en-US" sz="2300" i="1" dirty="0">
                  <a:solidFill>
                    <a:schemeClr val="bg1"/>
                  </a:solidFill>
                  <a:latin typeface="Calibri" panose="020F0502020204030204" pitchFamily="34" charset="0"/>
                  <a:cs typeface="Calibri" panose="020F0502020204030204" pitchFamily="34" charset="0"/>
                </a:rPr>
                <a:t>Vision.</a:t>
              </a:r>
              <a:endParaRPr lang="en-US" sz="2300" dirty="0">
                <a:solidFill>
                  <a:schemeClr val="bg1"/>
                </a:solidFill>
                <a:latin typeface="Calibri" panose="020F0502020204030204" pitchFamily="34" charset="0"/>
                <a:cs typeface="Calibri" panose="020F0502020204030204" pitchFamily="34" charset="0"/>
              </a:endParaRPr>
            </a:p>
          </p:txBody>
        </p:sp>
        <p:sp>
          <p:nvSpPr>
            <p:cNvPr id="11" name="Headline">
              <a:extLst>
                <a:ext uri="{FF2B5EF4-FFF2-40B4-BE49-F238E27FC236}">
                  <a16:creationId xmlns:a16="http://schemas.microsoft.com/office/drawing/2014/main" id="{2F128637-11D6-43EB-4C60-EE58791D7A03}"/>
                </a:ext>
              </a:extLst>
            </p:cNvPr>
            <p:cNvSpPr txBox="1">
              <a:spLocks/>
            </p:cNvSpPr>
            <p:nvPr/>
          </p:nvSpPr>
          <p:spPr>
            <a:xfrm>
              <a:off x="93805" y="301329"/>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rPr>
                <a:t>3. Build A Plan to Achieve Our Goals</a:t>
              </a:r>
              <a:endParaRPr lang="en-US" kern="0" dirty="0">
                <a:solidFill>
                  <a:schemeClr val="accent1"/>
                </a:solidFill>
              </a:endParaRPr>
            </a:p>
          </p:txBody>
        </p:sp>
        <p:sp>
          <p:nvSpPr>
            <p:cNvPr id="12" name="Yellow Bar">
              <a:extLst>
                <a:ext uri="{FF2B5EF4-FFF2-40B4-BE49-F238E27FC236}">
                  <a16:creationId xmlns:a16="http://schemas.microsoft.com/office/drawing/2014/main" id="{DB7414FD-FFC2-08BA-7D0A-7806438EA017}"/>
                </a:ext>
              </a:extLst>
            </p:cNvPr>
            <p:cNvSpPr/>
            <p:nvPr/>
          </p:nvSpPr>
          <p:spPr>
            <a:xfrm rot="16200000" flipV="1">
              <a:off x="3551112" y="3750747"/>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grpSp>
    </p:spTree>
    <p:extLst>
      <p:ext uri="{BB962C8B-B14F-4D97-AF65-F5344CB8AC3E}">
        <p14:creationId xmlns:p14="http://schemas.microsoft.com/office/powerpoint/2010/main" val="392666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33FDCB7B-BC57-294C-BFE2-DDD6C5231F58}"/>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8" name="Page Number - White">
            <a:extLst>
              <a:ext uri="{FF2B5EF4-FFF2-40B4-BE49-F238E27FC236}">
                <a16:creationId xmlns:a16="http://schemas.microsoft.com/office/drawing/2014/main" id="{E9E8D4FD-A4A0-854F-A011-9FFBC8B06E5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19</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19" name="Picture 18">
            <a:extLst>
              <a:ext uri="{FF2B5EF4-FFF2-40B4-BE49-F238E27FC236}">
                <a16:creationId xmlns:a16="http://schemas.microsoft.com/office/drawing/2014/main" id="{4EE8BAE8-143E-7C4E-A86D-88ECA14CD06B}"/>
              </a:ext>
            </a:extLst>
          </p:cNvPr>
          <p:cNvPicPr>
            <a:picLocks noChangeAspect="1"/>
          </p:cNvPicPr>
          <p:nvPr/>
        </p:nvPicPr>
        <p:blipFill>
          <a:blip r:embed="rId3"/>
          <a:srcRect/>
          <a:stretch/>
        </p:blipFill>
        <p:spPr>
          <a:xfrm>
            <a:off x="273388" y="6114917"/>
            <a:ext cx="2755897" cy="463609"/>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4">
            <a:alphaModFix amt="60000"/>
          </a:blip>
          <a:srcRect/>
          <a:stretch/>
        </p:blipFill>
        <p:spPr>
          <a:xfrm rot="10800000">
            <a:off x="-1" y="4572001"/>
            <a:ext cx="2286000" cy="2286000"/>
          </a:xfrm>
          <a:prstGeom prst="rect">
            <a:avLst/>
          </a:prstGeom>
        </p:spPr>
      </p:pic>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19</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graphicFrame>
        <p:nvGraphicFramePr>
          <p:cNvPr id="2" name="Table 1">
            <a:extLst>
              <a:ext uri="{FF2B5EF4-FFF2-40B4-BE49-F238E27FC236}">
                <a16:creationId xmlns:a16="http://schemas.microsoft.com/office/drawing/2014/main" id="{A1014FCF-42C3-415E-84A5-7CDE0820EB91}"/>
              </a:ext>
            </a:extLst>
          </p:cNvPr>
          <p:cNvGraphicFramePr>
            <a:graphicFrameLocks noGrp="1"/>
          </p:cNvGraphicFramePr>
          <p:nvPr>
            <p:extLst>
              <p:ext uri="{D42A27DB-BD31-4B8C-83A1-F6EECF244321}">
                <p14:modId xmlns:p14="http://schemas.microsoft.com/office/powerpoint/2010/main" val="3795167119"/>
              </p:ext>
            </p:extLst>
          </p:nvPr>
        </p:nvGraphicFramePr>
        <p:xfrm>
          <a:off x="304800" y="990600"/>
          <a:ext cx="9144000" cy="5644437"/>
        </p:xfrm>
        <a:graphic>
          <a:graphicData uri="http://schemas.openxmlformats.org/drawingml/2006/table">
            <a:tbl>
              <a:tblPr/>
              <a:tblGrid>
                <a:gridCol w="2357696">
                  <a:extLst>
                    <a:ext uri="{9D8B030D-6E8A-4147-A177-3AD203B41FA5}">
                      <a16:colId xmlns:a16="http://schemas.microsoft.com/office/drawing/2014/main" val="2386326598"/>
                    </a:ext>
                  </a:extLst>
                </a:gridCol>
                <a:gridCol w="1910997">
                  <a:extLst>
                    <a:ext uri="{9D8B030D-6E8A-4147-A177-3AD203B41FA5}">
                      <a16:colId xmlns:a16="http://schemas.microsoft.com/office/drawing/2014/main" val="27107897"/>
                    </a:ext>
                  </a:extLst>
                </a:gridCol>
                <a:gridCol w="3121020">
                  <a:extLst>
                    <a:ext uri="{9D8B030D-6E8A-4147-A177-3AD203B41FA5}">
                      <a16:colId xmlns:a16="http://schemas.microsoft.com/office/drawing/2014/main" val="3179475747"/>
                    </a:ext>
                  </a:extLst>
                </a:gridCol>
                <a:gridCol w="850085">
                  <a:extLst>
                    <a:ext uri="{9D8B030D-6E8A-4147-A177-3AD203B41FA5}">
                      <a16:colId xmlns:a16="http://schemas.microsoft.com/office/drawing/2014/main" val="3717885105"/>
                    </a:ext>
                  </a:extLst>
                </a:gridCol>
                <a:gridCol w="904202">
                  <a:extLst>
                    <a:ext uri="{9D8B030D-6E8A-4147-A177-3AD203B41FA5}">
                      <a16:colId xmlns:a16="http://schemas.microsoft.com/office/drawing/2014/main" val="194991256"/>
                    </a:ext>
                  </a:extLst>
                </a:gridCol>
              </a:tblGrid>
              <a:tr h="788268">
                <a:tc>
                  <a:txBody>
                    <a:bodyPr/>
                    <a:lstStyle/>
                    <a:p>
                      <a:pPr marR="0" indent="0" algn="l" rtl="0">
                        <a:lnSpc>
                          <a:spcPct val="119000"/>
                        </a:lnSpc>
                        <a:spcBef>
                          <a:spcPts val="0"/>
                        </a:spcBef>
                        <a:spcAft>
                          <a:spcPts val="600"/>
                        </a:spcAft>
                      </a:pPr>
                      <a:r>
                        <a:rPr lang="en-US" sz="1600" b="1" kern="1400" dirty="0">
                          <a:ln>
                            <a:noFill/>
                          </a:ln>
                          <a:solidFill>
                            <a:srgbClr val="FFFFFF"/>
                          </a:solidFill>
                          <a:effectLst/>
                          <a:latin typeface="Calibri" panose="020F0502020204030204" pitchFamily="34" charset="0"/>
                        </a:rPr>
                        <a:t>ACTION STEP</a:t>
                      </a:r>
                      <a:endParaRPr lang="en-US" sz="16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R="0" indent="0" algn="l" rtl="0">
                        <a:lnSpc>
                          <a:spcPct val="119000"/>
                        </a:lnSpc>
                        <a:spcBef>
                          <a:spcPts val="0"/>
                        </a:spcBef>
                        <a:spcAft>
                          <a:spcPts val="600"/>
                        </a:spcAft>
                      </a:pPr>
                      <a:r>
                        <a:rPr lang="en-US" sz="1600" b="1" kern="1400" dirty="0">
                          <a:ln>
                            <a:noFill/>
                          </a:ln>
                          <a:solidFill>
                            <a:srgbClr val="FFFFFF"/>
                          </a:solidFill>
                          <a:effectLst/>
                          <a:latin typeface="Calibri" panose="020F0502020204030204" pitchFamily="34" charset="0"/>
                        </a:rPr>
                        <a:t>RESPONSIBILITY</a:t>
                      </a:r>
                      <a:endParaRPr lang="en-US" sz="16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R="0" indent="0" algn="l" rtl="0">
                        <a:lnSpc>
                          <a:spcPct val="119000"/>
                        </a:lnSpc>
                        <a:spcBef>
                          <a:spcPts val="0"/>
                        </a:spcBef>
                        <a:spcAft>
                          <a:spcPts val="600"/>
                        </a:spcAft>
                      </a:pPr>
                      <a:r>
                        <a:rPr lang="en-US" sz="1400" b="1" kern="1400" dirty="0">
                          <a:ln>
                            <a:noFill/>
                          </a:ln>
                          <a:solidFill>
                            <a:srgbClr val="FFFFFF"/>
                          </a:solidFill>
                          <a:effectLst/>
                          <a:latin typeface="Calibri" panose="020F0502020204030204" pitchFamily="34" charset="0"/>
                        </a:rPr>
                        <a:t>Required Resources (team members, funding, technology</a:t>
                      </a:r>
                      <a:endParaRPr lang="en-US" sz="14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R="0" indent="0" algn="l" rtl="0">
                        <a:lnSpc>
                          <a:spcPct val="119000"/>
                        </a:lnSpc>
                        <a:spcBef>
                          <a:spcPts val="0"/>
                        </a:spcBef>
                        <a:spcAft>
                          <a:spcPts val="600"/>
                        </a:spcAft>
                      </a:pPr>
                      <a:r>
                        <a:rPr lang="en-US" sz="1400" b="1" kern="1400" dirty="0">
                          <a:ln>
                            <a:noFill/>
                          </a:ln>
                          <a:solidFill>
                            <a:srgbClr val="FFFFFF"/>
                          </a:solidFill>
                          <a:effectLst/>
                          <a:latin typeface="Calibri" panose="020F0502020204030204" pitchFamily="34" charset="0"/>
                        </a:rPr>
                        <a:t>DATE  </a:t>
                      </a:r>
                    </a:p>
                    <a:p>
                      <a:pPr marR="0" indent="0" algn="l" rtl="0">
                        <a:lnSpc>
                          <a:spcPct val="119000"/>
                        </a:lnSpc>
                        <a:spcBef>
                          <a:spcPts val="0"/>
                        </a:spcBef>
                        <a:spcAft>
                          <a:spcPts val="600"/>
                        </a:spcAft>
                      </a:pPr>
                      <a:r>
                        <a:rPr lang="en-US" sz="1400" b="1" kern="1400" dirty="0">
                          <a:ln>
                            <a:noFill/>
                          </a:ln>
                          <a:solidFill>
                            <a:srgbClr val="FFFFFF"/>
                          </a:solidFill>
                          <a:effectLst/>
                          <a:latin typeface="Calibri" panose="020F0502020204030204" pitchFamily="34" charset="0"/>
                        </a:rPr>
                        <a:t>July 1 </a:t>
                      </a:r>
                      <a:endParaRPr lang="en-US" sz="14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R="0" indent="0" algn="l" rtl="0">
                        <a:lnSpc>
                          <a:spcPct val="119000"/>
                        </a:lnSpc>
                        <a:spcBef>
                          <a:spcPts val="0"/>
                        </a:spcBef>
                        <a:spcAft>
                          <a:spcPts val="600"/>
                        </a:spcAft>
                      </a:pPr>
                      <a:r>
                        <a:rPr lang="en-US" sz="1000" b="1" kern="1400" dirty="0">
                          <a:ln>
                            <a:noFill/>
                          </a:ln>
                          <a:solidFill>
                            <a:srgbClr val="FFFFFF"/>
                          </a:solidFill>
                          <a:effectLst/>
                          <a:latin typeface="Calibri" panose="020F0502020204030204" pitchFamily="34" charset="0"/>
                        </a:rPr>
                        <a:t> </a:t>
                      </a:r>
                      <a:r>
                        <a:rPr lang="en-US" sz="1400" b="0" kern="1400" dirty="0">
                          <a:ln>
                            <a:noFill/>
                          </a:ln>
                          <a:solidFill>
                            <a:srgbClr val="FFFFFF"/>
                          </a:solidFill>
                          <a:effectLst/>
                          <a:latin typeface="Calibri" panose="020F0502020204030204" pitchFamily="34" charset="0"/>
                        </a:rPr>
                        <a:t>End </a:t>
                      </a:r>
                      <a:r>
                        <a:rPr lang="en-US" sz="1400" b="0" kern="1400" dirty="0" err="1">
                          <a:ln>
                            <a:noFill/>
                          </a:ln>
                          <a:solidFill>
                            <a:srgbClr val="FFFFFF"/>
                          </a:solidFill>
                          <a:effectLst/>
                          <a:latin typeface="Calibri" panose="020F0502020204030204" pitchFamily="34" charset="0"/>
                        </a:rPr>
                        <a:t>DAte</a:t>
                      </a:r>
                      <a:endParaRPr lang="en-US" sz="1400" b="0" kern="1400" dirty="0">
                        <a:ln>
                          <a:noFill/>
                        </a:ln>
                        <a:solidFill>
                          <a:srgbClr val="FFFFFF"/>
                        </a:solidFill>
                        <a:effectLst/>
                        <a:latin typeface="Calibri" panose="020F0502020204030204" pitchFamily="34" charset="0"/>
                      </a:endParaRPr>
                    </a:p>
                    <a:p>
                      <a:pPr marR="0" indent="0" algn="l" rtl="0">
                        <a:lnSpc>
                          <a:spcPct val="119000"/>
                        </a:lnSpc>
                        <a:spcBef>
                          <a:spcPts val="0"/>
                        </a:spcBef>
                        <a:spcAft>
                          <a:spcPts val="600"/>
                        </a:spcAft>
                      </a:pPr>
                      <a:endParaRPr lang="en-US" sz="1000" b="1" kern="1400" dirty="0">
                        <a:ln>
                          <a:noFill/>
                        </a:ln>
                        <a:solidFill>
                          <a:srgbClr val="FFFFFF"/>
                        </a:solidFill>
                        <a:effectLst/>
                        <a:latin typeface="Calibri" panose="020F0502020204030204" pitchFamily="34" charset="0"/>
                      </a:endParaRPr>
                    </a:p>
                    <a:p>
                      <a:pPr marR="0" indent="0" algn="l" rtl="0">
                        <a:lnSpc>
                          <a:spcPct val="119000"/>
                        </a:lnSpc>
                        <a:spcBef>
                          <a:spcPts val="0"/>
                        </a:spcBef>
                        <a:spcAft>
                          <a:spcPts val="600"/>
                        </a:spcAft>
                      </a:pPr>
                      <a:endParaRPr lang="en-US" sz="10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3025854647"/>
                  </a:ext>
                </a:extLst>
              </a:tr>
              <a:tr h="743794">
                <a:tc>
                  <a:txBody>
                    <a:bodyPr/>
                    <a:lstStyle/>
                    <a:p>
                      <a:pPr marR="0" indent="0" algn="l" rtl="0">
                        <a:lnSpc>
                          <a:spcPct val="119000"/>
                        </a:lnSpc>
                        <a:spcBef>
                          <a:spcPts val="0"/>
                        </a:spcBef>
                        <a:spcAft>
                          <a:spcPts val="600"/>
                        </a:spcAft>
                      </a:pPr>
                      <a:r>
                        <a:rPr lang="en-US" sz="1400" b="1" kern="1400" dirty="0">
                          <a:ln>
                            <a:noFill/>
                          </a:ln>
                          <a:solidFill>
                            <a:srgbClr val="FFFFFF"/>
                          </a:solidFill>
                          <a:effectLst/>
                          <a:latin typeface="Calibri" panose="020F0502020204030204" pitchFamily="34" charset="0"/>
                        </a:rPr>
                        <a:t>Form a team 4-6 members</a:t>
                      </a:r>
                    </a:p>
                    <a:p>
                      <a:pPr marR="0" indent="0" algn="l" rtl="0">
                        <a:lnSpc>
                          <a:spcPct val="119000"/>
                        </a:lnSpc>
                        <a:spcBef>
                          <a:spcPts val="0"/>
                        </a:spcBef>
                        <a:spcAft>
                          <a:spcPts val="600"/>
                        </a:spcAft>
                      </a:pPr>
                      <a:r>
                        <a:rPr lang="en-US" sz="1400" b="1" kern="1400" dirty="0">
                          <a:ln>
                            <a:noFill/>
                          </a:ln>
                          <a:solidFill>
                            <a:srgbClr val="FFFFFF"/>
                          </a:solidFill>
                          <a:effectLst/>
                          <a:latin typeface="Calibri" panose="020F0502020204030204" pitchFamily="34" charset="0"/>
                        </a:rPr>
                        <a:t>Club Extension Team. Member development as per goals</a:t>
                      </a:r>
                      <a:endParaRPr lang="en-US" sz="14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R="0" indent="0" algn="l" rtl="0">
                        <a:lnSpc>
                          <a:spcPct val="119000"/>
                        </a:lnSpc>
                        <a:spcBef>
                          <a:spcPts val="0"/>
                        </a:spcBef>
                        <a:spcAft>
                          <a:spcPts val="600"/>
                        </a:spcAft>
                      </a:pPr>
                      <a:r>
                        <a:rPr lang="en-US" sz="1400" b="1" kern="1400" dirty="0">
                          <a:ln>
                            <a:noFill/>
                          </a:ln>
                          <a:solidFill>
                            <a:srgbClr val="000000"/>
                          </a:solidFill>
                          <a:effectLst/>
                          <a:latin typeface="Calibri" panose="020F0502020204030204" pitchFamily="34" charset="0"/>
                        </a:rPr>
                        <a:t>GMT </a:t>
                      </a:r>
                      <a:endParaRPr lang="en-US" sz="14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ED7EF"/>
                    </a:solidFill>
                  </a:tcPr>
                </a:tc>
                <a:tc>
                  <a:txBody>
                    <a:bodyPr/>
                    <a:lstStyle/>
                    <a:p>
                      <a:pPr marR="0" indent="0" algn="l" rtl="0">
                        <a:lnSpc>
                          <a:spcPct val="119000"/>
                        </a:lnSpc>
                        <a:spcBef>
                          <a:spcPts val="0"/>
                        </a:spcBef>
                        <a:spcAft>
                          <a:spcPts val="600"/>
                        </a:spcAft>
                      </a:pPr>
                      <a:r>
                        <a:rPr lang="en-US" sz="1400" b="1" kern="1400" dirty="0">
                          <a:ln>
                            <a:noFill/>
                          </a:ln>
                          <a:solidFill>
                            <a:srgbClr val="000000"/>
                          </a:solidFill>
                          <a:effectLst/>
                          <a:latin typeface="Calibri" panose="020F0502020204030204" pitchFamily="34" charset="0"/>
                        </a:rPr>
                        <a:t>MD-2 Membership Dev. Grant</a:t>
                      </a:r>
                      <a:endParaRPr lang="en-US" sz="14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ED7EF"/>
                    </a:solidFill>
                  </a:tcPr>
                </a:tc>
                <a:tc>
                  <a:txBody>
                    <a:bodyPr/>
                    <a:lstStyle/>
                    <a:p>
                      <a:pPr marR="0" indent="0" algn="l" rtl="0">
                        <a:lnSpc>
                          <a:spcPct val="119000"/>
                        </a:lnSpc>
                        <a:spcBef>
                          <a:spcPts val="0"/>
                        </a:spcBef>
                        <a:spcAft>
                          <a:spcPts val="600"/>
                        </a:spcAft>
                      </a:pPr>
                      <a:r>
                        <a:rPr lang="en-US" sz="1400" b="1" kern="1400" dirty="0">
                          <a:ln>
                            <a:noFill/>
                          </a:ln>
                          <a:solidFill>
                            <a:srgbClr val="000000"/>
                          </a:solidFill>
                          <a:effectLst/>
                          <a:latin typeface="Calibri" panose="020F0502020204030204" pitchFamily="34" charset="0"/>
                        </a:rPr>
                        <a:t>June 2024</a:t>
                      </a:r>
                      <a:endParaRPr lang="en-US" sz="14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ED7EF"/>
                    </a:solidFill>
                  </a:tcPr>
                </a:tc>
                <a:tc>
                  <a:txBody>
                    <a:bodyPr/>
                    <a:lstStyle/>
                    <a:p>
                      <a:pPr marR="0" indent="0" algn="l" rtl="0">
                        <a:lnSpc>
                          <a:spcPct val="119000"/>
                        </a:lnSpc>
                        <a:spcBef>
                          <a:spcPts val="0"/>
                        </a:spcBef>
                        <a:spcAft>
                          <a:spcPts val="600"/>
                        </a:spcAft>
                      </a:pPr>
                      <a:r>
                        <a:rPr lang="en-US" sz="1000" kern="1400" dirty="0">
                          <a:ln>
                            <a:noFill/>
                          </a:ln>
                          <a:solidFill>
                            <a:srgbClr val="000000"/>
                          </a:solidFill>
                          <a:effectLst/>
                          <a:latin typeface="Calibri" panose="020F0502020204030204" pitchFamily="34" charset="0"/>
                        </a:rPr>
                        <a:t> </a:t>
                      </a:r>
                      <a:r>
                        <a:rPr lang="en-US" sz="1400" b="1" kern="1400" dirty="0">
                          <a:ln>
                            <a:noFill/>
                          </a:ln>
                          <a:solidFill>
                            <a:srgbClr val="000000"/>
                          </a:solidFill>
                          <a:effectLst/>
                          <a:latin typeface="Calibri" panose="020F0502020204030204" pitchFamily="34" charset="0"/>
                        </a:rPr>
                        <a:t>June 2025</a:t>
                      </a: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ED7EF"/>
                    </a:solidFill>
                  </a:tcPr>
                </a:tc>
                <a:extLst>
                  <a:ext uri="{0D108BD9-81ED-4DB2-BD59-A6C34878D82A}">
                    <a16:rowId xmlns:a16="http://schemas.microsoft.com/office/drawing/2014/main" val="21143811"/>
                  </a:ext>
                </a:extLst>
              </a:tr>
              <a:tr h="776675">
                <a:tc>
                  <a:txBody>
                    <a:bodyPr/>
                    <a:lstStyle/>
                    <a:p>
                      <a:pPr marR="0" indent="0" algn="l" rtl="0">
                        <a:lnSpc>
                          <a:spcPct val="119000"/>
                        </a:lnSpc>
                        <a:spcBef>
                          <a:spcPts val="0"/>
                        </a:spcBef>
                        <a:spcAft>
                          <a:spcPts val="600"/>
                        </a:spcAft>
                      </a:pPr>
                      <a:r>
                        <a:rPr lang="en-US" sz="1400" b="1" kern="1400" dirty="0">
                          <a:ln>
                            <a:noFill/>
                          </a:ln>
                          <a:solidFill>
                            <a:srgbClr val="FFFFFF"/>
                          </a:solidFill>
                          <a:effectLst/>
                          <a:latin typeface="Calibri" panose="020F0502020204030204" pitchFamily="34" charset="0"/>
                        </a:rPr>
                        <a:t>Help conduct Membership events (Virtual or face to face)</a:t>
                      </a:r>
                      <a:endParaRPr lang="en-US" sz="14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R="0" indent="0" algn="l" rtl="0">
                        <a:lnSpc>
                          <a:spcPct val="119000"/>
                        </a:lnSpc>
                        <a:spcBef>
                          <a:spcPts val="0"/>
                        </a:spcBef>
                        <a:spcAft>
                          <a:spcPts val="600"/>
                        </a:spcAft>
                      </a:pPr>
                      <a:r>
                        <a:rPr lang="en-US" sz="1400" b="1" kern="1400" dirty="0">
                          <a:ln>
                            <a:noFill/>
                          </a:ln>
                          <a:solidFill>
                            <a:srgbClr val="000000"/>
                          </a:solidFill>
                          <a:effectLst/>
                          <a:latin typeface="Calibri" panose="020F0502020204030204" pitchFamily="34" charset="0"/>
                        </a:rPr>
                        <a:t>GMT and Team/Club </a:t>
                      </a:r>
                      <a:r>
                        <a:rPr lang="en-US" sz="1400" b="1" kern="1400" dirty="0" err="1">
                          <a:ln>
                            <a:noFill/>
                          </a:ln>
                          <a:solidFill>
                            <a:srgbClr val="000000"/>
                          </a:solidFill>
                          <a:effectLst/>
                          <a:latin typeface="Calibri" panose="020F0502020204030204" pitchFamily="34" charset="0"/>
                        </a:rPr>
                        <a:t>Memb</a:t>
                      </a:r>
                      <a:r>
                        <a:rPr lang="en-US" sz="1400" b="1" kern="1400" dirty="0">
                          <a:ln>
                            <a:noFill/>
                          </a:ln>
                          <a:solidFill>
                            <a:srgbClr val="000000"/>
                          </a:solidFill>
                          <a:effectLst/>
                          <a:latin typeface="Calibri" panose="020F0502020204030204" pitchFamily="34" charset="0"/>
                        </a:rPr>
                        <a:t> Chair/Zone Chairs</a:t>
                      </a:r>
                      <a:endParaRPr lang="en-US" sz="14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r>
                        <a:rPr lang="en-US" sz="1400" b="1" kern="1400" dirty="0" err="1">
                          <a:ln>
                            <a:noFill/>
                          </a:ln>
                          <a:solidFill>
                            <a:srgbClr val="000000"/>
                          </a:solidFill>
                          <a:effectLst/>
                          <a:latin typeface="Calibri" panose="020F0502020204030204" pitchFamily="34" charset="0"/>
                        </a:rPr>
                        <a:t>Memb</a:t>
                      </a:r>
                      <a:r>
                        <a:rPr lang="en-US" sz="1400" b="1" kern="1400" dirty="0">
                          <a:ln>
                            <a:noFill/>
                          </a:ln>
                          <a:solidFill>
                            <a:srgbClr val="000000"/>
                          </a:solidFill>
                          <a:effectLst/>
                          <a:latin typeface="Calibri" panose="020F0502020204030204" pitchFamily="34" charset="0"/>
                        </a:rPr>
                        <a:t>. Development Grant. Just Ask guide</a:t>
                      </a:r>
                      <a:endParaRPr lang="en-US" sz="14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r>
                        <a:rPr lang="en-US" sz="1400" b="1" kern="1400">
                          <a:ln>
                            <a:noFill/>
                          </a:ln>
                          <a:solidFill>
                            <a:srgbClr val="000000"/>
                          </a:solidFill>
                          <a:effectLst/>
                          <a:latin typeface="Calibri" panose="020F0502020204030204" pitchFamily="34" charset="0"/>
                        </a:rPr>
                        <a:t>July-ongoing</a:t>
                      </a:r>
                      <a:endParaRPr lang="en-US" sz="1400" kern="140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r>
                        <a:rPr lang="en-US" sz="1400" kern="1400" dirty="0">
                          <a:ln>
                            <a:noFill/>
                          </a:ln>
                          <a:solidFill>
                            <a:srgbClr val="000000"/>
                          </a:solidFill>
                          <a:effectLst/>
                          <a:latin typeface="Calibri" panose="020F0502020204030204" pitchFamily="34" charset="0"/>
                        </a:rPr>
                        <a:t> May</a:t>
                      </a: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BF7"/>
                    </a:solidFill>
                  </a:tcPr>
                </a:tc>
                <a:extLst>
                  <a:ext uri="{0D108BD9-81ED-4DB2-BD59-A6C34878D82A}">
                    <a16:rowId xmlns:a16="http://schemas.microsoft.com/office/drawing/2014/main" val="2390225112"/>
                  </a:ext>
                </a:extLst>
              </a:tr>
              <a:tr h="776675">
                <a:tc>
                  <a:txBody>
                    <a:bodyPr/>
                    <a:lstStyle/>
                    <a:p>
                      <a:pPr marR="0" indent="0" algn="l" rtl="0">
                        <a:lnSpc>
                          <a:spcPct val="119000"/>
                        </a:lnSpc>
                        <a:spcBef>
                          <a:spcPts val="0"/>
                        </a:spcBef>
                        <a:spcAft>
                          <a:spcPts val="600"/>
                        </a:spcAft>
                      </a:pPr>
                      <a:r>
                        <a:rPr lang="en-US" sz="1400" b="1" kern="1400">
                          <a:ln>
                            <a:noFill/>
                          </a:ln>
                          <a:solidFill>
                            <a:srgbClr val="FFFFFF"/>
                          </a:solidFill>
                          <a:effectLst/>
                          <a:latin typeface="Calibri" panose="020F0502020204030204" pitchFamily="34" charset="0"/>
                        </a:rPr>
                        <a:t>Focus on underrepresented groups and younger members</a:t>
                      </a:r>
                      <a:endParaRPr lang="en-US" sz="1400" kern="140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R="0" indent="0" algn="l" rtl="0">
                        <a:lnSpc>
                          <a:spcPct val="119000"/>
                        </a:lnSpc>
                        <a:spcBef>
                          <a:spcPts val="0"/>
                        </a:spcBef>
                        <a:spcAft>
                          <a:spcPts val="600"/>
                        </a:spcAft>
                      </a:pPr>
                      <a:r>
                        <a:rPr lang="en-US" sz="1400" b="1" kern="1400" dirty="0">
                          <a:ln>
                            <a:noFill/>
                          </a:ln>
                          <a:solidFill>
                            <a:srgbClr val="000000"/>
                          </a:solidFill>
                          <a:effectLst/>
                          <a:latin typeface="Calibri" panose="020F0502020204030204" pitchFamily="34" charset="0"/>
                        </a:rPr>
                        <a:t>GMT/Team/Zone Chairs </a:t>
                      </a:r>
                      <a:endParaRPr lang="en-US" sz="14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ED7EF"/>
                    </a:solidFill>
                  </a:tcPr>
                </a:tc>
                <a:tc>
                  <a:txBody>
                    <a:bodyPr/>
                    <a:lstStyle/>
                    <a:p>
                      <a:pPr marR="0" indent="0" algn="l" rtl="0">
                        <a:lnSpc>
                          <a:spcPct val="119000"/>
                        </a:lnSpc>
                        <a:spcBef>
                          <a:spcPts val="0"/>
                        </a:spcBef>
                        <a:spcAft>
                          <a:spcPts val="600"/>
                        </a:spcAft>
                      </a:pPr>
                      <a:r>
                        <a:rPr lang="en-US" sz="1400" b="1" kern="1400" dirty="0">
                          <a:ln>
                            <a:noFill/>
                          </a:ln>
                          <a:solidFill>
                            <a:srgbClr val="000000"/>
                          </a:solidFill>
                          <a:effectLst/>
                          <a:latin typeface="Calibri" panose="020F0502020204030204" pitchFamily="34" charset="0"/>
                        </a:rPr>
                        <a:t>Team members. Conduct district wide analysis and focus on specific areas</a:t>
                      </a:r>
                      <a:endParaRPr lang="en-US" sz="14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ED7EF"/>
                    </a:solidFill>
                  </a:tcPr>
                </a:tc>
                <a:tc>
                  <a:txBody>
                    <a:bodyPr/>
                    <a:lstStyle/>
                    <a:p>
                      <a:pPr marR="0" indent="0" algn="l" rtl="0">
                        <a:lnSpc>
                          <a:spcPct val="119000"/>
                        </a:lnSpc>
                        <a:spcBef>
                          <a:spcPts val="0"/>
                        </a:spcBef>
                        <a:spcAft>
                          <a:spcPts val="600"/>
                        </a:spcAft>
                      </a:pPr>
                      <a:r>
                        <a:rPr lang="en-US" sz="1400" b="1" kern="1400" dirty="0">
                          <a:ln>
                            <a:noFill/>
                          </a:ln>
                          <a:solidFill>
                            <a:srgbClr val="000000"/>
                          </a:solidFill>
                          <a:effectLst/>
                          <a:latin typeface="Calibri" panose="020F0502020204030204" pitchFamily="34" charset="0"/>
                        </a:rPr>
                        <a:t>July 2024</a:t>
                      </a:r>
                      <a:endParaRPr lang="en-US" sz="14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ED7EF"/>
                    </a:solidFill>
                  </a:tcPr>
                </a:tc>
                <a:tc>
                  <a:txBody>
                    <a:bodyPr/>
                    <a:lstStyle/>
                    <a:p>
                      <a:pPr marR="0" indent="0" algn="l" rtl="0">
                        <a:lnSpc>
                          <a:spcPct val="119000"/>
                        </a:lnSpc>
                        <a:spcBef>
                          <a:spcPts val="0"/>
                        </a:spcBef>
                        <a:spcAft>
                          <a:spcPts val="600"/>
                        </a:spcAft>
                      </a:pPr>
                      <a:r>
                        <a:rPr lang="en-US" sz="1000" kern="1400" dirty="0">
                          <a:ln>
                            <a:noFill/>
                          </a:ln>
                          <a:solidFill>
                            <a:srgbClr val="000000"/>
                          </a:solidFill>
                          <a:effectLst/>
                          <a:latin typeface="Calibri" panose="020F0502020204030204" pitchFamily="34" charset="0"/>
                        </a:rPr>
                        <a:t> </a:t>
                      </a:r>
                      <a:r>
                        <a:rPr lang="en-US" sz="1400" b="1" kern="1400" dirty="0">
                          <a:ln>
                            <a:noFill/>
                          </a:ln>
                          <a:solidFill>
                            <a:srgbClr val="000000"/>
                          </a:solidFill>
                          <a:effectLst/>
                          <a:latin typeface="Calibri" panose="020F0502020204030204" pitchFamily="34" charset="0"/>
                        </a:rPr>
                        <a:t>June 2025</a:t>
                      </a: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ED7EF"/>
                    </a:solidFill>
                  </a:tcPr>
                </a:tc>
                <a:extLst>
                  <a:ext uri="{0D108BD9-81ED-4DB2-BD59-A6C34878D82A}">
                    <a16:rowId xmlns:a16="http://schemas.microsoft.com/office/drawing/2014/main" val="2957771216"/>
                  </a:ext>
                </a:extLst>
              </a:tr>
              <a:tr h="776675">
                <a:tc>
                  <a:txBody>
                    <a:bodyPr/>
                    <a:lstStyle/>
                    <a:p>
                      <a:pPr marR="0" indent="0" algn="l" rtl="0">
                        <a:lnSpc>
                          <a:spcPct val="119000"/>
                        </a:lnSpc>
                        <a:spcBef>
                          <a:spcPts val="0"/>
                        </a:spcBef>
                        <a:spcAft>
                          <a:spcPts val="600"/>
                        </a:spcAft>
                      </a:pPr>
                      <a:r>
                        <a:rPr lang="en-US" sz="1400" b="1" kern="1400">
                          <a:ln>
                            <a:noFill/>
                          </a:ln>
                          <a:solidFill>
                            <a:srgbClr val="FFFFFF"/>
                          </a:solidFill>
                          <a:effectLst/>
                          <a:latin typeface="Calibri" panose="020F0502020204030204" pitchFamily="34" charset="0"/>
                        </a:rPr>
                        <a:t>Have a Retention Plan </a:t>
                      </a:r>
                      <a:endParaRPr lang="en-US" sz="1400" kern="140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R="0" indent="0" algn="l" rtl="0">
                        <a:lnSpc>
                          <a:spcPct val="119000"/>
                        </a:lnSpc>
                        <a:spcBef>
                          <a:spcPts val="0"/>
                        </a:spcBef>
                        <a:spcAft>
                          <a:spcPts val="600"/>
                        </a:spcAft>
                      </a:pPr>
                      <a:r>
                        <a:rPr lang="en-US" sz="1400" b="1" kern="1400">
                          <a:ln>
                            <a:noFill/>
                          </a:ln>
                          <a:solidFill>
                            <a:srgbClr val="000000"/>
                          </a:solidFill>
                          <a:effectLst/>
                          <a:latin typeface="Calibri" panose="020F0502020204030204" pitchFamily="34" charset="0"/>
                        </a:rPr>
                        <a:t>GMT/Team</a:t>
                      </a:r>
                      <a:endParaRPr lang="en-US" sz="1400" kern="140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r>
                        <a:rPr lang="en-US" sz="1400" b="1" kern="1400" dirty="0">
                          <a:ln>
                            <a:noFill/>
                          </a:ln>
                          <a:solidFill>
                            <a:srgbClr val="000000"/>
                          </a:solidFill>
                          <a:effectLst/>
                          <a:latin typeface="Calibri" panose="020F0502020204030204" pitchFamily="34" charset="0"/>
                        </a:rPr>
                        <a:t>Encourage exit interviews.  Clubs to keep members engaged. Member satisfaction</a:t>
                      </a:r>
                      <a:endParaRPr lang="en-US" sz="14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r>
                        <a:rPr lang="en-US" sz="1400" b="1" kern="1400" dirty="0">
                          <a:ln>
                            <a:noFill/>
                          </a:ln>
                          <a:solidFill>
                            <a:srgbClr val="000000"/>
                          </a:solidFill>
                          <a:effectLst/>
                          <a:latin typeface="Calibri" panose="020F0502020204030204" pitchFamily="34" charset="0"/>
                        </a:rPr>
                        <a:t>July-ongoing</a:t>
                      </a:r>
                      <a:endParaRPr lang="en-US" sz="14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r>
                        <a:rPr lang="en-US" sz="1000" kern="1400" dirty="0">
                          <a:ln>
                            <a:noFill/>
                          </a:ln>
                          <a:solidFill>
                            <a:srgbClr val="000000"/>
                          </a:solidFill>
                          <a:effectLst/>
                          <a:latin typeface="Calibri" panose="020F0502020204030204" pitchFamily="34" charset="0"/>
                        </a:rPr>
                        <a:t> </a:t>
                      </a:r>
                      <a:r>
                        <a:rPr lang="en-US" sz="1400" b="1" kern="1400" dirty="0">
                          <a:ln>
                            <a:noFill/>
                          </a:ln>
                          <a:solidFill>
                            <a:srgbClr val="000000"/>
                          </a:solidFill>
                          <a:effectLst/>
                          <a:latin typeface="Calibri" panose="020F0502020204030204" pitchFamily="34" charset="0"/>
                        </a:rPr>
                        <a:t>June 30, 2025</a:t>
                      </a: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BF7"/>
                    </a:solidFill>
                  </a:tcPr>
                </a:tc>
                <a:extLst>
                  <a:ext uri="{0D108BD9-81ED-4DB2-BD59-A6C34878D82A}">
                    <a16:rowId xmlns:a16="http://schemas.microsoft.com/office/drawing/2014/main" val="2501560847"/>
                  </a:ext>
                </a:extLst>
              </a:tr>
              <a:tr h="776675">
                <a:tc>
                  <a:txBody>
                    <a:bodyPr/>
                    <a:lstStyle/>
                    <a:p>
                      <a:pPr marR="0" indent="0" algn="l" rtl="0">
                        <a:lnSpc>
                          <a:spcPct val="119000"/>
                        </a:lnSpc>
                        <a:spcBef>
                          <a:spcPts val="0"/>
                        </a:spcBef>
                        <a:spcAft>
                          <a:spcPts val="600"/>
                        </a:spcAft>
                      </a:pPr>
                      <a:r>
                        <a:rPr lang="en-US" sz="1400" b="1" kern="1400">
                          <a:ln>
                            <a:noFill/>
                          </a:ln>
                          <a:solidFill>
                            <a:srgbClr val="FFFFFF"/>
                          </a:solidFill>
                          <a:effectLst/>
                          <a:latin typeface="Calibri" panose="020F0502020204030204" pitchFamily="34" charset="0"/>
                        </a:rPr>
                        <a:t>Clubs to be flexible MyClubMy Way</a:t>
                      </a:r>
                      <a:endParaRPr lang="en-US" sz="1400" kern="140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R="0" indent="0" algn="l" rtl="0">
                        <a:lnSpc>
                          <a:spcPct val="119000"/>
                        </a:lnSpc>
                        <a:spcBef>
                          <a:spcPts val="0"/>
                        </a:spcBef>
                        <a:spcAft>
                          <a:spcPts val="600"/>
                        </a:spcAft>
                      </a:pPr>
                      <a:r>
                        <a:rPr lang="en-US" sz="1400" b="1" kern="1400">
                          <a:ln>
                            <a:noFill/>
                          </a:ln>
                          <a:solidFill>
                            <a:srgbClr val="000000"/>
                          </a:solidFill>
                          <a:effectLst/>
                          <a:latin typeface="Calibri" panose="020F0502020204030204" pitchFamily="34" charset="0"/>
                        </a:rPr>
                        <a:t>Club Presidents</a:t>
                      </a:r>
                      <a:endParaRPr lang="en-US" sz="1400" kern="140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ED7EF"/>
                    </a:solidFill>
                  </a:tcPr>
                </a:tc>
                <a:tc>
                  <a:txBody>
                    <a:bodyPr/>
                    <a:lstStyle/>
                    <a:p>
                      <a:pPr marR="0" indent="0" algn="l" rtl="0">
                        <a:lnSpc>
                          <a:spcPct val="119000"/>
                        </a:lnSpc>
                        <a:spcBef>
                          <a:spcPts val="0"/>
                        </a:spcBef>
                        <a:spcAft>
                          <a:spcPts val="600"/>
                        </a:spcAft>
                      </a:pPr>
                      <a:r>
                        <a:rPr lang="en-US" sz="1400" b="1" kern="1400" dirty="0">
                          <a:ln>
                            <a:noFill/>
                          </a:ln>
                          <a:solidFill>
                            <a:srgbClr val="000000"/>
                          </a:solidFill>
                          <a:effectLst/>
                          <a:latin typeface="Calibri" panose="020F0502020204030204" pitchFamily="34" charset="0"/>
                        </a:rPr>
                        <a:t> Club Satisfaction Survey</a:t>
                      </a:r>
                      <a:endParaRPr lang="en-US" sz="14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ED7EF"/>
                    </a:solidFill>
                  </a:tcPr>
                </a:tc>
                <a:tc>
                  <a:txBody>
                    <a:bodyPr/>
                    <a:lstStyle/>
                    <a:p>
                      <a:pPr marR="0" indent="0" algn="l" rtl="0">
                        <a:lnSpc>
                          <a:spcPct val="119000"/>
                        </a:lnSpc>
                        <a:spcBef>
                          <a:spcPts val="0"/>
                        </a:spcBef>
                        <a:spcAft>
                          <a:spcPts val="600"/>
                        </a:spcAft>
                      </a:pPr>
                      <a:r>
                        <a:rPr lang="en-US" sz="1400" b="1" kern="1400" dirty="0">
                          <a:ln>
                            <a:noFill/>
                          </a:ln>
                          <a:solidFill>
                            <a:srgbClr val="000000"/>
                          </a:solidFill>
                          <a:effectLst/>
                          <a:latin typeface="Calibri" panose="020F0502020204030204" pitchFamily="34" charset="0"/>
                        </a:rPr>
                        <a:t>Ongoing</a:t>
                      </a:r>
                      <a:endParaRPr lang="en-US" sz="14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ED7EF"/>
                    </a:solidFill>
                  </a:tcPr>
                </a:tc>
                <a:tc>
                  <a:txBody>
                    <a:bodyPr/>
                    <a:lstStyle/>
                    <a:p>
                      <a:pPr marR="0" indent="0" algn="l" rtl="0">
                        <a:lnSpc>
                          <a:spcPct val="119000"/>
                        </a:lnSpc>
                        <a:spcBef>
                          <a:spcPts val="0"/>
                        </a:spcBef>
                        <a:spcAft>
                          <a:spcPts val="600"/>
                        </a:spcAft>
                      </a:pPr>
                      <a:r>
                        <a:rPr lang="en-US" sz="1000" kern="1400" dirty="0">
                          <a:ln>
                            <a:noFill/>
                          </a:ln>
                          <a:solidFill>
                            <a:srgbClr val="000000"/>
                          </a:solidFill>
                          <a:effectLst/>
                          <a:latin typeface="Calibri" panose="020F0502020204030204" pitchFamily="34" charset="0"/>
                        </a:rPr>
                        <a:t> </a:t>
                      </a: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ED7EF"/>
                    </a:solidFill>
                  </a:tcPr>
                </a:tc>
                <a:extLst>
                  <a:ext uri="{0D108BD9-81ED-4DB2-BD59-A6C34878D82A}">
                    <a16:rowId xmlns:a16="http://schemas.microsoft.com/office/drawing/2014/main" val="2331239963"/>
                  </a:ext>
                </a:extLst>
              </a:tr>
              <a:tr h="771364">
                <a:tc>
                  <a:txBody>
                    <a:bodyPr/>
                    <a:lstStyle/>
                    <a:p>
                      <a:pPr marR="0" indent="0" algn="l" rtl="0">
                        <a:lnSpc>
                          <a:spcPct val="119000"/>
                        </a:lnSpc>
                        <a:spcBef>
                          <a:spcPts val="0"/>
                        </a:spcBef>
                        <a:spcAft>
                          <a:spcPts val="600"/>
                        </a:spcAft>
                      </a:pPr>
                      <a:r>
                        <a:rPr lang="en-US" sz="1400" b="1" kern="1400">
                          <a:ln>
                            <a:noFill/>
                          </a:ln>
                          <a:solidFill>
                            <a:srgbClr val="FFFFFF"/>
                          </a:solidFill>
                          <a:effectLst/>
                          <a:latin typeface="Calibri" panose="020F0502020204030204" pitchFamily="34" charset="0"/>
                        </a:rPr>
                        <a:t>Membership Chair Training</a:t>
                      </a:r>
                      <a:endParaRPr lang="en-US" sz="1400" kern="140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R="0" indent="0" algn="l" rtl="0">
                        <a:lnSpc>
                          <a:spcPct val="119000"/>
                        </a:lnSpc>
                        <a:spcBef>
                          <a:spcPts val="0"/>
                        </a:spcBef>
                        <a:spcAft>
                          <a:spcPts val="600"/>
                        </a:spcAft>
                      </a:pPr>
                      <a:r>
                        <a:rPr lang="en-US" sz="1400" b="1" kern="1400">
                          <a:ln>
                            <a:noFill/>
                          </a:ln>
                          <a:solidFill>
                            <a:srgbClr val="000000"/>
                          </a:solidFill>
                          <a:effectLst/>
                          <a:latin typeface="Calibri" panose="020F0502020204030204" pitchFamily="34" charset="0"/>
                        </a:rPr>
                        <a:t>GLT</a:t>
                      </a:r>
                      <a:endParaRPr lang="en-US" sz="1400" kern="140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r>
                        <a:rPr lang="en-US" sz="1400" b="1" kern="1400" dirty="0">
                          <a:ln>
                            <a:noFill/>
                          </a:ln>
                          <a:solidFill>
                            <a:srgbClr val="000000"/>
                          </a:solidFill>
                          <a:effectLst/>
                          <a:latin typeface="Calibri" panose="020F0502020204030204" pitchFamily="34" charset="0"/>
                        </a:rPr>
                        <a:t>Zoom virtual or face to face. </a:t>
                      </a:r>
                      <a:endParaRPr lang="en-US" sz="14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r>
                        <a:rPr lang="en-US" sz="1400" b="1" kern="1400" dirty="0">
                          <a:ln>
                            <a:noFill/>
                          </a:ln>
                          <a:solidFill>
                            <a:srgbClr val="000000"/>
                          </a:solidFill>
                          <a:effectLst/>
                          <a:latin typeface="Calibri" panose="020F0502020204030204" pitchFamily="34" charset="0"/>
                        </a:rPr>
                        <a:t>Sep-Oct</a:t>
                      </a:r>
                      <a:endParaRPr lang="en-US" sz="1400" kern="1400" dirty="0">
                        <a:ln>
                          <a:noFill/>
                        </a:ln>
                        <a:solidFill>
                          <a:srgbClr val="000000"/>
                        </a:solidFill>
                        <a:effectLst/>
                        <a:latin typeface="Calibri" panose="020F0502020204030204" pitchFamily="34" charset="0"/>
                      </a:endParaRP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BF7"/>
                    </a:solidFill>
                  </a:tcPr>
                </a:tc>
                <a:tc>
                  <a:txBody>
                    <a:bodyPr/>
                    <a:lstStyle/>
                    <a:p>
                      <a:pPr marR="0" indent="0" algn="l" rtl="0">
                        <a:lnSpc>
                          <a:spcPct val="119000"/>
                        </a:lnSpc>
                        <a:spcBef>
                          <a:spcPts val="0"/>
                        </a:spcBef>
                        <a:spcAft>
                          <a:spcPts val="600"/>
                        </a:spcAft>
                      </a:pPr>
                      <a:r>
                        <a:rPr lang="en-US" sz="1000" kern="1400" dirty="0">
                          <a:ln>
                            <a:noFill/>
                          </a:ln>
                          <a:solidFill>
                            <a:srgbClr val="000000"/>
                          </a:solidFill>
                          <a:effectLst/>
                          <a:latin typeface="Calibri" panose="020F0502020204030204" pitchFamily="34" charset="0"/>
                        </a:rPr>
                        <a:t> </a:t>
                      </a:r>
                    </a:p>
                  </a:txBody>
                  <a:tcPr marL="36576" marR="36576" marT="36576" marB="36576">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FEBF7"/>
                    </a:solidFill>
                  </a:tcPr>
                </a:tc>
                <a:extLst>
                  <a:ext uri="{0D108BD9-81ED-4DB2-BD59-A6C34878D82A}">
                    <a16:rowId xmlns:a16="http://schemas.microsoft.com/office/drawing/2014/main" val="3342984325"/>
                  </a:ext>
                </a:extLst>
              </a:tr>
            </a:tbl>
          </a:graphicData>
        </a:graphic>
      </p:graphicFrame>
      <p:sp>
        <p:nvSpPr>
          <p:cNvPr id="3" name="Control 1">
            <a:extLst>
              <a:ext uri="{FF2B5EF4-FFF2-40B4-BE49-F238E27FC236}">
                <a16:creationId xmlns:a16="http://schemas.microsoft.com/office/drawing/2014/main" id="{3A8D4954-3915-4A41-98CA-7623E504E1CE}"/>
              </a:ext>
            </a:extLst>
          </p:cNvPr>
          <p:cNvSpPr>
            <a:spLocks noChangeArrowheads="1" noChangeShapeType="1"/>
          </p:cNvSpPr>
          <p:nvPr/>
        </p:nvSpPr>
        <p:spPr bwMode="auto">
          <a:xfrm>
            <a:off x="1764186" y="5784754"/>
            <a:ext cx="9144601" cy="5408874"/>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ヒラギノ角ゴ Pro W3" pitchFamily="125" charset="-128"/>
              <a:cs typeface="+mn-cs"/>
            </a:endParaRPr>
          </a:p>
        </p:txBody>
      </p:sp>
      <p:sp>
        <p:nvSpPr>
          <p:cNvPr id="4" name="TextBox 3">
            <a:extLst>
              <a:ext uri="{FF2B5EF4-FFF2-40B4-BE49-F238E27FC236}">
                <a16:creationId xmlns:a16="http://schemas.microsoft.com/office/drawing/2014/main" id="{11171E61-746E-422E-A5E1-6A93B6396BC2}"/>
              </a:ext>
            </a:extLst>
          </p:cNvPr>
          <p:cNvSpPr txBox="1"/>
          <p:nvPr/>
        </p:nvSpPr>
        <p:spPr>
          <a:xfrm>
            <a:off x="2133599" y="304800"/>
            <a:ext cx="8775187"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itchFamily="34" charset="0"/>
                <a:ea typeface="ヒラギノ角ゴ Pro W3" pitchFamily="125" charset="-128"/>
                <a:cs typeface="+mn-cs"/>
              </a:rPr>
              <a:t>ACTION STEPS (Membership Development)</a:t>
            </a:r>
          </a:p>
        </p:txBody>
      </p:sp>
      <p:sp>
        <p:nvSpPr>
          <p:cNvPr id="5" name="TextBox 4">
            <a:extLst>
              <a:ext uri="{FF2B5EF4-FFF2-40B4-BE49-F238E27FC236}">
                <a16:creationId xmlns:a16="http://schemas.microsoft.com/office/drawing/2014/main" id="{E02BB858-7479-4F2C-BBB0-86A74F55C09A}"/>
              </a:ext>
            </a:extLst>
          </p:cNvPr>
          <p:cNvSpPr txBox="1"/>
          <p:nvPr/>
        </p:nvSpPr>
        <p:spPr>
          <a:xfrm>
            <a:off x="9677400" y="1295400"/>
            <a:ext cx="2362200" cy="203132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Arial" pitchFamily="34" charset="0"/>
                <a:ea typeface="ヒラギノ角ゴ Pro W3" pitchFamily="125" charset="-128"/>
                <a:cs typeface="+mn-cs"/>
              </a:rPr>
              <a:t>Goal: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itchFamily="34" charset="0"/>
              <a:ea typeface="ヒラギノ角ゴ Pro W3" pitchFamily="125"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itchFamily="34" charset="0"/>
                <a:ea typeface="ヒラギノ角ゴ Pro W3" pitchFamily="125" charset="-128"/>
                <a:cs typeface="+mn-cs"/>
              </a:rPr>
              <a:t>By end of June 2027, District 2-X1  will recruit 400 new members and have a net of </a:t>
            </a:r>
            <a:r>
              <a:rPr lang="en-US" dirty="0">
                <a:solidFill>
                  <a:prstClr val="white"/>
                </a:solidFill>
              </a:rPr>
              <a:t>110</a:t>
            </a:r>
            <a:r>
              <a:rPr kumimoji="0" lang="en-US" sz="1800" b="0" i="0" u="none" strike="noStrike" kern="1200" cap="none" spc="0" normalizeH="0" baseline="0" noProof="0" dirty="0">
                <a:ln>
                  <a:noFill/>
                </a:ln>
                <a:solidFill>
                  <a:prstClr val="white"/>
                </a:solidFill>
                <a:effectLst/>
                <a:uLnTx/>
                <a:uFillTx/>
                <a:latin typeface="Arial" pitchFamily="34" charset="0"/>
                <a:ea typeface="ヒラギノ角ゴ Pro W3" pitchFamily="125" charset="-128"/>
                <a:cs typeface="+mn-cs"/>
              </a:rPr>
              <a:t> members</a:t>
            </a:r>
          </a:p>
        </p:txBody>
      </p:sp>
      <p:sp>
        <p:nvSpPr>
          <p:cNvPr id="6" name="TextBox 5">
            <a:extLst>
              <a:ext uri="{FF2B5EF4-FFF2-40B4-BE49-F238E27FC236}">
                <a16:creationId xmlns:a16="http://schemas.microsoft.com/office/drawing/2014/main" id="{63F6E785-A24D-BFC6-1912-3AC04859777C}"/>
              </a:ext>
            </a:extLst>
          </p:cNvPr>
          <p:cNvSpPr txBox="1"/>
          <p:nvPr/>
        </p:nvSpPr>
        <p:spPr>
          <a:xfrm>
            <a:off x="9677400" y="5784754"/>
            <a:ext cx="1859757" cy="461665"/>
          </a:xfrm>
          <a:prstGeom prst="rect">
            <a:avLst/>
          </a:prstGeom>
          <a:noFill/>
        </p:spPr>
        <p:txBody>
          <a:bodyPr wrap="square" rtlCol="0">
            <a:spAutoFit/>
          </a:bodyPr>
          <a:lstStyle/>
          <a:p>
            <a:r>
              <a:rPr lang="en-US" sz="2400" dirty="0">
                <a:solidFill>
                  <a:schemeClr val="bg1"/>
                </a:solidFill>
              </a:rPr>
              <a:t>SAMPLE</a:t>
            </a:r>
          </a:p>
        </p:txBody>
      </p:sp>
    </p:spTree>
    <p:extLst>
      <p:ext uri="{BB962C8B-B14F-4D97-AF65-F5344CB8AC3E}">
        <p14:creationId xmlns:p14="http://schemas.microsoft.com/office/powerpoint/2010/main" val="3353620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15240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Open Sans Regular" charset="0"/>
              <a:ea typeface="+mn-ea"/>
              <a:cs typeface="+mn-cs"/>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34933" y="5539342"/>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7" name="Headline">
            <a:extLst>
              <a:ext uri="{FF2B5EF4-FFF2-40B4-BE49-F238E27FC236}">
                <a16:creationId xmlns:a16="http://schemas.microsoft.com/office/drawing/2014/main" id="{621CEC69-F5FC-0E19-1716-4D1D980FD662}"/>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1" u="none" strike="noStrike" kern="0" cap="none" spc="0" normalizeH="0" baseline="0" noProof="0" dirty="0">
                <a:ln>
                  <a:noFill/>
                </a:ln>
                <a:solidFill>
                  <a:srgbClr val="FFC000"/>
                </a:solidFill>
                <a:effectLst/>
                <a:uLnTx/>
                <a:uFillTx/>
                <a:latin typeface="Calibri" panose="020F0502020204030204" pitchFamily="34" charset="0"/>
                <a:ea typeface="ヒラギノ角ゴ Pro W3" charset="0"/>
                <a:cs typeface="Calibri" panose="020F0502020204030204" pitchFamily="34" charset="0"/>
              </a:rPr>
              <a:t> </a:t>
            </a:r>
          </a:p>
        </p:txBody>
      </p:sp>
      <p:sp>
        <p:nvSpPr>
          <p:cNvPr id="3" name="TextBox 2">
            <a:extLst>
              <a:ext uri="{FF2B5EF4-FFF2-40B4-BE49-F238E27FC236}">
                <a16:creationId xmlns:a16="http://schemas.microsoft.com/office/drawing/2014/main" id="{A508A9F1-BBC2-180A-5137-FE7BC6D1220C}"/>
              </a:ext>
            </a:extLst>
          </p:cNvPr>
          <p:cNvSpPr txBox="1"/>
          <p:nvPr/>
        </p:nvSpPr>
        <p:spPr>
          <a:xfrm>
            <a:off x="4114800" y="762000"/>
            <a:ext cx="2514600" cy="553998"/>
          </a:xfrm>
          <a:prstGeom prst="rect">
            <a:avLst/>
          </a:prstGeom>
          <a:noFill/>
        </p:spPr>
        <p:txBody>
          <a:bodyPr wrap="square" rtlCol="0">
            <a:spAutoFit/>
          </a:bodyPr>
          <a:lstStyle/>
          <a:p>
            <a:r>
              <a:rPr lang="en-US" sz="3000" b="1" dirty="0">
                <a:solidFill>
                  <a:srgbClr val="FFC000"/>
                </a:solidFill>
              </a:rPr>
              <a:t>AGENDA</a:t>
            </a:r>
          </a:p>
        </p:txBody>
      </p:sp>
      <p:sp>
        <p:nvSpPr>
          <p:cNvPr id="4" name="TextBox 3">
            <a:extLst>
              <a:ext uri="{FF2B5EF4-FFF2-40B4-BE49-F238E27FC236}">
                <a16:creationId xmlns:a16="http://schemas.microsoft.com/office/drawing/2014/main" id="{09CAEC9A-4E25-CF16-2B8F-CD3A110BC880}"/>
              </a:ext>
            </a:extLst>
          </p:cNvPr>
          <p:cNvSpPr txBox="1"/>
          <p:nvPr/>
        </p:nvSpPr>
        <p:spPr>
          <a:xfrm>
            <a:off x="1981200" y="1600200"/>
            <a:ext cx="7315200" cy="3970318"/>
          </a:xfrm>
          <a:prstGeom prst="rect">
            <a:avLst/>
          </a:prstGeom>
          <a:noFill/>
        </p:spPr>
        <p:txBody>
          <a:bodyPr wrap="square" rtlCol="0">
            <a:spAutoFit/>
          </a:bodyPr>
          <a:lstStyle/>
          <a:p>
            <a:pPr marL="514350" indent="-514350">
              <a:buAutoNum type="arabicPeriod"/>
            </a:pPr>
            <a:r>
              <a:rPr lang="en-US" sz="2800" dirty="0">
                <a:solidFill>
                  <a:schemeClr val="bg1"/>
                </a:solidFill>
              </a:rPr>
              <a:t>GMA Process- the Need</a:t>
            </a:r>
          </a:p>
          <a:p>
            <a:pPr marL="514350" indent="-514350">
              <a:buAutoNum type="arabicPeriod"/>
            </a:pPr>
            <a:r>
              <a:rPr lang="en-US" sz="2800" dirty="0">
                <a:solidFill>
                  <a:schemeClr val="bg1"/>
                </a:solidFill>
              </a:rPr>
              <a:t>GMA – the Districts</a:t>
            </a:r>
          </a:p>
          <a:p>
            <a:pPr marL="514350" indent="-514350">
              <a:buAutoNum type="arabicPeriod"/>
            </a:pPr>
            <a:r>
              <a:rPr lang="en-US" sz="2800" dirty="0">
                <a:solidFill>
                  <a:schemeClr val="bg1"/>
                </a:solidFill>
              </a:rPr>
              <a:t>GMA – the Clubs</a:t>
            </a:r>
          </a:p>
          <a:p>
            <a:pPr marL="514350" indent="-514350">
              <a:buAutoNum type="arabicPeriod"/>
            </a:pPr>
            <a:r>
              <a:rPr lang="en-US" sz="2800" dirty="0">
                <a:solidFill>
                  <a:schemeClr val="bg1"/>
                </a:solidFill>
              </a:rPr>
              <a:t> The Process</a:t>
            </a:r>
          </a:p>
          <a:p>
            <a:r>
              <a:rPr lang="en-US" sz="2800" dirty="0">
                <a:solidFill>
                  <a:schemeClr val="bg1"/>
                </a:solidFill>
              </a:rPr>
              <a:t>       -Build a Team</a:t>
            </a:r>
          </a:p>
          <a:p>
            <a:r>
              <a:rPr lang="en-US" sz="2800" dirty="0">
                <a:solidFill>
                  <a:schemeClr val="bg1"/>
                </a:solidFill>
              </a:rPr>
              <a:t>       - </a:t>
            </a:r>
            <a:r>
              <a:rPr lang="en-US" sz="2800" dirty="0" err="1">
                <a:solidFill>
                  <a:schemeClr val="bg1"/>
                </a:solidFill>
              </a:rPr>
              <a:t>Buld</a:t>
            </a:r>
            <a:r>
              <a:rPr lang="en-US" sz="2800" dirty="0">
                <a:solidFill>
                  <a:schemeClr val="bg1"/>
                </a:solidFill>
              </a:rPr>
              <a:t> a Vision</a:t>
            </a:r>
          </a:p>
          <a:p>
            <a:r>
              <a:rPr lang="en-US" sz="2800" dirty="0">
                <a:solidFill>
                  <a:schemeClr val="bg1"/>
                </a:solidFill>
              </a:rPr>
              <a:t>       - Build a Plan</a:t>
            </a:r>
          </a:p>
          <a:p>
            <a:r>
              <a:rPr lang="en-US" sz="2800" dirty="0">
                <a:solidFill>
                  <a:schemeClr val="bg1"/>
                </a:solidFill>
              </a:rPr>
              <a:t>       - Build Success </a:t>
            </a:r>
          </a:p>
          <a:p>
            <a:pPr marL="514350" indent="-514350">
              <a:buAutoNum type="arabicPeriod" startAt="5"/>
            </a:pPr>
            <a:r>
              <a:rPr lang="en-US" sz="2800" dirty="0">
                <a:solidFill>
                  <a:schemeClr val="bg1"/>
                </a:solidFill>
              </a:rPr>
              <a:t>Conclusions </a:t>
            </a:r>
          </a:p>
        </p:txBody>
      </p:sp>
    </p:spTree>
    <p:extLst>
      <p:ext uri="{BB962C8B-B14F-4D97-AF65-F5344CB8AC3E}">
        <p14:creationId xmlns:p14="http://schemas.microsoft.com/office/powerpoint/2010/main" val="340125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22D44E70-7CE2-9E4F-ACB9-A50EC9CE5C5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14" name="Background - Solid">
            <a:extLst>
              <a:ext uri="{FF2B5EF4-FFF2-40B4-BE49-F238E27FC236}">
                <a16:creationId xmlns:a16="http://schemas.microsoft.com/office/drawing/2014/main" id="{6F49DE49-625A-9641-9115-2CADBFE747AE}"/>
              </a:ext>
            </a:extLst>
          </p:cNvPr>
          <p:cNvSpPr/>
          <p:nvPr/>
        </p:nvSpPr>
        <p:spPr bwMode="auto">
          <a:xfrm>
            <a:off x="24063" y="0"/>
            <a:ext cx="12196482" cy="6858000"/>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endParaRPr kumimoji="0" lang="en-US" sz="3000" b="0" i="0" u="none" strike="noStrike" kern="1200" cap="none" spc="0" normalizeH="0" baseline="0" noProof="0" dirty="0" err="1">
              <a:ln>
                <a:noFill/>
              </a:ln>
              <a:solidFill>
                <a:srgbClr val="404040"/>
              </a:solidFill>
              <a:effectLst/>
              <a:uLnTx/>
              <a:uFillTx/>
              <a:latin typeface="Arial" pitchFamily="34" charset="0"/>
              <a:ea typeface="ヒラギノ角ゴ Pro W3" pitchFamily="84" charset="-128"/>
              <a:cs typeface="+mn-cs"/>
            </a:endParaRPr>
          </a:p>
        </p:txBody>
      </p:sp>
      <p:sp>
        <p:nvSpPr>
          <p:cNvPr id="15" name="Background - Solid">
            <a:extLst>
              <a:ext uri="{FF2B5EF4-FFF2-40B4-BE49-F238E27FC236}">
                <a16:creationId xmlns:a16="http://schemas.microsoft.com/office/drawing/2014/main" id="{A526AF7E-4DDB-504E-9637-4AE30E6D4C87}"/>
              </a:ext>
            </a:extLst>
          </p:cNvPr>
          <p:cNvSpPr/>
          <p:nvPr/>
        </p:nvSpPr>
        <p:spPr>
          <a:xfrm>
            <a:off x="0" y="-1"/>
            <a:ext cx="12192000" cy="912603"/>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6" name="Subhead">
            <a:extLst>
              <a:ext uri="{FF2B5EF4-FFF2-40B4-BE49-F238E27FC236}">
                <a16:creationId xmlns:a16="http://schemas.microsoft.com/office/drawing/2014/main" id="{059555F2-D93F-244D-921C-E446953C52F0}"/>
              </a:ext>
            </a:extLst>
          </p:cNvPr>
          <p:cNvSpPr txBox="1">
            <a:spLocks/>
          </p:cNvSpPr>
          <p:nvPr/>
        </p:nvSpPr>
        <p:spPr>
          <a:xfrm>
            <a:off x="2514600" y="2930314"/>
            <a:ext cx="8077200" cy="3241886"/>
          </a:xfrm>
          <a:prstGeom prst="rect">
            <a:avLst/>
          </a:prstGeom>
        </p:spPr>
        <p:txBody>
          <a:bodyPr numCol="1" anchor="t"/>
          <a:lstStyle>
            <a:lvl1pPr marL="0" indent="0" algn="ctr" rtl="0" eaLnBrk="1" fontAlgn="base" hangingPunct="1">
              <a:spcBef>
                <a:spcPct val="20000"/>
              </a:spcBef>
              <a:spcAft>
                <a:spcPct val="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marR="0" lvl="0" indent="-457200" algn="l" defTabSz="914400" rtl="0" eaLnBrk="1" fontAlgn="base" latinLnBrk="0" hangingPunct="1">
              <a:lnSpc>
                <a:spcPct val="120000"/>
              </a:lnSpc>
              <a:spcBef>
                <a:spcPts val="1200"/>
              </a:spcBef>
              <a:spcAft>
                <a:spcPts val="600"/>
              </a:spcAft>
              <a:buClr>
                <a:srgbClr val="FFC000"/>
              </a:buClr>
              <a:buSzTx/>
              <a:buFont typeface=".Lucida Grande UI Regular"/>
              <a:buChar char="►"/>
              <a:tabLst/>
              <a:defRPr/>
            </a:pPr>
            <a:endParaRPr kumimoji="0" lang="en-US" sz="2000" b="0" i="0" u="none" strike="noStrike" kern="0" cap="none" spc="0" normalizeH="0" baseline="0" noProof="0" dirty="0">
              <a:ln>
                <a:noFill/>
              </a:ln>
              <a:solidFill>
                <a:prstClr val="white"/>
              </a:solidFill>
              <a:effectLst/>
              <a:uLnTx/>
              <a:uFillTx/>
              <a:latin typeface="Helvetica" panose="020B0604020202020204" pitchFamily="34" charset="0"/>
              <a:ea typeface="ヒラギノ角ゴ Pro W3" charset="0"/>
              <a:cs typeface="Arial" panose="020B0604020202020204" pitchFamily="34" charset="0"/>
            </a:endParaRPr>
          </a:p>
        </p:txBody>
      </p:sp>
      <p:sp>
        <p:nvSpPr>
          <p:cNvPr id="18" name="Headline">
            <a:extLst>
              <a:ext uri="{FF2B5EF4-FFF2-40B4-BE49-F238E27FC236}">
                <a16:creationId xmlns:a16="http://schemas.microsoft.com/office/drawing/2014/main" id="{1B26C498-DA76-1341-ABDC-8DF637B8C07B}"/>
              </a:ext>
            </a:extLst>
          </p:cNvPr>
          <p:cNvSpPr txBox="1">
            <a:spLocks/>
          </p:cNvSpPr>
          <p:nvPr/>
        </p:nvSpPr>
        <p:spPr>
          <a:xfrm>
            <a:off x="3259527" y="1789264"/>
            <a:ext cx="5672943" cy="535194"/>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32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
        <p:nvSpPr>
          <p:cNvPr id="19" name="Page Number - Blue">
            <a:extLst>
              <a:ext uri="{FF2B5EF4-FFF2-40B4-BE49-F238E27FC236}">
                <a16:creationId xmlns:a16="http://schemas.microsoft.com/office/drawing/2014/main" id="{75AC1D0B-1A80-3043-BCF1-E64DB9C40B8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20</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21" name="Picture 20">
            <a:extLst>
              <a:ext uri="{FF2B5EF4-FFF2-40B4-BE49-F238E27FC236}">
                <a16:creationId xmlns:a16="http://schemas.microsoft.com/office/drawing/2014/main" id="{9741558C-868A-D745-B073-BBE0E1E0A484}"/>
              </a:ext>
            </a:extLst>
          </p:cNvPr>
          <p:cNvPicPr>
            <a:picLocks noChangeAspect="1"/>
          </p:cNvPicPr>
          <p:nvPr/>
        </p:nvPicPr>
        <p:blipFill>
          <a:blip r:embed="rId3"/>
          <a:srcRect/>
          <a:stretch/>
        </p:blipFill>
        <p:spPr>
          <a:xfrm>
            <a:off x="10774586" y="0"/>
            <a:ext cx="1089992" cy="1089992"/>
          </a:xfrm>
          <a:prstGeom prst="rect">
            <a:avLst/>
          </a:prstGeom>
        </p:spPr>
      </p:pic>
      <p:pic>
        <p:nvPicPr>
          <p:cNvPr id="5" name="Picture 4">
            <a:extLst>
              <a:ext uri="{FF2B5EF4-FFF2-40B4-BE49-F238E27FC236}">
                <a16:creationId xmlns:a16="http://schemas.microsoft.com/office/drawing/2014/main" id="{E2CA34E4-450C-1E90-6060-E40814810A93}"/>
              </a:ext>
            </a:extLst>
          </p:cNvPr>
          <p:cNvPicPr>
            <a:picLocks noChangeAspect="1"/>
          </p:cNvPicPr>
          <p:nvPr/>
        </p:nvPicPr>
        <p:blipFill>
          <a:blip r:embed="rId4"/>
          <a:stretch>
            <a:fillRect/>
          </a:stretch>
        </p:blipFill>
        <p:spPr>
          <a:xfrm>
            <a:off x="4876800" y="228601"/>
            <a:ext cx="5739063" cy="6553200"/>
          </a:xfrm>
          <a:prstGeom prst="rect">
            <a:avLst/>
          </a:prstGeom>
        </p:spPr>
      </p:pic>
      <p:sp>
        <p:nvSpPr>
          <p:cNvPr id="6" name="TextBox 5">
            <a:extLst>
              <a:ext uri="{FF2B5EF4-FFF2-40B4-BE49-F238E27FC236}">
                <a16:creationId xmlns:a16="http://schemas.microsoft.com/office/drawing/2014/main" id="{90DC1CB4-9717-BBE3-A1D3-A61F2B9EB84F}"/>
              </a:ext>
            </a:extLst>
          </p:cNvPr>
          <p:cNvSpPr txBox="1"/>
          <p:nvPr/>
        </p:nvSpPr>
        <p:spPr>
          <a:xfrm>
            <a:off x="327422" y="140304"/>
            <a:ext cx="336773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C000"/>
                </a:solidFill>
                <a:effectLst/>
                <a:uLnTx/>
                <a:uFillTx/>
                <a:latin typeface="Segoe UI Semibold"/>
                <a:ea typeface="+mn-ea"/>
                <a:cs typeface="+mn-cs"/>
              </a:rPr>
              <a:t>GMA Template </a:t>
            </a:r>
          </a:p>
        </p:txBody>
      </p:sp>
      <p:sp>
        <p:nvSpPr>
          <p:cNvPr id="7" name="TextBox 6">
            <a:extLst>
              <a:ext uri="{FF2B5EF4-FFF2-40B4-BE49-F238E27FC236}">
                <a16:creationId xmlns:a16="http://schemas.microsoft.com/office/drawing/2014/main" id="{C5FF5B70-8108-7D53-0F28-A9C9BC19DF68}"/>
              </a:ext>
            </a:extLst>
          </p:cNvPr>
          <p:cNvSpPr txBox="1"/>
          <p:nvPr/>
        </p:nvSpPr>
        <p:spPr>
          <a:xfrm>
            <a:off x="429491" y="1413164"/>
            <a:ext cx="4355413"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white"/>
                </a:solidFill>
                <a:effectLst/>
                <a:uLnTx/>
                <a:uFillTx/>
                <a:latin typeface="Segoe UI Semibold"/>
                <a:ea typeface="+mn-ea"/>
                <a:cs typeface="+mn-cs"/>
              </a:rPr>
              <a:t>A one page simplified GMA Process template for clubs to be used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white"/>
                </a:solidFill>
                <a:effectLst/>
                <a:uLnTx/>
                <a:uFillTx/>
                <a:latin typeface="Segoe UI Semibold"/>
                <a:ea typeface="+mn-ea"/>
                <a:cs typeface="+mn-cs"/>
              </a:rPr>
              <a:t>To be distributed to club Presidents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white"/>
                </a:solidFill>
                <a:effectLst/>
                <a:uLnTx/>
                <a:uFillTx/>
                <a:latin typeface="Segoe UI Semibold"/>
                <a:ea typeface="+mn-ea"/>
                <a:cs typeface="+mn-cs"/>
              </a:rPr>
              <a:t>After completion to be given to Zone Chairs and to the Governors.</a:t>
            </a:r>
          </a:p>
        </p:txBody>
      </p:sp>
    </p:spTree>
    <p:extLst>
      <p:ext uri="{BB962C8B-B14F-4D97-AF65-F5344CB8AC3E}">
        <p14:creationId xmlns:p14="http://schemas.microsoft.com/office/powerpoint/2010/main" val="739194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21</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Headline">
            <a:extLst>
              <a:ext uri="{FF2B5EF4-FFF2-40B4-BE49-F238E27FC236}">
                <a16:creationId xmlns:a16="http://schemas.microsoft.com/office/drawing/2014/main" id="{FA9B6F2C-21CD-204F-BBB7-E2060DA9AB25}"/>
              </a:ext>
            </a:extLst>
          </p:cNvPr>
          <p:cNvSpPr txBox="1">
            <a:spLocks/>
          </p:cNvSpPr>
          <p:nvPr/>
        </p:nvSpPr>
        <p:spPr>
          <a:xfrm>
            <a:off x="950877" y="2557915"/>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en-US" kern="0" dirty="0">
                <a:latin typeface="Calibri" panose="020F0502020204030204" pitchFamily="34" charset="0"/>
                <a:cs typeface="Calibri" panose="020F0502020204030204" pitchFamily="34" charset="0"/>
              </a:rPr>
              <a:t>4. BUILD SUCCESS</a:t>
            </a:r>
          </a:p>
        </p:txBody>
      </p:sp>
    </p:spTree>
    <p:extLst>
      <p:ext uri="{BB962C8B-B14F-4D97-AF65-F5344CB8AC3E}">
        <p14:creationId xmlns:p14="http://schemas.microsoft.com/office/powerpoint/2010/main" val="1358148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6512" y="25932"/>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3616" y="5886368"/>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1" name="Headline">
            <a:extLst>
              <a:ext uri="{FF2B5EF4-FFF2-40B4-BE49-F238E27FC236}">
                <a16:creationId xmlns:a16="http://schemas.microsoft.com/office/drawing/2014/main" id="{2F128637-11D6-43EB-4C60-EE58791D7A03}"/>
              </a:ext>
            </a:extLst>
          </p:cNvPr>
          <p:cNvSpPr txBox="1">
            <a:spLocks/>
          </p:cNvSpPr>
          <p:nvPr/>
        </p:nvSpPr>
        <p:spPr>
          <a:xfrm>
            <a:off x="304800" y="427898"/>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rPr>
              <a:t>4. Build Success</a:t>
            </a:r>
            <a:endParaRPr lang="en-US" kern="0" dirty="0">
              <a:solidFill>
                <a:schemeClr val="accent1"/>
              </a:solidFill>
            </a:endParaRPr>
          </a:p>
        </p:txBody>
      </p:sp>
      <p:sp>
        <p:nvSpPr>
          <p:cNvPr id="4" name="Rectangle 3">
            <a:extLst>
              <a:ext uri="{FF2B5EF4-FFF2-40B4-BE49-F238E27FC236}">
                <a16:creationId xmlns:a16="http://schemas.microsoft.com/office/drawing/2014/main" id="{DB7CADDF-911B-F1B7-C646-3385E3CA2FB8}"/>
              </a:ext>
            </a:extLst>
          </p:cNvPr>
          <p:cNvSpPr/>
          <p:nvPr/>
        </p:nvSpPr>
        <p:spPr>
          <a:xfrm>
            <a:off x="2086573" y="2121045"/>
            <a:ext cx="2514600" cy="4154984"/>
          </a:xfrm>
          <a:prstGeom prst="rect">
            <a:avLst/>
          </a:prstGeom>
        </p:spPr>
        <p:txBody>
          <a:bodyPr wrap="square">
            <a:spAutoFit/>
          </a:bodyPr>
          <a:lstStyle/>
          <a:p>
            <a:r>
              <a:rPr lang="en-US" sz="2400" b="1" dirty="0">
                <a:solidFill>
                  <a:schemeClr val="bg1"/>
                </a:solidFill>
                <a:latin typeface="Calibri" panose="020F0502020204030204" pitchFamily="34" charset="0"/>
                <a:cs typeface="Calibri" panose="020F0502020204030204" pitchFamily="34" charset="0"/>
              </a:rPr>
              <a:t>To be Successful: </a:t>
            </a:r>
            <a:endParaRPr lang="en-US" sz="2400" dirty="0">
              <a:solidFill>
                <a:schemeClr val="bg1"/>
              </a:solidFill>
              <a:latin typeface="Calibri" panose="020F0502020204030204" pitchFamily="34" charset="0"/>
              <a:cs typeface="Calibri" panose="020F0502020204030204" pitchFamily="34" charset="0"/>
            </a:endParaRPr>
          </a:p>
          <a:p>
            <a:endParaRPr lang="en-US" sz="24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kern="0" dirty="0">
                <a:solidFill>
                  <a:schemeClr val="bg1"/>
                </a:solidFill>
                <a:latin typeface="Calibri" panose="020F0502020204030204" pitchFamily="34" charset="0"/>
                <a:cs typeface="Calibri" panose="020F0502020204030204" pitchFamily="34" charset="0"/>
              </a:rPr>
              <a:t>SHARE</a:t>
            </a:r>
          </a:p>
          <a:p>
            <a:endParaRPr lang="en-US" sz="2400"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kern="0" dirty="0">
                <a:solidFill>
                  <a:schemeClr val="bg1"/>
                </a:solidFill>
                <a:latin typeface="Calibri" panose="020F0502020204030204" pitchFamily="34" charset="0"/>
                <a:cs typeface="Calibri" panose="020F0502020204030204" pitchFamily="34" charset="0"/>
              </a:rPr>
              <a:t>SUPPORT</a:t>
            </a:r>
            <a:endParaRPr lang="en-US" sz="2400"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kern="0" dirty="0">
                <a:solidFill>
                  <a:schemeClr val="bg1"/>
                </a:solidFill>
                <a:latin typeface="Calibri" panose="020F0502020204030204" pitchFamily="34" charset="0"/>
                <a:cs typeface="Calibri" panose="020F0502020204030204" pitchFamily="34" charset="0"/>
              </a:rPr>
              <a:t>RECOGNIZE</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kern="0" dirty="0">
                <a:solidFill>
                  <a:schemeClr val="bg1"/>
                </a:solidFill>
                <a:latin typeface="Calibri" panose="020F0502020204030204" pitchFamily="34" charset="0"/>
                <a:cs typeface="Calibri" panose="020F0502020204030204" pitchFamily="34" charset="0"/>
              </a:rPr>
              <a:t>EVALUATE</a:t>
            </a:r>
            <a:endParaRPr lang="en-US" sz="2400"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kern="0" dirty="0">
                <a:solidFill>
                  <a:schemeClr val="bg1"/>
                </a:solidFill>
                <a:latin typeface="Calibri" panose="020F0502020204030204" pitchFamily="34" charset="0"/>
                <a:cs typeface="Calibri" panose="020F0502020204030204" pitchFamily="34" charset="0"/>
              </a:rPr>
              <a:t>CHANGE</a:t>
            </a:r>
            <a:endParaRPr lang="en-US" sz="2400" kern="0" dirty="0">
              <a:solidFill>
                <a:schemeClr val="bg1"/>
              </a:solidFill>
              <a:latin typeface="Calibri" panose="020F0502020204030204" pitchFamily="34" charset="0"/>
              <a:cs typeface="Calibri" panose="020F0502020204030204" pitchFamily="34" charset="0"/>
            </a:endParaRPr>
          </a:p>
        </p:txBody>
      </p:sp>
      <p:sp>
        <p:nvSpPr>
          <p:cNvPr id="6" name="Yellow Bar">
            <a:extLst>
              <a:ext uri="{FF2B5EF4-FFF2-40B4-BE49-F238E27FC236}">
                <a16:creationId xmlns:a16="http://schemas.microsoft.com/office/drawing/2014/main" id="{33228514-C4FA-6487-319A-5F7F433A9E35}"/>
              </a:ext>
            </a:extLst>
          </p:cNvPr>
          <p:cNvSpPr/>
          <p:nvPr/>
        </p:nvSpPr>
        <p:spPr>
          <a:xfrm rot="16200000" flipV="1">
            <a:off x="3193316" y="3942113"/>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graphicFrame>
        <p:nvGraphicFramePr>
          <p:cNvPr id="13" name="Diagram 12">
            <a:extLst>
              <a:ext uri="{FF2B5EF4-FFF2-40B4-BE49-F238E27FC236}">
                <a16:creationId xmlns:a16="http://schemas.microsoft.com/office/drawing/2014/main" id="{1D15DDFA-D17D-BE6A-7F4D-51D9FE454B5A}"/>
              </a:ext>
            </a:extLst>
          </p:cNvPr>
          <p:cNvGraphicFramePr/>
          <p:nvPr>
            <p:extLst>
              <p:ext uri="{D42A27DB-BD31-4B8C-83A1-F6EECF244321}">
                <p14:modId xmlns:p14="http://schemas.microsoft.com/office/powerpoint/2010/main" val="556023781"/>
              </p:ext>
            </p:extLst>
          </p:nvPr>
        </p:nvGraphicFramePr>
        <p:xfrm>
          <a:off x="6527114" y="2354818"/>
          <a:ext cx="5006579" cy="32279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48599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Open Sans Regular" charset="0"/>
              <a:ea typeface="+mn-ea"/>
              <a:cs typeface="+mn-cs"/>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23</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4" name="Yellow Bar">
            <a:extLst>
              <a:ext uri="{FF2B5EF4-FFF2-40B4-BE49-F238E27FC236}">
                <a16:creationId xmlns:a16="http://schemas.microsoft.com/office/drawing/2014/main" id="{A93B2AD9-FE85-3CA3-8624-54E393DB4592}"/>
              </a:ext>
            </a:extLst>
          </p:cNvPr>
          <p:cNvSpPr/>
          <p:nvPr/>
        </p:nvSpPr>
        <p:spPr>
          <a:xfrm>
            <a:off x="598707" y="106971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sp>
        <p:nvSpPr>
          <p:cNvPr id="6" name="Headline">
            <a:extLst>
              <a:ext uri="{FF2B5EF4-FFF2-40B4-BE49-F238E27FC236}">
                <a16:creationId xmlns:a16="http://schemas.microsoft.com/office/drawing/2014/main" id="{CAD08BDA-5992-6594-6950-CC31CF14844D}"/>
              </a:ext>
            </a:extLst>
          </p:cNvPr>
          <p:cNvSpPr txBox="1">
            <a:spLocks/>
          </p:cNvSpPr>
          <p:nvPr/>
        </p:nvSpPr>
        <p:spPr>
          <a:xfrm>
            <a:off x="546876" y="545113"/>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Resources</a:t>
            </a: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98707" y="5595975"/>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8BD61F4-4264-35B3-A883-B23826DBA465}"/>
              </a:ext>
            </a:extLst>
          </p:cNvPr>
          <p:cNvPicPr>
            <a:picLocks noChangeAspect="1"/>
          </p:cNvPicPr>
          <p:nvPr/>
        </p:nvPicPr>
        <p:blipFill>
          <a:blip r:embed="rId3"/>
          <a:stretch>
            <a:fillRect/>
          </a:stretch>
        </p:blipFill>
        <p:spPr>
          <a:xfrm>
            <a:off x="139993" y="1670418"/>
            <a:ext cx="2837919" cy="3513194"/>
          </a:xfrm>
          <a:prstGeom prst="rect">
            <a:avLst/>
          </a:prstGeom>
          <a:ln w="25400">
            <a:solidFill>
              <a:schemeClr val="accent1"/>
            </a:solidFill>
          </a:ln>
          <a:effectLst>
            <a:outerShdw blurRad="63500" sx="102000" sy="102000" algn="ctr" rotWithShape="0">
              <a:schemeClr val="accent1">
                <a:alpha val="40000"/>
              </a:schemeClr>
            </a:outerShdw>
          </a:effectLst>
        </p:spPr>
      </p:pic>
      <p:pic>
        <p:nvPicPr>
          <p:cNvPr id="7" name="Picture 6">
            <a:extLst>
              <a:ext uri="{FF2B5EF4-FFF2-40B4-BE49-F238E27FC236}">
                <a16:creationId xmlns:a16="http://schemas.microsoft.com/office/drawing/2014/main" id="{B347E541-F57F-5819-1DFC-A6AA783FC67B}"/>
              </a:ext>
            </a:extLst>
          </p:cNvPr>
          <p:cNvPicPr>
            <a:picLocks noChangeAspect="1"/>
          </p:cNvPicPr>
          <p:nvPr/>
        </p:nvPicPr>
        <p:blipFill>
          <a:blip r:embed="rId4"/>
          <a:stretch>
            <a:fillRect/>
          </a:stretch>
        </p:blipFill>
        <p:spPr>
          <a:xfrm>
            <a:off x="3143099" y="2286000"/>
            <a:ext cx="2757242" cy="3567724"/>
          </a:xfrm>
          <a:prstGeom prst="rect">
            <a:avLst/>
          </a:prstGeom>
          <a:effectLst>
            <a:outerShdw blurRad="76200" sx="102000" sy="102000" algn="ctr" rotWithShape="0">
              <a:schemeClr val="bg2">
                <a:alpha val="40000"/>
              </a:schemeClr>
            </a:outerShdw>
          </a:effectLst>
        </p:spPr>
      </p:pic>
      <p:pic>
        <p:nvPicPr>
          <p:cNvPr id="8" name="Picture 7">
            <a:extLst>
              <a:ext uri="{FF2B5EF4-FFF2-40B4-BE49-F238E27FC236}">
                <a16:creationId xmlns:a16="http://schemas.microsoft.com/office/drawing/2014/main" id="{D7522435-0F02-8623-E7CA-066F6EE0469C}"/>
              </a:ext>
            </a:extLst>
          </p:cNvPr>
          <p:cNvPicPr>
            <a:picLocks noChangeAspect="1"/>
          </p:cNvPicPr>
          <p:nvPr/>
        </p:nvPicPr>
        <p:blipFill>
          <a:blip r:embed="rId5"/>
          <a:stretch>
            <a:fillRect/>
          </a:stretch>
        </p:blipFill>
        <p:spPr>
          <a:xfrm>
            <a:off x="9182537" y="2209800"/>
            <a:ext cx="2837919" cy="3699428"/>
          </a:xfrm>
          <a:prstGeom prst="rect">
            <a:avLst/>
          </a:prstGeom>
          <a:effectLst>
            <a:outerShdw blurRad="63500" sx="102000" sy="102000" algn="ctr" rotWithShape="0">
              <a:schemeClr val="accent1">
                <a:alpha val="40000"/>
              </a:schemeClr>
            </a:outerShdw>
          </a:effectLst>
        </p:spPr>
      </p:pic>
      <p:pic>
        <p:nvPicPr>
          <p:cNvPr id="11" name="Picture 10">
            <a:extLst>
              <a:ext uri="{FF2B5EF4-FFF2-40B4-BE49-F238E27FC236}">
                <a16:creationId xmlns:a16="http://schemas.microsoft.com/office/drawing/2014/main" id="{E317DA32-FE39-6FFA-5418-5DA8924F8B14}"/>
              </a:ext>
            </a:extLst>
          </p:cNvPr>
          <p:cNvPicPr>
            <a:picLocks noChangeAspect="1"/>
          </p:cNvPicPr>
          <p:nvPr/>
        </p:nvPicPr>
        <p:blipFill>
          <a:blip r:embed="rId6"/>
          <a:stretch>
            <a:fillRect/>
          </a:stretch>
        </p:blipFill>
        <p:spPr>
          <a:xfrm>
            <a:off x="6121010" y="1670418"/>
            <a:ext cx="2767114" cy="3567724"/>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013070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C11F4-D555-42C8-ABC8-3A2D6E8556A8}"/>
            </a:ext>
          </a:extLst>
        </p:cNvPr>
        <p:cNvGrpSpPr/>
        <p:nvPr/>
      </p:nvGrpSpPr>
      <p:grpSpPr>
        <a:xfrm>
          <a:off x="0" y="0"/>
          <a:ext cx="0" cy="0"/>
          <a:chOff x="0" y="0"/>
          <a:chExt cx="0" cy="0"/>
        </a:xfrm>
      </p:grpSpPr>
      <p:pic>
        <p:nvPicPr>
          <p:cNvPr id="4" name="Picture 3" descr="A picture containing human face, person, person, collage&#10;&#10;Description automatically generated">
            <a:extLst>
              <a:ext uri="{FF2B5EF4-FFF2-40B4-BE49-F238E27FC236}">
                <a16:creationId xmlns:a16="http://schemas.microsoft.com/office/drawing/2014/main" id="{E037C3C1-0513-BD23-89CE-8912CEC5CE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9" name="Background - Overlay">
            <a:extLst>
              <a:ext uri="{FF2B5EF4-FFF2-40B4-BE49-F238E27FC236}">
                <a16:creationId xmlns:a16="http://schemas.microsoft.com/office/drawing/2014/main" id="{9F509D46-A70E-5610-5387-A56A0B87762A}"/>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4" name="Page Number - White">
            <a:extLst>
              <a:ext uri="{FF2B5EF4-FFF2-40B4-BE49-F238E27FC236}">
                <a16:creationId xmlns:a16="http://schemas.microsoft.com/office/drawing/2014/main" id="{E092CCAF-3D3B-0B38-AE31-ED123DBA6481}"/>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24</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5" name="Picture 4" descr="lionlogo_white.eps">
            <a:extLst>
              <a:ext uri="{FF2B5EF4-FFF2-40B4-BE49-F238E27FC236}">
                <a16:creationId xmlns:a16="http://schemas.microsoft.com/office/drawing/2014/main" id="{364F2BEF-DBE8-F40B-A9C4-0A5F3A868F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1828800"/>
            <a:ext cx="1204464" cy="1174956"/>
          </a:xfrm>
          <a:prstGeom prst="rect">
            <a:avLst/>
          </a:prstGeom>
        </p:spPr>
      </p:pic>
      <p:sp>
        <p:nvSpPr>
          <p:cNvPr id="6" name="Title 1">
            <a:extLst>
              <a:ext uri="{FF2B5EF4-FFF2-40B4-BE49-F238E27FC236}">
                <a16:creationId xmlns:a16="http://schemas.microsoft.com/office/drawing/2014/main" id="{2C962951-37EC-3680-3E4C-376511EC948B}"/>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marL="0" marR="0" lvl="0" indent="0" algn="ctr" defTabSz="407690" rtl="0" eaLnBrk="1" fontAlgn="base" latinLnBrk="0" hangingPunct="1">
              <a:lnSpc>
                <a:spcPct val="80000"/>
              </a:lnSpc>
              <a:spcBef>
                <a:spcPct val="0"/>
              </a:spcBef>
              <a:spcAft>
                <a:spcPts val="60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Thank You</a:t>
            </a:r>
          </a:p>
        </p:txBody>
      </p:sp>
      <p:sp>
        <p:nvSpPr>
          <p:cNvPr id="7" name="Rectangle 6">
            <a:extLst>
              <a:ext uri="{FF2B5EF4-FFF2-40B4-BE49-F238E27FC236}">
                <a16:creationId xmlns:a16="http://schemas.microsoft.com/office/drawing/2014/main" id="{E42C593E-CAE0-5AA6-0F1D-75E00280ADE1}"/>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8" name="TextBox 7">
            <a:extLst>
              <a:ext uri="{FF2B5EF4-FFF2-40B4-BE49-F238E27FC236}">
                <a16:creationId xmlns:a16="http://schemas.microsoft.com/office/drawing/2014/main" id="{72835858-E3B0-02C4-A11D-DB98E47688A6}"/>
              </a:ext>
            </a:extLst>
          </p:cNvPr>
          <p:cNvSpPr txBox="1"/>
          <p:nvPr/>
        </p:nvSpPr>
        <p:spPr>
          <a:xfrm>
            <a:off x="4404334" y="6248400"/>
            <a:ext cx="3399810" cy="3385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ヒラギノ角ゴ Pro W3" pitchFamily="125" charset="-128"/>
                <a:cs typeface="+mn-cs"/>
              </a:rPr>
              <a:t>© 2022 Lions International</a:t>
            </a:r>
          </a:p>
        </p:txBody>
      </p:sp>
    </p:spTree>
    <p:extLst>
      <p:ext uri="{BB962C8B-B14F-4D97-AF65-F5344CB8AC3E}">
        <p14:creationId xmlns:p14="http://schemas.microsoft.com/office/powerpoint/2010/main" val="3123820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age Number - Blue">
            <a:extLst>
              <a:ext uri="{FF2B5EF4-FFF2-40B4-BE49-F238E27FC236}">
                <a16:creationId xmlns:a16="http://schemas.microsoft.com/office/drawing/2014/main" id="{22D44E70-7CE2-9E4F-ACB9-A50EC9CE5C5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14" name="Background - Solid">
            <a:extLst>
              <a:ext uri="{FF2B5EF4-FFF2-40B4-BE49-F238E27FC236}">
                <a16:creationId xmlns:a16="http://schemas.microsoft.com/office/drawing/2014/main" id="{6F49DE49-625A-9641-9115-2CADBFE747AE}"/>
              </a:ext>
            </a:extLst>
          </p:cNvPr>
          <p:cNvSpPr/>
          <p:nvPr/>
        </p:nvSpPr>
        <p:spPr bwMode="auto">
          <a:xfrm>
            <a:off x="24063" y="0"/>
            <a:ext cx="12196482" cy="6858000"/>
          </a:xfrm>
          <a:prstGeom prst="rect">
            <a:avLst/>
          </a:prstGeom>
          <a:solidFill>
            <a:srgbClr val="0D224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lvl="0" indent="-609600" algn="ctr" defTabSz="914400" rtl="0" eaLnBrk="1" fontAlgn="base" latinLnBrk="0" hangingPunct="1">
              <a:lnSpc>
                <a:spcPct val="100000"/>
              </a:lnSpc>
              <a:spcBef>
                <a:spcPct val="0"/>
              </a:spcBef>
              <a:spcAft>
                <a:spcPct val="0"/>
              </a:spcAft>
              <a:buClrTx/>
              <a:buSzTx/>
              <a:buFont typeface="Helvetica" pitchFamily="84" charset="0"/>
              <a:buNone/>
              <a:tabLst/>
              <a:defRPr/>
            </a:pPr>
            <a:endParaRPr kumimoji="0" lang="en-US" sz="3000" b="0" i="0" u="none" strike="noStrike" kern="1200" cap="none" spc="0" normalizeH="0" baseline="0" noProof="0" dirty="0" err="1">
              <a:ln>
                <a:noFill/>
              </a:ln>
              <a:solidFill>
                <a:srgbClr val="404040"/>
              </a:solidFill>
              <a:effectLst/>
              <a:uLnTx/>
              <a:uFillTx/>
              <a:latin typeface="Arial" pitchFamily="34" charset="0"/>
              <a:ea typeface="ヒラギノ角ゴ Pro W3" pitchFamily="84" charset="-128"/>
              <a:cs typeface="+mn-cs"/>
            </a:endParaRPr>
          </a:p>
        </p:txBody>
      </p:sp>
      <p:sp>
        <p:nvSpPr>
          <p:cNvPr id="15" name="Background - Solid">
            <a:extLst>
              <a:ext uri="{FF2B5EF4-FFF2-40B4-BE49-F238E27FC236}">
                <a16:creationId xmlns:a16="http://schemas.microsoft.com/office/drawing/2014/main" id="{A526AF7E-4DDB-504E-9637-4AE30E6D4C87}"/>
              </a:ext>
            </a:extLst>
          </p:cNvPr>
          <p:cNvSpPr/>
          <p:nvPr/>
        </p:nvSpPr>
        <p:spPr>
          <a:xfrm>
            <a:off x="0" y="-1"/>
            <a:ext cx="12192000" cy="912603"/>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6" name="Subhead">
            <a:extLst>
              <a:ext uri="{FF2B5EF4-FFF2-40B4-BE49-F238E27FC236}">
                <a16:creationId xmlns:a16="http://schemas.microsoft.com/office/drawing/2014/main" id="{059555F2-D93F-244D-921C-E446953C52F0}"/>
              </a:ext>
            </a:extLst>
          </p:cNvPr>
          <p:cNvSpPr txBox="1">
            <a:spLocks/>
          </p:cNvSpPr>
          <p:nvPr/>
        </p:nvSpPr>
        <p:spPr>
          <a:xfrm>
            <a:off x="2514600" y="2930314"/>
            <a:ext cx="8077200" cy="3241886"/>
          </a:xfrm>
          <a:prstGeom prst="rect">
            <a:avLst/>
          </a:prstGeom>
        </p:spPr>
        <p:txBody>
          <a:bodyPr numCol="1" anchor="t"/>
          <a:lstStyle>
            <a:lvl1pPr marL="0" indent="0" algn="ctr" rtl="0" eaLnBrk="1" fontAlgn="base" hangingPunct="1">
              <a:spcBef>
                <a:spcPct val="20000"/>
              </a:spcBef>
              <a:spcAft>
                <a:spcPct val="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marR="0" lvl="0" indent="-457200" algn="l" defTabSz="914400" rtl="0" eaLnBrk="1" fontAlgn="base" latinLnBrk="0" hangingPunct="1">
              <a:lnSpc>
                <a:spcPct val="120000"/>
              </a:lnSpc>
              <a:spcBef>
                <a:spcPts val="1200"/>
              </a:spcBef>
              <a:spcAft>
                <a:spcPts val="600"/>
              </a:spcAft>
              <a:buClr>
                <a:srgbClr val="FFC000"/>
              </a:buClr>
              <a:buSzTx/>
              <a:buFont typeface=".Lucida Grande UI Regular"/>
              <a:buChar char="►"/>
              <a:tabLst/>
              <a:defRPr/>
            </a:pPr>
            <a:endParaRPr kumimoji="0" lang="en-US" sz="2000" b="0" i="0" u="none" strike="noStrike" kern="0" cap="none" spc="0" normalizeH="0" baseline="0" noProof="0" dirty="0">
              <a:ln>
                <a:noFill/>
              </a:ln>
              <a:solidFill>
                <a:prstClr val="white"/>
              </a:solidFill>
              <a:effectLst/>
              <a:uLnTx/>
              <a:uFillTx/>
              <a:latin typeface="Helvetica" panose="020B0604020202020204" pitchFamily="34" charset="0"/>
              <a:ea typeface="ヒラギノ角ゴ Pro W3" charset="0"/>
              <a:cs typeface="Arial" panose="020B0604020202020204" pitchFamily="34" charset="0"/>
            </a:endParaRPr>
          </a:p>
        </p:txBody>
      </p:sp>
      <p:sp>
        <p:nvSpPr>
          <p:cNvPr id="18" name="Headline">
            <a:extLst>
              <a:ext uri="{FF2B5EF4-FFF2-40B4-BE49-F238E27FC236}">
                <a16:creationId xmlns:a16="http://schemas.microsoft.com/office/drawing/2014/main" id="{1B26C498-DA76-1341-ABDC-8DF637B8C07B}"/>
              </a:ext>
            </a:extLst>
          </p:cNvPr>
          <p:cNvSpPr txBox="1">
            <a:spLocks/>
          </p:cNvSpPr>
          <p:nvPr/>
        </p:nvSpPr>
        <p:spPr>
          <a:xfrm>
            <a:off x="3259527" y="1789264"/>
            <a:ext cx="5672943" cy="535194"/>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32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
        <p:nvSpPr>
          <p:cNvPr id="19" name="Page Number - Blue">
            <a:extLst>
              <a:ext uri="{FF2B5EF4-FFF2-40B4-BE49-F238E27FC236}">
                <a16:creationId xmlns:a16="http://schemas.microsoft.com/office/drawing/2014/main" id="{75AC1D0B-1A80-3043-BCF1-E64DB9C40B8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3</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21" name="Picture 20">
            <a:extLst>
              <a:ext uri="{FF2B5EF4-FFF2-40B4-BE49-F238E27FC236}">
                <a16:creationId xmlns:a16="http://schemas.microsoft.com/office/drawing/2014/main" id="{9741558C-868A-D745-B073-BBE0E1E0A484}"/>
              </a:ext>
            </a:extLst>
          </p:cNvPr>
          <p:cNvPicPr>
            <a:picLocks noChangeAspect="1"/>
          </p:cNvPicPr>
          <p:nvPr/>
        </p:nvPicPr>
        <p:blipFill>
          <a:blip r:embed="rId3"/>
          <a:srcRect/>
          <a:stretch/>
        </p:blipFill>
        <p:spPr>
          <a:xfrm>
            <a:off x="10774586" y="0"/>
            <a:ext cx="1089992" cy="1089992"/>
          </a:xfrm>
          <a:prstGeom prst="rect">
            <a:avLst/>
          </a:prstGeom>
        </p:spPr>
      </p:pic>
      <p:sp>
        <p:nvSpPr>
          <p:cNvPr id="3" name="TextBox 2">
            <a:extLst>
              <a:ext uri="{FF2B5EF4-FFF2-40B4-BE49-F238E27FC236}">
                <a16:creationId xmlns:a16="http://schemas.microsoft.com/office/drawing/2014/main" id="{DF04F7BB-B796-B559-9044-3E3B52D7C52F}"/>
              </a:ext>
            </a:extLst>
          </p:cNvPr>
          <p:cNvSpPr txBox="1"/>
          <p:nvPr/>
        </p:nvSpPr>
        <p:spPr>
          <a:xfrm>
            <a:off x="2819400" y="269245"/>
            <a:ext cx="662939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C000"/>
                </a:solidFill>
                <a:effectLst/>
                <a:uLnTx/>
                <a:uFillTx/>
                <a:latin typeface="Segoe UI Semibold"/>
                <a:ea typeface="+mn-ea"/>
                <a:cs typeface="+mn-cs"/>
              </a:rPr>
              <a:t>GLOBAL MEMBERSHIP APPROACH</a:t>
            </a:r>
          </a:p>
        </p:txBody>
      </p:sp>
      <p:pic>
        <p:nvPicPr>
          <p:cNvPr id="2" name="Picture 1">
            <a:extLst>
              <a:ext uri="{FF2B5EF4-FFF2-40B4-BE49-F238E27FC236}">
                <a16:creationId xmlns:a16="http://schemas.microsoft.com/office/drawing/2014/main" id="{359E80E8-7045-9C0C-B2FB-ACDF0B30CB93}"/>
              </a:ext>
            </a:extLst>
          </p:cNvPr>
          <p:cNvPicPr>
            <a:picLocks noChangeAspect="1"/>
          </p:cNvPicPr>
          <p:nvPr/>
        </p:nvPicPr>
        <p:blipFill>
          <a:blip r:embed="rId4"/>
          <a:stretch>
            <a:fillRect/>
          </a:stretch>
        </p:blipFill>
        <p:spPr>
          <a:xfrm>
            <a:off x="507887" y="1181846"/>
            <a:ext cx="11176226" cy="5676153"/>
          </a:xfrm>
          <a:prstGeom prst="rect">
            <a:avLst/>
          </a:prstGeom>
        </p:spPr>
      </p:pic>
      <p:pic>
        <p:nvPicPr>
          <p:cNvPr id="7" name="Picture 6">
            <a:extLst>
              <a:ext uri="{FF2B5EF4-FFF2-40B4-BE49-F238E27FC236}">
                <a16:creationId xmlns:a16="http://schemas.microsoft.com/office/drawing/2014/main" id="{9BCF7EB1-E739-EB01-6E93-2750290E7543}"/>
              </a:ext>
            </a:extLst>
          </p:cNvPr>
          <p:cNvPicPr>
            <a:picLocks noChangeAspect="1"/>
          </p:cNvPicPr>
          <p:nvPr/>
        </p:nvPicPr>
        <p:blipFill>
          <a:blip r:embed="rId4"/>
          <a:stretch>
            <a:fillRect/>
          </a:stretch>
        </p:blipFill>
        <p:spPr>
          <a:xfrm>
            <a:off x="507887" y="1983036"/>
            <a:ext cx="11176226" cy="4874964"/>
          </a:xfrm>
          <a:prstGeom prst="rect">
            <a:avLst/>
          </a:prstGeom>
        </p:spPr>
      </p:pic>
      <p:pic>
        <p:nvPicPr>
          <p:cNvPr id="8" name="Picture 7">
            <a:extLst>
              <a:ext uri="{FF2B5EF4-FFF2-40B4-BE49-F238E27FC236}">
                <a16:creationId xmlns:a16="http://schemas.microsoft.com/office/drawing/2014/main" id="{9AAB5427-3BCA-3C92-FBA5-5EE6B6EC47AA}"/>
              </a:ext>
            </a:extLst>
          </p:cNvPr>
          <p:cNvPicPr>
            <a:picLocks noChangeAspect="1"/>
          </p:cNvPicPr>
          <p:nvPr/>
        </p:nvPicPr>
        <p:blipFill>
          <a:blip r:embed="rId5"/>
          <a:stretch>
            <a:fillRect/>
          </a:stretch>
        </p:blipFill>
        <p:spPr>
          <a:xfrm>
            <a:off x="810310" y="2148729"/>
            <a:ext cx="10571380" cy="2560542"/>
          </a:xfrm>
          <a:prstGeom prst="rect">
            <a:avLst/>
          </a:prstGeom>
        </p:spPr>
      </p:pic>
      <p:sp>
        <p:nvSpPr>
          <p:cNvPr id="4" name="TextBox 3">
            <a:extLst>
              <a:ext uri="{FF2B5EF4-FFF2-40B4-BE49-F238E27FC236}">
                <a16:creationId xmlns:a16="http://schemas.microsoft.com/office/drawing/2014/main" id="{CB3420A8-890B-70AF-07C5-E97FF3C1485F}"/>
              </a:ext>
            </a:extLst>
          </p:cNvPr>
          <p:cNvSpPr txBox="1"/>
          <p:nvPr/>
        </p:nvSpPr>
        <p:spPr>
          <a:xfrm>
            <a:off x="1828800" y="5486400"/>
            <a:ext cx="9067800" cy="1015663"/>
          </a:xfrm>
          <a:prstGeom prst="rect">
            <a:avLst/>
          </a:prstGeom>
          <a:noFill/>
        </p:spPr>
        <p:txBody>
          <a:bodyPr wrap="square" rtlCol="0">
            <a:spAutoFit/>
          </a:bodyPr>
          <a:lstStyle/>
          <a:p>
            <a:r>
              <a:rPr lang="en-US" sz="3000" dirty="0">
                <a:solidFill>
                  <a:schemeClr val="bg1"/>
                </a:solidFill>
              </a:rPr>
              <a:t>It is a process to support Districts and Clubs against membership decline </a:t>
            </a:r>
          </a:p>
        </p:txBody>
      </p:sp>
    </p:spTree>
    <p:extLst>
      <p:ext uri="{BB962C8B-B14F-4D97-AF65-F5344CB8AC3E}">
        <p14:creationId xmlns:p14="http://schemas.microsoft.com/office/powerpoint/2010/main" val="3302852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22860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Open Sans Regular" charset="0"/>
              <a:ea typeface="+mn-ea"/>
              <a:cs typeface="+mn-cs"/>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104339" y="5853615"/>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3" name="Headline">
            <a:extLst>
              <a:ext uri="{FF2B5EF4-FFF2-40B4-BE49-F238E27FC236}">
                <a16:creationId xmlns:a16="http://schemas.microsoft.com/office/drawing/2014/main" id="{3303553F-550B-5AEA-8A62-48756C4A569B}"/>
              </a:ext>
            </a:extLst>
          </p:cNvPr>
          <p:cNvSpPr txBox="1">
            <a:spLocks/>
          </p:cNvSpPr>
          <p:nvPr/>
        </p:nvSpPr>
        <p:spPr>
          <a:xfrm>
            <a:off x="990600" y="759086"/>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ヒラギノ角ゴ Pro W3" charset="0"/>
                <a:cs typeface="Calibri" panose="020F0502020204030204" pitchFamily="34" charset="0"/>
              </a:rPr>
              <a:t>Integrating Global Membership Approach into   				District Goals</a:t>
            </a:r>
            <a:endParaRPr kumimoji="0" lang="en-US" sz="3600" b="1" i="0" u="none" strike="noStrike" kern="0" cap="none" spc="0" normalizeH="0" baseline="0" noProof="0" dirty="0">
              <a:ln>
                <a:noFill/>
              </a:ln>
              <a:solidFill>
                <a:prstClr val="white"/>
              </a:solidFill>
              <a:effectLst/>
              <a:uLnTx/>
              <a:uFillTx/>
              <a:latin typeface="Calibri" panose="020F0502020204030204" pitchFamily="34" charset="0"/>
              <a:ea typeface="ヒラギノ角ゴ Pro W3" charset="0"/>
              <a:cs typeface="Calibri" panose="020F0502020204030204" pitchFamily="34" charset="0"/>
            </a:endParaRPr>
          </a:p>
        </p:txBody>
      </p:sp>
      <p:pic>
        <p:nvPicPr>
          <p:cNvPr id="19" name="Picture 18">
            <a:extLst>
              <a:ext uri="{FF2B5EF4-FFF2-40B4-BE49-F238E27FC236}">
                <a16:creationId xmlns:a16="http://schemas.microsoft.com/office/drawing/2014/main" id="{86BAC796-DE04-6A90-9315-8522EA9D82A6}"/>
              </a:ext>
            </a:extLst>
          </p:cNvPr>
          <p:cNvPicPr>
            <a:picLocks noChangeAspect="1"/>
          </p:cNvPicPr>
          <p:nvPr/>
        </p:nvPicPr>
        <p:blipFill rotWithShape="1">
          <a:blip r:embed="rId3"/>
          <a:srcRect l="16099" t="19985" r="16401" b="8862"/>
          <a:stretch/>
        </p:blipFill>
        <p:spPr>
          <a:xfrm>
            <a:off x="1979676" y="1732424"/>
            <a:ext cx="8229600" cy="5354176"/>
          </a:xfrm>
          <a:prstGeom prst="rect">
            <a:avLst/>
          </a:prstGeom>
        </p:spPr>
      </p:pic>
      <p:sp>
        <p:nvSpPr>
          <p:cNvPr id="4" name="TextBox 3">
            <a:extLst>
              <a:ext uri="{FF2B5EF4-FFF2-40B4-BE49-F238E27FC236}">
                <a16:creationId xmlns:a16="http://schemas.microsoft.com/office/drawing/2014/main" id="{6762DD90-95ED-9838-094F-755B6ABFF12E}"/>
              </a:ext>
            </a:extLst>
          </p:cNvPr>
          <p:cNvSpPr txBox="1"/>
          <p:nvPr/>
        </p:nvSpPr>
        <p:spPr>
          <a:xfrm>
            <a:off x="4267200" y="2731233"/>
            <a:ext cx="4876800" cy="3108543"/>
          </a:xfrm>
          <a:prstGeom prst="rect">
            <a:avLst/>
          </a:prstGeom>
          <a:solidFill>
            <a:schemeClr val="accent1">
              <a:lumMod val="20000"/>
              <a:lumOff val="80000"/>
            </a:schemeClr>
          </a:solidFill>
        </p:spPr>
        <p:txBody>
          <a:bodyPr wrap="square" rtlCol="0">
            <a:spAutoFit/>
          </a:bodyPr>
          <a:lstStyle/>
          <a:p>
            <a:r>
              <a:rPr lang="en-US" sz="1400" dirty="0"/>
              <a:t>Membership growth targets in support of </a:t>
            </a:r>
            <a:r>
              <a:rPr lang="en-US" sz="1400" b="1" dirty="0"/>
              <a:t>Mission 1.5</a:t>
            </a:r>
          </a:p>
          <a:p>
            <a:pPr marL="285750" indent="-285750">
              <a:buFont typeface="Wingdings" panose="05000000000000000000" pitchFamily="2" charset="2"/>
              <a:buChar char="Ø"/>
            </a:pPr>
            <a:r>
              <a:rPr lang="en-US" sz="1400" dirty="0"/>
              <a:t>Focus on new club development, new member recruitment and Net Gain </a:t>
            </a:r>
          </a:p>
          <a:p>
            <a:pPr marL="285750" indent="-285750">
              <a:buFont typeface="Wingdings" panose="05000000000000000000" pitchFamily="2" charset="2"/>
              <a:buChar char="Ø"/>
            </a:pPr>
            <a:endParaRPr lang="en-US" sz="1400" dirty="0"/>
          </a:p>
          <a:p>
            <a:pPr marL="285750" indent="-285750">
              <a:buFont typeface="Wingdings" panose="05000000000000000000" pitchFamily="2" charset="2"/>
              <a:buChar char="Ø"/>
            </a:pPr>
            <a:r>
              <a:rPr lang="en-US" sz="1400" dirty="0"/>
              <a:t>FVDG and DGE will use GMA process </a:t>
            </a:r>
          </a:p>
          <a:p>
            <a:r>
              <a:rPr lang="en-US" sz="1400" dirty="0"/>
              <a:t>      - Build a Team</a:t>
            </a:r>
          </a:p>
          <a:p>
            <a:r>
              <a:rPr lang="en-US" sz="1400" dirty="0"/>
              <a:t>      - Build a Vision </a:t>
            </a:r>
          </a:p>
          <a:p>
            <a:r>
              <a:rPr lang="en-US" sz="1400" dirty="0"/>
              <a:t>      - Build a Plan </a:t>
            </a:r>
          </a:p>
          <a:p>
            <a:r>
              <a:rPr lang="en-US" sz="1400" dirty="0"/>
              <a:t>      - Build Success </a:t>
            </a:r>
          </a:p>
          <a:p>
            <a:endParaRPr lang="en-US" sz="1400" dirty="0"/>
          </a:p>
          <a:p>
            <a:pPr marL="285750" indent="-285750">
              <a:buFont typeface="Wingdings" panose="05000000000000000000" pitchFamily="2" charset="2"/>
              <a:buChar char="Ø"/>
            </a:pPr>
            <a:r>
              <a:rPr lang="en-US" sz="1400" dirty="0"/>
              <a:t>Through this process, districts will be able to conduct strategic analysis and build a plan to achieve MISSION 1.5 targets and execute action plan</a:t>
            </a:r>
          </a:p>
          <a:p>
            <a:pPr marL="285750" indent="-285750">
              <a:buFont typeface="Wingdings" panose="05000000000000000000" pitchFamily="2" charset="2"/>
              <a:buChar char="Ø"/>
            </a:pPr>
            <a:endParaRPr lang="en-US" sz="1400" dirty="0"/>
          </a:p>
        </p:txBody>
      </p:sp>
      <p:sp>
        <p:nvSpPr>
          <p:cNvPr id="6" name="TextBox 5">
            <a:extLst>
              <a:ext uri="{FF2B5EF4-FFF2-40B4-BE49-F238E27FC236}">
                <a16:creationId xmlns:a16="http://schemas.microsoft.com/office/drawing/2014/main" id="{F2A0A6FB-80D9-ABFB-9212-99E6A04690F1}"/>
              </a:ext>
            </a:extLst>
          </p:cNvPr>
          <p:cNvSpPr txBox="1"/>
          <p:nvPr/>
        </p:nvSpPr>
        <p:spPr>
          <a:xfrm>
            <a:off x="3962400" y="2209800"/>
            <a:ext cx="3124200" cy="369332"/>
          </a:xfrm>
          <a:prstGeom prst="rect">
            <a:avLst/>
          </a:prstGeom>
          <a:solidFill>
            <a:schemeClr val="bg2"/>
          </a:solidFill>
        </p:spPr>
        <p:txBody>
          <a:bodyPr wrap="square" rtlCol="0">
            <a:spAutoFit/>
          </a:bodyPr>
          <a:lstStyle/>
          <a:p>
            <a:r>
              <a:rPr lang="en-US" b="1" dirty="0">
                <a:solidFill>
                  <a:srgbClr val="7030A0"/>
                </a:solidFill>
              </a:rPr>
              <a:t>Membership Development</a:t>
            </a:r>
          </a:p>
        </p:txBody>
      </p:sp>
      <p:sp>
        <p:nvSpPr>
          <p:cNvPr id="7" name="Rectangle 6">
            <a:extLst>
              <a:ext uri="{FF2B5EF4-FFF2-40B4-BE49-F238E27FC236}">
                <a16:creationId xmlns:a16="http://schemas.microsoft.com/office/drawing/2014/main" id="{42F3AC57-2F61-83AF-3FAF-60A1E0B3CC79}"/>
              </a:ext>
            </a:extLst>
          </p:cNvPr>
          <p:cNvSpPr/>
          <p:nvPr/>
        </p:nvSpPr>
        <p:spPr bwMode="auto">
          <a:xfrm>
            <a:off x="7391400" y="1732424"/>
            <a:ext cx="2712939" cy="3249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506692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711957F-8232-5643-B04E-52A592DF051E}"/>
              </a:ext>
            </a:extLst>
          </p:cNvPr>
          <p:cNvPicPr>
            <a:picLocks noChangeAspect="1"/>
          </p:cNvPicPr>
          <p:nvPr/>
        </p:nvPicPr>
        <p:blipFill>
          <a:blip r:embed="rId3"/>
          <a:stretch>
            <a:fillRect/>
          </a:stretch>
        </p:blipFill>
        <p:spPr>
          <a:xfrm rot="10800000">
            <a:off x="0" y="4572000"/>
            <a:ext cx="2286000" cy="2286000"/>
          </a:xfrm>
          <a:prstGeom prst="rect">
            <a:avLst/>
          </a:prstGeom>
        </p:spPr>
      </p:pic>
      <p:sp>
        <p:nvSpPr>
          <p:cNvPr id="33" name="Background - Solid">
            <a:extLst>
              <a:ext uri="{FF2B5EF4-FFF2-40B4-BE49-F238E27FC236}">
                <a16:creationId xmlns:a16="http://schemas.microsoft.com/office/drawing/2014/main" id="{4294D651-DB9B-5442-BF69-E3B3F96429E1}"/>
              </a:ext>
            </a:extLst>
          </p:cNvPr>
          <p:cNvSpPr/>
          <p:nvPr/>
        </p:nvSpPr>
        <p:spPr>
          <a:xfrm>
            <a:off x="6549692" y="2544829"/>
            <a:ext cx="2180522" cy="172237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Title 3"/>
          <p:cNvSpPr>
            <a:spLocks noGrp="1"/>
          </p:cNvSpPr>
          <p:nvPr>
            <p:ph type="title" idx="4294967295"/>
          </p:nvPr>
        </p:nvSpPr>
        <p:spPr>
          <a:xfrm>
            <a:off x="-21265" y="739259"/>
            <a:ext cx="12192000" cy="533400"/>
          </a:xfrm>
          <a:prstGeom prst="rect">
            <a:avLst/>
          </a:prstGeom>
        </p:spPr>
        <p:txBody>
          <a:bodyPr>
            <a:normAutofit/>
          </a:bodyPr>
          <a:lstStyle/>
          <a:p>
            <a:r>
              <a:rPr lang="en-US" sz="3200" b="1" dirty="0">
                <a:solidFill>
                  <a:srgbClr val="0A5496"/>
                </a:solidFill>
              </a:rPr>
              <a:t>Global Membership Approach Areas of Focus</a:t>
            </a:r>
          </a:p>
        </p:txBody>
      </p:sp>
      <p:sp>
        <p:nvSpPr>
          <p:cNvPr id="10" name="Rectangle 9"/>
          <p:cNvSpPr/>
          <p:nvPr/>
        </p:nvSpPr>
        <p:spPr>
          <a:xfrm>
            <a:off x="762001" y="2513092"/>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latin typeface="Arial" panose="020B0604020202020204" pitchFamily="34" charset="0"/>
                <a:cs typeface="Arial" panose="020B0604020202020204" pitchFamily="34" charset="0"/>
              </a:rPr>
              <a:t>Rejuvenate districts with new clubs </a:t>
            </a:r>
          </a:p>
        </p:txBody>
      </p:sp>
      <p:sp>
        <p:nvSpPr>
          <p:cNvPr id="12" name="Rectangle 11"/>
          <p:cNvSpPr/>
          <p:nvPr/>
        </p:nvSpPr>
        <p:spPr>
          <a:xfrm>
            <a:off x="3630029" y="2513092"/>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latin typeface="Arial" panose="020B0604020202020204" pitchFamily="34" charset="0"/>
                <a:cs typeface="Arial" panose="020B0604020202020204" pitchFamily="34" charset="0"/>
              </a:rPr>
              <a:t>Revitalize clubs with new members</a:t>
            </a:r>
          </a:p>
        </p:txBody>
      </p:sp>
      <p:sp>
        <p:nvSpPr>
          <p:cNvPr id="20" name="Rectangle 19"/>
          <p:cNvSpPr/>
          <p:nvPr/>
        </p:nvSpPr>
        <p:spPr>
          <a:xfrm>
            <a:off x="762001" y="5029200"/>
            <a:ext cx="2180522" cy="884759"/>
          </a:xfrm>
          <a:prstGeom prst="rect">
            <a:avLst/>
          </a:prstGeom>
          <a:no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400" b="1" kern="1200" dirty="0">
                <a:solidFill>
                  <a:srgbClr val="0A5496"/>
                </a:solidFill>
                <a:latin typeface="Arial" panose="020B0604020202020204" pitchFamily="34" charset="0"/>
                <a:cs typeface="Arial" panose="020B0604020202020204" pitchFamily="34" charset="0"/>
              </a:rPr>
              <a:t>New </a:t>
            </a:r>
            <a:br>
              <a:rPr lang="en-US" sz="2400" b="1" kern="1200" dirty="0">
                <a:solidFill>
                  <a:srgbClr val="0A5496"/>
                </a:solidFill>
                <a:latin typeface="Arial" panose="020B0604020202020204" pitchFamily="34" charset="0"/>
                <a:cs typeface="Arial" panose="020B0604020202020204" pitchFamily="34" charset="0"/>
              </a:rPr>
            </a:br>
            <a:r>
              <a:rPr lang="en-US" sz="2400" b="1" kern="1200" dirty="0">
                <a:solidFill>
                  <a:srgbClr val="0A5496"/>
                </a:solidFill>
                <a:latin typeface="Arial" panose="020B0604020202020204" pitchFamily="34" charset="0"/>
                <a:cs typeface="Arial" panose="020B0604020202020204" pitchFamily="34" charset="0"/>
              </a:rPr>
              <a:t>clubs</a:t>
            </a:r>
          </a:p>
        </p:txBody>
      </p:sp>
      <p:sp>
        <p:nvSpPr>
          <p:cNvPr id="21" name="Rectangle 20"/>
          <p:cNvSpPr/>
          <p:nvPr/>
        </p:nvSpPr>
        <p:spPr>
          <a:xfrm>
            <a:off x="3630029" y="5029200"/>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400" b="1" kern="1200" dirty="0">
                <a:solidFill>
                  <a:srgbClr val="0A5496"/>
                </a:solidFill>
                <a:latin typeface="Arial" panose="020B0604020202020204" pitchFamily="34" charset="0"/>
                <a:cs typeface="Arial" panose="020B0604020202020204" pitchFamily="34" charset="0"/>
              </a:rPr>
              <a:t>New </a:t>
            </a:r>
            <a:br>
              <a:rPr lang="en-US" sz="2400" b="1" kern="1200" dirty="0">
                <a:solidFill>
                  <a:srgbClr val="0A5496"/>
                </a:solidFill>
                <a:latin typeface="Arial" panose="020B0604020202020204" pitchFamily="34" charset="0"/>
                <a:cs typeface="Arial" panose="020B0604020202020204" pitchFamily="34" charset="0"/>
              </a:rPr>
            </a:br>
            <a:r>
              <a:rPr lang="en-US" sz="2400" b="1" kern="1200" dirty="0">
                <a:solidFill>
                  <a:srgbClr val="0A5496"/>
                </a:solidFill>
                <a:latin typeface="Arial" panose="020B0604020202020204" pitchFamily="34" charset="0"/>
                <a:cs typeface="Arial" panose="020B0604020202020204" pitchFamily="34" charset="0"/>
              </a:rPr>
              <a:t>members</a:t>
            </a:r>
          </a:p>
        </p:txBody>
      </p:sp>
      <p:sp>
        <p:nvSpPr>
          <p:cNvPr id="22" name="Rectangle 21"/>
          <p:cNvSpPr/>
          <p:nvPr/>
        </p:nvSpPr>
        <p:spPr>
          <a:xfrm>
            <a:off x="6582478" y="5067894"/>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400" b="1" kern="1200" dirty="0">
                <a:solidFill>
                  <a:srgbClr val="0A5496"/>
                </a:solidFill>
                <a:latin typeface="Arial" panose="020B0604020202020204" pitchFamily="34" charset="0"/>
                <a:cs typeface="Arial" panose="020B0604020202020204" pitchFamily="34" charset="0"/>
              </a:rPr>
              <a:t>Member satisfaction</a:t>
            </a:r>
          </a:p>
        </p:txBody>
      </p:sp>
      <p:sp>
        <p:nvSpPr>
          <p:cNvPr id="17" name="Oval 16"/>
          <p:cNvSpPr/>
          <p:nvPr/>
        </p:nvSpPr>
        <p:spPr bwMode="auto">
          <a:xfrm>
            <a:off x="1623661"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n-US" sz="2800" b="1" i="0" u="none" strike="noStrike" cap="none" normalizeH="0" dirty="0">
                <a:ln>
                  <a:noFill/>
                </a:ln>
                <a:solidFill>
                  <a:schemeClr val="bg1">
                    <a:lumMod val="65000"/>
                  </a:schemeClr>
                </a:solidFill>
                <a:effectLst/>
                <a:ea typeface="ヒラギノ角ゴ Pro W3" pitchFamily="84" charset="-128"/>
              </a:rPr>
              <a:t>1</a:t>
            </a:r>
          </a:p>
        </p:txBody>
      </p:sp>
      <p:sp>
        <p:nvSpPr>
          <p:cNvPr id="18" name="Oval 17"/>
          <p:cNvSpPr/>
          <p:nvPr/>
        </p:nvSpPr>
        <p:spPr bwMode="auto">
          <a:xfrm>
            <a:off x="4461210"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en-US" sz="2800" b="1" dirty="0">
                <a:solidFill>
                  <a:schemeClr val="bg1">
                    <a:lumMod val="65000"/>
                  </a:schemeClr>
                </a:solidFill>
                <a:ea typeface="ヒラギノ角ゴ Pro W3" pitchFamily="84" charset="-128"/>
              </a:rPr>
              <a:t>2</a:t>
            </a:r>
            <a:endParaRPr kumimoji="0" lang="en-US" sz="2800" b="1" i="0" u="none" strike="noStrike" cap="none" normalizeH="0" dirty="0">
              <a:ln>
                <a:noFill/>
              </a:ln>
              <a:solidFill>
                <a:schemeClr val="bg1">
                  <a:lumMod val="65000"/>
                </a:schemeClr>
              </a:solidFill>
              <a:effectLst/>
              <a:ea typeface="ヒラギノ角ゴ Pro W3" pitchFamily="84" charset="-128"/>
            </a:endParaRPr>
          </a:p>
        </p:txBody>
      </p:sp>
      <p:sp>
        <p:nvSpPr>
          <p:cNvPr id="19" name="Oval 18"/>
          <p:cNvSpPr/>
          <p:nvPr/>
        </p:nvSpPr>
        <p:spPr bwMode="auto">
          <a:xfrm>
            <a:off x="7411353" y="2019894"/>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n-US" sz="2800" b="1" i="0" u="none" strike="noStrike" cap="none" normalizeH="0" dirty="0">
                <a:ln>
                  <a:noFill/>
                </a:ln>
                <a:solidFill>
                  <a:schemeClr val="bg1">
                    <a:lumMod val="65000"/>
                  </a:schemeClr>
                </a:solidFill>
                <a:effectLst/>
                <a:ea typeface="ヒラギノ角ゴ Pro W3" pitchFamily="84" charset="-128"/>
              </a:rPr>
              <a:t>3</a:t>
            </a:r>
          </a:p>
        </p:txBody>
      </p:sp>
      <p:sp>
        <p:nvSpPr>
          <p:cNvPr id="25" name="Yellow Bar">
            <a:extLst>
              <a:ext uri="{FF2B5EF4-FFF2-40B4-BE49-F238E27FC236}">
                <a16:creationId xmlns:a16="http://schemas.microsoft.com/office/drawing/2014/main" id="{BC4462A7-6BA3-8A46-A651-5A96F4D5398C}"/>
              </a:ext>
            </a:extLst>
          </p:cNvPr>
          <p:cNvSpPr/>
          <p:nvPr/>
        </p:nvSpPr>
        <p:spPr>
          <a:xfrm>
            <a:off x="4611695" y="1462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26" name="Right Arrow 25">
            <a:extLst>
              <a:ext uri="{FF2B5EF4-FFF2-40B4-BE49-F238E27FC236}">
                <a16:creationId xmlns:a16="http://schemas.microsoft.com/office/drawing/2014/main" id="{B72E8D09-AD52-FA4E-8C0C-41AF83F58CA7}"/>
              </a:ext>
            </a:extLst>
          </p:cNvPr>
          <p:cNvSpPr/>
          <p:nvPr/>
        </p:nvSpPr>
        <p:spPr>
          <a:xfrm rot="5400000">
            <a:off x="1474737" y="4331040"/>
            <a:ext cx="755045" cy="641279"/>
          </a:xfrm>
          <a:prstGeom prst="rightArrow">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28" name="Right Arrow 27">
            <a:extLst>
              <a:ext uri="{FF2B5EF4-FFF2-40B4-BE49-F238E27FC236}">
                <a16:creationId xmlns:a16="http://schemas.microsoft.com/office/drawing/2014/main" id="{2950C1C5-776A-6246-9A37-7CA383B9ED6D}"/>
              </a:ext>
            </a:extLst>
          </p:cNvPr>
          <p:cNvSpPr/>
          <p:nvPr/>
        </p:nvSpPr>
        <p:spPr>
          <a:xfrm rot="5400000">
            <a:off x="4312286" y="4331040"/>
            <a:ext cx="755045"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sp>
        <p:nvSpPr>
          <p:cNvPr id="29" name="Right Arrow 28">
            <a:extLst>
              <a:ext uri="{FF2B5EF4-FFF2-40B4-BE49-F238E27FC236}">
                <a16:creationId xmlns:a16="http://schemas.microsoft.com/office/drawing/2014/main" id="{58565FD6-50C4-FF44-8E87-D07D2163F855}"/>
              </a:ext>
            </a:extLst>
          </p:cNvPr>
          <p:cNvSpPr/>
          <p:nvPr/>
        </p:nvSpPr>
        <p:spPr>
          <a:xfrm rot="5400000">
            <a:off x="7276831" y="4336551"/>
            <a:ext cx="744022"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grpSp>
        <p:nvGrpSpPr>
          <p:cNvPr id="2" name="Group 1">
            <a:extLst>
              <a:ext uri="{FF2B5EF4-FFF2-40B4-BE49-F238E27FC236}">
                <a16:creationId xmlns:a16="http://schemas.microsoft.com/office/drawing/2014/main" id="{8AEE5D7B-A902-4A8D-8007-97087B3C1C62}"/>
              </a:ext>
            </a:extLst>
          </p:cNvPr>
          <p:cNvGrpSpPr/>
          <p:nvPr/>
        </p:nvGrpSpPr>
        <p:grpSpPr>
          <a:xfrm>
            <a:off x="9366085" y="1981200"/>
            <a:ext cx="2180522" cy="3971453"/>
            <a:chOff x="9366085" y="1981200"/>
            <a:chExt cx="2180522" cy="3971453"/>
          </a:xfrm>
        </p:grpSpPr>
        <p:sp>
          <p:nvSpPr>
            <p:cNvPr id="16" name="Rectangle 15"/>
            <p:cNvSpPr/>
            <p:nvPr/>
          </p:nvSpPr>
          <p:spPr>
            <a:xfrm>
              <a:off x="9366085" y="2518095"/>
              <a:ext cx="2180522" cy="1744417"/>
            </a:xfrm>
            <a:prstGeom prst="rect">
              <a:avLst/>
            </a:pr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latin typeface="Arial" panose="020B0604020202020204" pitchFamily="34" charset="0"/>
                  <a:cs typeface="Arial" panose="020B0604020202020204" pitchFamily="34" charset="0"/>
                </a:rPr>
                <a:t>Provide training and support for our Lion leaders</a:t>
              </a:r>
            </a:p>
          </p:txBody>
        </p:sp>
        <p:sp>
          <p:nvSpPr>
            <p:cNvPr id="23" name="Rectangle 22"/>
            <p:cNvSpPr/>
            <p:nvPr/>
          </p:nvSpPr>
          <p:spPr>
            <a:xfrm>
              <a:off x="9366085" y="5067894"/>
              <a:ext cx="2180522" cy="884759"/>
            </a:xfrm>
            <a:prstGeom prst="rect">
              <a:avLst/>
            </a:prstGeom>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400" b="1" kern="1200" dirty="0">
                  <a:solidFill>
                    <a:srgbClr val="0A5496"/>
                  </a:solidFill>
                  <a:latin typeface="Arial" panose="020B0604020202020204" pitchFamily="34" charset="0"/>
                  <a:cs typeface="Arial" panose="020B0604020202020204" pitchFamily="34" charset="0"/>
                </a:rPr>
                <a:t>Leader </a:t>
              </a:r>
              <a:br>
                <a:rPr lang="en-US" sz="2400" b="1" kern="1200" dirty="0">
                  <a:solidFill>
                    <a:srgbClr val="0A5496"/>
                  </a:solidFill>
                  <a:latin typeface="Arial" panose="020B0604020202020204" pitchFamily="34" charset="0"/>
                  <a:cs typeface="Arial" panose="020B0604020202020204" pitchFamily="34" charset="0"/>
                </a:rPr>
              </a:br>
              <a:r>
                <a:rPr lang="en-US" sz="2400" b="1" kern="1200" dirty="0">
                  <a:solidFill>
                    <a:srgbClr val="0A5496"/>
                  </a:solidFill>
                  <a:latin typeface="Arial" panose="020B0604020202020204" pitchFamily="34" charset="0"/>
                  <a:cs typeface="Arial" panose="020B0604020202020204" pitchFamily="34" charset="0"/>
                </a:rPr>
                <a:t>support</a:t>
              </a:r>
            </a:p>
          </p:txBody>
        </p:sp>
        <p:sp>
          <p:nvSpPr>
            <p:cNvPr id="24" name="Oval 23"/>
            <p:cNvSpPr/>
            <p:nvPr/>
          </p:nvSpPr>
          <p:spPr bwMode="auto">
            <a:xfrm>
              <a:off x="10221552" y="1981200"/>
              <a:ext cx="457200" cy="457200"/>
            </a:xfrm>
            <a:prstGeom prst="ellipse">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en-US" sz="2800" b="1" dirty="0">
                  <a:solidFill>
                    <a:schemeClr val="bg1">
                      <a:lumMod val="65000"/>
                    </a:schemeClr>
                  </a:solidFill>
                  <a:ea typeface="ヒラギノ角ゴ Pro W3" pitchFamily="84" charset="-128"/>
                </a:rPr>
                <a:t>4</a:t>
              </a:r>
              <a:endParaRPr kumimoji="0" lang="en-US" sz="2800" b="1" i="0" u="none" strike="noStrike" cap="none" normalizeH="0" dirty="0">
                <a:ln>
                  <a:noFill/>
                </a:ln>
                <a:solidFill>
                  <a:schemeClr val="bg1">
                    <a:lumMod val="65000"/>
                  </a:schemeClr>
                </a:solidFill>
                <a:effectLst/>
                <a:ea typeface="ヒラギノ角ゴ Pro W3" pitchFamily="84" charset="-128"/>
              </a:endParaRPr>
            </a:p>
          </p:txBody>
        </p:sp>
        <p:sp>
          <p:nvSpPr>
            <p:cNvPr id="30" name="Right Arrow 29">
              <a:extLst>
                <a:ext uri="{FF2B5EF4-FFF2-40B4-BE49-F238E27FC236}">
                  <a16:creationId xmlns:a16="http://schemas.microsoft.com/office/drawing/2014/main" id="{6B821C94-DA60-454F-89F3-67F600723DD1}"/>
                </a:ext>
              </a:extLst>
            </p:cNvPr>
            <p:cNvSpPr/>
            <p:nvPr/>
          </p:nvSpPr>
          <p:spPr>
            <a:xfrm rot="5400000">
              <a:off x="10072628" y="4331040"/>
              <a:ext cx="755045" cy="641279"/>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496"/>
                </a:solidFill>
              </a:endParaRPr>
            </a:p>
          </p:txBody>
        </p:sp>
      </p:grpSp>
      <p:sp>
        <p:nvSpPr>
          <p:cNvPr id="34" name="Freeform 33">
            <a:extLst>
              <a:ext uri="{FF2B5EF4-FFF2-40B4-BE49-F238E27FC236}">
                <a16:creationId xmlns:a16="http://schemas.microsoft.com/office/drawing/2014/main" id="{8E952960-5110-DA48-AAE1-CFA6DD693E10}"/>
              </a:ext>
            </a:extLst>
          </p:cNvPr>
          <p:cNvSpPr/>
          <p:nvPr/>
        </p:nvSpPr>
        <p:spPr>
          <a:xfrm>
            <a:off x="6558582" y="2592026"/>
            <a:ext cx="2171632" cy="1675174"/>
          </a:xfrm>
          <a:custGeom>
            <a:avLst/>
            <a:gdLst>
              <a:gd name="connsiteX0" fmla="*/ 0 w 2180522"/>
              <a:gd name="connsiteY0" fmla="*/ 174442 h 1744417"/>
              <a:gd name="connsiteX1" fmla="*/ 174442 w 2180522"/>
              <a:gd name="connsiteY1" fmla="*/ 0 h 1744417"/>
              <a:gd name="connsiteX2" fmla="*/ 2006080 w 2180522"/>
              <a:gd name="connsiteY2" fmla="*/ 0 h 1744417"/>
              <a:gd name="connsiteX3" fmla="*/ 2180522 w 2180522"/>
              <a:gd name="connsiteY3" fmla="*/ 174442 h 1744417"/>
              <a:gd name="connsiteX4" fmla="*/ 2180522 w 2180522"/>
              <a:gd name="connsiteY4" fmla="*/ 1569975 h 1744417"/>
              <a:gd name="connsiteX5" fmla="*/ 2006080 w 2180522"/>
              <a:gd name="connsiteY5" fmla="*/ 1744417 h 1744417"/>
              <a:gd name="connsiteX6" fmla="*/ 174442 w 2180522"/>
              <a:gd name="connsiteY6" fmla="*/ 1744417 h 1744417"/>
              <a:gd name="connsiteX7" fmla="*/ 0 w 2180522"/>
              <a:gd name="connsiteY7" fmla="*/ 1569975 h 1744417"/>
              <a:gd name="connsiteX8" fmla="*/ 0 w 2180522"/>
              <a:gd name="connsiteY8" fmla="*/ 174442 h 17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522" h="1744417">
                <a:moveTo>
                  <a:pt x="0" y="174442"/>
                </a:moveTo>
                <a:cubicBezTo>
                  <a:pt x="0" y="78100"/>
                  <a:pt x="78100" y="0"/>
                  <a:pt x="174442" y="0"/>
                </a:cubicBezTo>
                <a:lnTo>
                  <a:pt x="2006080" y="0"/>
                </a:lnTo>
                <a:cubicBezTo>
                  <a:pt x="2102422" y="0"/>
                  <a:pt x="2180522" y="78100"/>
                  <a:pt x="2180522" y="174442"/>
                </a:cubicBezTo>
                <a:lnTo>
                  <a:pt x="2180522" y="1569975"/>
                </a:lnTo>
                <a:cubicBezTo>
                  <a:pt x="2180522" y="1666317"/>
                  <a:pt x="2102422" y="1744417"/>
                  <a:pt x="2006080" y="1744417"/>
                </a:cubicBezTo>
                <a:lnTo>
                  <a:pt x="174442" y="1744417"/>
                </a:lnTo>
                <a:cubicBezTo>
                  <a:pt x="78100" y="1744417"/>
                  <a:pt x="0" y="1666317"/>
                  <a:pt x="0" y="1569975"/>
                </a:cubicBezTo>
                <a:lnTo>
                  <a:pt x="0" y="174442"/>
                </a:lnTo>
                <a:close/>
              </a:path>
            </a:pathLst>
          </a:custGeom>
          <a:solidFill>
            <a:srgbClr val="002060"/>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latin typeface="Arial" panose="020B0604020202020204" pitchFamily="34" charset="0"/>
                <a:cs typeface="Arial" panose="020B0604020202020204" pitchFamily="34" charset="0"/>
              </a:rPr>
              <a:t>Re-motivate members with new fellowships and exciting service</a:t>
            </a:r>
          </a:p>
        </p:txBody>
      </p:sp>
      <p:pic>
        <p:nvPicPr>
          <p:cNvPr id="35" name="Picture 34">
            <a:extLst>
              <a:ext uri="{FF2B5EF4-FFF2-40B4-BE49-F238E27FC236}">
                <a16:creationId xmlns:a16="http://schemas.microsoft.com/office/drawing/2014/main" id="{9772FA71-1E5F-8E47-8048-771377310C9B}"/>
              </a:ext>
            </a:extLst>
          </p:cNvPr>
          <p:cNvPicPr>
            <a:picLocks noChangeAspect="1"/>
          </p:cNvPicPr>
          <p:nvPr/>
        </p:nvPicPr>
        <p:blipFill>
          <a:blip r:embed="rId3"/>
          <a:stretch>
            <a:fillRect/>
          </a:stretch>
        </p:blipFill>
        <p:spPr>
          <a:xfrm>
            <a:off x="9906000" y="0"/>
            <a:ext cx="2286000" cy="2286000"/>
          </a:xfrm>
          <a:prstGeom prst="rect">
            <a:avLst/>
          </a:prstGeom>
        </p:spPr>
      </p:pic>
    </p:spTree>
    <p:extLst>
      <p:ext uri="{BB962C8B-B14F-4D97-AF65-F5344CB8AC3E}">
        <p14:creationId xmlns:p14="http://schemas.microsoft.com/office/powerpoint/2010/main" val="346578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34724" y="311035"/>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4" name="Yellow Bar">
            <a:extLst>
              <a:ext uri="{FF2B5EF4-FFF2-40B4-BE49-F238E27FC236}">
                <a16:creationId xmlns:a16="http://schemas.microsoft.com/office/drawing/2014/main" id="{A93B2AD9-FE85-3CA3-8624-54E393DB4592}"/>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104339" y="5853615"/>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3" name="Headline">
            <a:extLst>
              <a:ext uri="{FF2B5EF4-FFF2-40B4-BE49-F238E27FC236}">
                <a16:creationId xmlns:a16="http://schemas.microsoft.com/office/drawing/2014/main" id="{3303553F-550B-5AEA-8A62-48756C4A569B}"/>
              </a:ext>
            </a:extLst>
          </p:cNvPr>
          <p:cNvSpPr txBox="1">
            <a:spLocks/>
          </p:cNvSpPr>
          <p:nvPr/>
        </p:nvSpPr>
        <p:spPr>
          <a:xfrm>
            <a:off x="990600" y="759086"/>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latin typeface="Calibri" panose="020F0502020204030204" pitchFamily="34" charset="0"/>
                <a:cs typeface="Calibri" panose="020F0502020204030204" pitchFamily="34" charset="0"/>
              </a:rPr>
              <a:t>Global Membership Approach for Clubs</a:t>
            </a:r>
            <a:endParaRPr lang="en-US" kern="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5DB557A-2651-D505-162A-D390E80B5B56}"/>
              </a:ext>
            </a:extLst>
          </p:cNvPr>
          <p:cNvPicPr>
            <a:picLocks noChangeAspect="1"/>
          </p:cNvPicPr>
          <p:nvPr/>
        </p:nvPicPr>
        <p:blipFill rotWithShape="1">
          <a:blip r:embed="rId3">
            <a:extLst>
              <a:ext uri="{28A0092B-C50C-407E-A947-70E740481C1C}">
                <a14:useLocalDpi xmlns:a14="http://schemas.microsoft.com/office/drawing/2010/main" val="0"/>
              </a:ext>
            </a:extLst>
          </a:blip>
          <a:srcRect l="20485" t="-3836"/>
          <a:stretch/>
        </p:blipFill>
        <p:spPr>
          <a:xfrm>
            <a:off x="2514851" y="1981200"/>
            <a:ext cx="7997952" cy="965790"/>
          </a:xfrm>
          <a:prstGeom prst="rect">
            <a:avLst/>
          </a:prstGeom>
        </p:spPr>
      </p:pic>
      <p:grpSp>
        <p:nvGrpSpPr>
          <p:cNvPr id="8" name="Group 7">
            <a:extLst>
              <a:ext uri="{FF2B5EF4-FFF2-40B4-BE49-F238E27FC236}">
                <a16:creationId xmlns:a16="http://schemas.microsoft.com/office/drawing/2014/main" id="{6DC0C1B7-F20B-5E40-F473-2ECD484AAAB1}"/>
              </a:ext>
            </a:extLst>
          </p:cNvPr>
          <p:cNvGrpSpPr/>
          <p:nvPr/>
        </p:nvGrpSpPr>
        <p:grpSpPr>
          <a:xfrm>
            <a:off x="2514850" y="3508230"/>
            <a:ext cx="5759626" cy="2768880"/>
            <a:chOff x="1784174" y="3012770"/>
            <a:chExt cx="5759626" cy="2768880"/>
          </a:xfrm>
        </p:grpSpPr>
        <p:sp>
          <p:nvSpPr>
            <p:cNvPr id="11" name="Content Placeholder 35">
              <a:extLst>
                <a:ext uri="{FF2B5EF4-FFF2-40B4-BE49-F238E27FC236}">
                  <a16:creationId xmlns:a16="http://schemas.microsoft.com/office/drawing/2014/main" id="{A77663AC-8F78-FAF2-3467-3AFACDD48F05}"/>
                </a:ext>
              </a:extLst>
            </p:cNvPr>
            <p:cNvSpPr txBox="1">
              <a:spLocks/>
            </p:cNvSpPr>
            <p:nvPr/>
          </p:nvSpPr>
          <p:spPr>
            <a:xfrm>
              <a:off x="1784249" y="5318040"/>
              <a:ext cx="249007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n-US" sz="2400" kern="0" dirty="0">
                  <a:solidFill>
                    <a:schemeClr val="accent1"/>
                  </a:solidFill>
                  <a:latin typeface="Calibri" panose="020F0502020204030204" pitchFamily="34" charset="0"/>
                  <a:cs typeface="Calibri" panose="020F0502020204030204" pitchFamily="34" charset="0"/>
                </a:rPr>
                <a:t>Build Success</a:t>
              </a:r>
            </a:p>
          </p:txBody>
        </p:sp>
        <p:sp>
          <p:nvSpPr>
            <p:cNvPr id="12" name="Content Placeholder 35">
              <a:extLst>
                <a:ext uri="{FF2B5EF4-FFF2-40B4-BE49-F238E27FC236}">
                  <a16:creationId xmlns:a16="http://schemas.microsoft.com/office/drawing/2014/main" id="{BBF6785E-C5AB-9CA3-5925-929117318414}"/>
                </a:ext>
              </a:extLst>
            </p:cNvPr>
            <p:cNvSpPr txBox="1">
              <a:spLocks/>
            </p:cNvSpPr>
            <p:nvPr/>
          </p:nvSpPr>
          <p:spPr>
            <a:xfrm>
              <a:off x="1827967" y="3012770"/>
              <a:ext cx="4173473"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n-US" sz="2400" kern="0" dirty="0">
                  <a:solidFill>
                    <a:schemeClr val="accent1"/>
                  </a:solidFill>
                  <a:latin typeface="Calibri" panose="020F0502020204030204" pitchFamily="34" charset="0"/>
                  <a:cs typeface="Calibri" panose="020F0502020204030204" pitchFamily="34" charset="0"/>
                </a:rPr>
                <a:t>Build a Team of Club Leaders</a:t>
              </a:r>
            </a:p>
            <a:p>
              <a:pPr marL="107950" indent="0">
                <a:buClr>
                  <a:schemeClr val="tx2"/>
                </a:buClr>
                <a:buFont typeface="Arial" pitchFamily="34" charset="0"/>
                <a:buNone/>
              </a:pPr>
              <a:endParaRPr lang="en-US" kern="0" dirty="0">
                <a:solidFill>
                  <a:schemeClr val="accent1"/>
                </a:solidFill>
              </a:endParaRPr>
            </a:p>
          </p:txBody>
        </p:sp>
        <p:sp>
          <p:nvSpPr>
            <p:cNvPr id="13" name="Content Placeholder 35">
              <a:extLst>
                <a:ext uri="{FF2B5EF4-FFF2-40B4-BE49-F238E27FC236}">
                  <a16:creationId xmlns:a16="http://schemas.microsoft.com/office/drawing/2014/main" id="{1AB6455E-D22B-477E-2724-6C24D4535F86}"/>
                </a:ext>
              </a:extLst>
            </p:cNvPr>
            <p:cNvSpPr txBox="1">
              <a:spLocks/>
            </p:cNvSpPr>
            <p:nvPr/>
          </p:nvSpPr>
          <p:spPr>
            <a:xfrm>
              <a:off x="1811178" y="3737337"/>
              <a:ext cx="5732622"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n-US" sz="2400" kern="0" dirty="0">
                  <a:solidFill>
                    <a:schemeClr val="accent1"/>
                  </a:solidFill>
                  <a:latin typeface="Calibri" panose="020F0502020204030204" pitchFamily="34" charset="0"/>
                  <a:cs typeface="Calibri" panose="020F0502020204030204" pitchFamily="34" charset="0"/>
                </a:rPr>
                <a:t>Build a Vision, Assess Needs and Set Goals </a:t>
              </a:r>
            </a:p>
          </p:txBody>
        </p:sp>
        <p:sp>
          <p:nvSpPr>
            <p:cNvPr id="14" name="Content Placeholder 35">
              <a:extLst>
                <a:ext uri="{FF2B5EF4-FFF2-40B4-BE49-F238E27FC236}">
                  <a16:creationId xmlns:a16="http://schemas.microsoft.com/office/drawing/2014/main" id="{C9020FB9-FA12-1A9E-9DA8-30ED52547731}"/>
                </a:ext>
              </a:extLst>
            </p:cNvPr>
            <p:cNvSpPr txBox="1">
              <a:spLocks/>
            </p:cNvSpPr>
            <p:nvPr/>
          </p:nvSpPr>
          <p:spPr>
            <a:xfrm>
              <a:off x="1784174" y="4552731"/>
              <a:ext cx="4464225" cy="47768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n-US" sz="2400" kern="0" dirty="0">
                  <a:solidFill>
                    <a:schemeClr val="accent1"/>
                  </a:solidFill>
                  <a:latin typeface="Calibri" panose="020F0502020204030204" pitchFamily="34" charset="0"/>
                  <a:cs typeface="Calibri" panose="020F0502020204030204" pitchFamily="34" charset="0"/>
                </a:rPr>
                <a:t>Build a Plan to Achieve our Goals</a:t>
              </a:r>
            </a:p>
            <a:p>
              <a:pPr marL="107950" indent="0">
                <a:buClr>
                  <a:schemeClr val="tx2"/>
                </a:buClr>
                <a:buFont typeface="Arial" pitchFamily="34" charset="0"/>
                <a:buNone/>
              </a:pPr>
              <a:endParaRPr lang="en-US" sz="800" kern="0" dirty="0">
                <a:solidFill>
                  <a:schemeClr val="accent1"/>
                </a:solidFill>
              </a:endParaRPr>
            </a:p>
          </p:txBody>
        </p:sp>
      </p:grpSp>
      <p:sp>
        <p:nvSpPr>
          <p:cNvPr id="15" name="Oval 14">
            <a:extLst>
              <a:ext uri="{FF2B5EF4-FFF2-40B4-BE49-F238E27FC236}">
                <a16:creationId xmlns:a16="http://schemas.microsoft.com/office/drawing/2014/main" id="{8287293B-B429-F7DC-3AC9-75745CEED336}"/>
              </a:ext>
            </a:extLst>
          </p:cNvPr>
          <p:cNvSpPr/>
          <p:nvPr/>
        </p:nvSpPr>
        <p:spPr bwMode="auto">
          <a:xfrm>
            <a:off x="2087661" y="353503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tx2"/>
                </a:solidFill>
                <a:effectLst/>
                <a:ea typeface="ヒラギノ角ゴ Pro W3" pitchFamily="84" charset="-128"/>
              </a:rPr>
              <a:t>1</a:t>
            </a:r>
          </a:p>
        </p:txBody>
      </p:sp>
      <p:sp>
        <p:nvSpPr>
          <p:cNvPr id="16" name="Oval 15">
            <a:extLst>
              <a:ext uri="{FF2B5EF4-FFF2-40B4-BE49-F238E27FC236}">
                <a16:creationId xmlns:a16="http://schemas.microsoft.com/office/drawing/2014/main" id="{52B9B5E4-9913-5B03-8BC9-FC0699EF8D02}"/>
              </a:ext>
            </a:extLst>
          </p:cNvPr>
          <p:cNvSpPr/>
          <p:nvPr/>
        </p:nvSpPr>
        <p:spPr bwMode="auto">
          <a:xfrm>
            <a:off x="2087661" y="4277137"/>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tx2"/>
                </a:solidFill>
                <a:effectLst/>
                <a:ea typeface="ヒラギノ角ゴ Pro W3" pitchFamily="84" charset="-128"/>
              </a:rPr>
              <a:t>2</a:t>
            </a:r>
          </a:p>
        </p:txBody>
      </p:sp>
      <p:sp>
        <p:nvSpPr>
          <p:cNvPr id="17" name="Oval 16">
            <a:extLst>
              <a:ext uri="{FF2B5EF4-FFF2-40B4-BE49-F238E27FC236}">
                <a16:creationId xmlns:a16="http://schemas.microsoft.com/office/drawing/2014/main" id="{00B1FA96-5E3F-303E-32A3-F8637DEA4EF0}"/>
              </a:ext>
            </a:extLst>
          </p:cNvPr>
          <p:cNvSpPr/>
          <p:nvPr/>
        </p:nvSpPr>
        <p:spPr bwMode="auto">
          <a:xfrm>
            <a:off x="2087661" y="500288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tx2"/>
                </a:solidFill>
                <a:effectLst/>
                <a:ea typeface="ヒラギノ角ゴ Pro W3" pitchFamily="84" charset="-128"/>
              </a:rPr>
              <a:t>3</a:t>
            </a:r>
          </a:p>
        </p:txBody>
      </p:sp>
      <p:sp>
        <p:nvSpPr>
          <p:cNvPr id="18" name="Oval 17">
            <a:extLst>
              <a:ext uri="{FF2B5EF4-FFF2-40B4-BE49-F238E27FC236}">
                <a16:creationId xmlns:a16="http://schemas.microsoft.com/office/drawing/2014/main" id="{B057FB36-A0D6-33D3-5ABB-9BABBCCAA44F}"/>
              </a:ext>
            </a:extLst>
          </p:cNvPr>
          <p:cNvSpPr/>
          <p:nvPr/>
        </p:nvSpPr>
        <p:spPr bwMode="auto">
          <a:xfrm>
            <a:off x="2087661" y="5756729"/>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tx2"/>
                </a:solidFill>
                <a:effectLst/>
                <a:ea typeface="ヒラギノ角ゴ Pro W3" pitchFamily="84" charset="-128"/>
              </a:rPr>
              <a:t>4</a:t>
            </a:r>
          </a:p>
        </p:txBody>
      </p:sp>
    </p:spTree>
    <p:extLst>
      <p:ext uri="{BB962C8B-B14F-4D97-AF65-F5344CB8AC3E}">
        <p14:creationId xmlns:p14="http://schemas.microsoft.com/office/powerpoint/2010/main" val="2558855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Open Sans Regular" charset="0"/>
              <a:ea typeface="+mn-ea"/>
              <a:cs typeface="+mn-cs"/>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4" name="Yellow Bar">
            <a:extLst>
              <a:ext uri="{FF2B5EF4-FFF2-40B4-BE49-F238E27FC236}">
                <a16:creationId xmlns:a16="http://schemas.microsoft.com/office/drawing/2014/main" id="{A93B2AD9-FE85-3CA3-8624-54E393DB4592}"/>
              </a:ext>
            </a:extLst>
          </p:cNvPr>
          <p:cNvSpPr/>
          <p:nvPr/>
        </p:nvSpPr>
        <p:spPr>
          <a:xfrm>
            <a:off x="1137330" y="151554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 </a:t>
            </a: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575264" y="5748161"/>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3" name="Headline">
            <a:extLst>
              <a:ext uri="{FF2B5EF4-FFF2-40B4-BE49-F238E27FC236}">
                <a16:creationId xmlns:a16="http://schemas.microsoft.com/office/drawing/2014/main" id="{16B2575F-D10B-2FD6-03AD-A859879F2401}"/>
              </a:ext>
            </a:extLst>
          </p:cNvPr>
          <p:cNvSpPr txBox="1">
            <a:spLocks/>
          </p:cNvSpPr>
          <p:nvPr/>
        </p:nvSpPr>
        <p:spPr>
          <a:xfrm>
            <a:off x="1050682" y="786505"/>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ヒラギノ角ゴ Pro W3" charset="0"/>
                <a:cs typeface="Calibri" panose="020F0502020204030204" pitchFamily="34" charset="0"/>
              </a:rPr>
              <a:t>1. Build a Team of Club Leaders</a:t>
            </a:r>
            <a:endParaRPr kumimoji="0" lang="en-US" sz="3600" b="1" i="0" u="none" strike="noStrike" kern="0" cap="none" spc="0" normalizeH="0" baseline="0" noProof="0" dirty="0">
              <a:ln>
                <a:noFill/>
              </a:ln>
              <a:solidFill>
                <a:srgbClr val="FFC000"/>
              </a:solidFill>
              <a:effectLst/>
              <a:uLnTx/>
              <a:uFillTx/>
              <a:latin typeface="Calibri" panose="020F0502020204030204" pitchFamily="34" charset="0"/>
              <a:ea typeface="ヒラギノ角ゴ Pro W3" charset="0"/>
              <a:cs typeface="Calibri" panose="020F0502020204030204" pitchFamily="34" charset="0"/>
            </a:endParaRPr>
          </a:p>
        </p:txBody>
      </p:sp>
      <p:pic>
        <p:nvPicPr>
          <p:cNvPr id="6" name="Picture 5">
            <a:extLst>
              <a:ext uri="{FF2B5EF4-FFF2-40B4-BE49-F238E27FC236}">
                <a16:creationId xmlns:a16="http://schemas.microsoft.com/office/drawing/2014/main" id="{7E7A56EE-9D9C-BC84-35EF-13A911A5E0EB}"/>
              </a:ext>
            </a:extLst>
          </p:cNvPr>
          <p:cNvPicPr>
            <a:picLocks noChangeAspect="1"/>
          </p:cNvPicPr>
          <p:nvPr/>
        </p:nvPicPr>
        <p:blipFill>
          <a:blip r:embed="rId4"/>
          <a:stretch>
            <a:fillRect/>
          </a:stretch>
        </p:blipFill>
        <p:spPr>
          <a:xfrm>
            <a:off x="3124200" y="2286000"/>
            <a:ext cx="5334000" cy="3462161"/>
          </a:xfrm>
          <a:prstGeom prst="rect">
            <a:avLst/>
          </a:prstGeom>
        </p:spPr>
      </p:pic>
    </p:spTree>
    <p:extLst>
      <p:ext uri="{BB962C8B-B14F-4D97-AF65-F5344CB8AC3E}">
        <p14:creationId xmlns:p14="http://schemas.microsoft.com/office/powerpoint/2010/main" val="597166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4" name="Yellow Bar">
            <a:extLst>
              <a:ext uri="{FF2B5EF4-FFF2-40B4-BE49-F238E27FC236}">
                <a16:creationId xmlns:a16="http://schemas.microsoft.com/office/drawing/2014/main" id="{A93B2AD9-FE85-3CA3-8624-54E393DB4592}"/>
              </a:ext>
            </a:extLst>
          </p:cNvPr>
          <p:cNvSpPr/>
          <p:nvPr/>
        </p:nvSpPr>
        <p:spPr>
          <a:xfrm>
            <a:off x="1157467" y="124422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60728" y="5583509"/>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3" name="Headline">
            <a:extLst>
              <a:ext uri="{FF2B5EF4-FFF2-40B4-BE49-F238E27FC236}">
                <a16:creationId xmlns:a16="http://schemas.microsoft.com/office/drawing/2014/main" id="{8CCBE1E1-B11D-FD6F-EFAD-404F35DFC098}"/>
              </a:ext>
            </a:extLst>
          </p:cNvPr>
          <p:cNvSpPr txBox="1">
            <a:spLocks/>
          </p:cNvSpPr>
          <p:nvPr/>
        </p:nvSpPr>
        <p:spPr>
          <a:xfrm>
            <a:off x="1087693" y="575920"/>
            <a:ext cx="9656507" cy="48462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latin typeface="Calibri" panose="020F0502020204030204" pitchFamily="34" charset="0"/>
                <a:cs typeface="Calibri" panose="020F0502020204030204" pitchFamily="34" charset="0"/>
              </a:rPr>
              <a:t>2. Build a Vision, Assess Needs. and Set Goals</a:t>
            </a:r>
            <a:endParaRPr lang="en-US" kern="0" dirty="0">
              <a:solidFill>
                <a:schemeClr val="accent1"/>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76550F60-2EFB-1E88-868B-4A2F544574D1}"/>
              </a:ext>
            </a:extLst>
          </p:cNvPr>
          <p:cNvGrpSpPr/>
          <p:nvPr/>
        </p:nvGrpSpPr>
        <p:grpSpPr>
          <a:xfrm>
            <a:off x="709097" y="1676400"/>
            <a:ext cx="10103186" cy="4557401"/>
            <a:chOff x="381000" y="1624943"/>
            <a:chExt cx="10667998" cy="5029200"/>
          </a:xfrm>
        </p:grpSpPr>
        <p:graphicFrame>
          <p:nvGraphicFramePr>
            <p:cNvPr id="8" name="Diagram 7">
              <a:extLst>
                <a:ext uri="{FF2B5EF4-FFF2-40B4-BE49-F238E27FC236}">
                  <a16:creationId xmlns:a16="http://schemas.microsoft.com/office/drawing/2014/main" id="{740B616E-7475-BFD4-7601-F60166C6F669}"/>
                </a:ext>
              </a:extLst>
            </p:cNvPr>
            <p:cNvGraphicFramePr/>
            <p:nvPr>
              <p:extLst>
                <p:ext uri="{D42A27DB-BD31-4B8C-83A1-F6EECF244321}">
                  <p14:modId xmlns:p14="http://schemas.microsoft.com/office/powerpoint/2010/main" val="3774136880"/>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Oval 10">
              <a:extLst>
                <a:ext uri="{FF2B5EF4-FFF2-40B4-BE49-F238E27FC236}">
                  <a16:creationId xmlns:a16="http://schemas.microsoft.com/office/drawing/2014/main" id="{218F424F-9E09-E645-EBEB-F51800DEED8A}"/>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n-US" sz="2000" b="0" i="0" u="none" strike="noStrike" cap="none" normalizeH="0" dirty="0">
                  <a:ln>
                    <a:noFill/>
                  </a:ln>
                  <a:solidFill>
                    <a:schemeClr val="bg1"/>
                  </a:solidFill>
                  <a:effectLst/>
                  <a:ea typeface="ヒラギノ角ゴ Pro W3" pitchFamily="84" charset="-128"/>
                </a:rPr>
                <a:t>1</a:t>
              </a:r>
            </a:p>
          </p:txBody>
        </p:sp>
        <p:sp>
          <p:nvSpPr>
            <p:cNvPr id="12" name="Oval 11">
              <a:extLst>
                <a:ext uri="{FF2B5EF4-FFF2-40B4-BE49-F238E27FC236}">
                  <a16:creationId xmlns:a16="http://schemas.microsoft.com/office/drawing/2014/main" id="{752D4BF1-1350-E711-77C1-C1F695EC0CF5}"/>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en-US" sz="2000" dirty="0">
                  <a:solidFill>
                    <a:schemeClr val="bg1"/>
                  </a:solidFill>
                  <a:ea typeface="ヒラギノ角ゴ Pro W3" pitchFamily="84" charset="-128"/>
                </a:rPr>
                <a:t>2</a:t>
              </a:r>
              <a:endParaRPr kumimoji="0" lang="en-US" sz="2000" b="0" i="0" u="none" strike="noStrike" cap="none" normalizeH="0" dirty="0">
                <a:ln>
                  <a:noFill/>
                </a:ln>
                <a:solidFill>
                  <a:schemeClr val="bg1"/>
                </a:solidFill>
                <a:effectLst/>
                <a:ea typeface="ヒラギノ角ゴ Pro W3" pitchFamily="84" charset="-128"/>
              </a:endParaRPr>
            </a:p>
          </p:txBody>
        </p:sp>
        <p:sp>
          <p:nvSpPr>
            <p:cNvPr id="13" name="Oval 12">
              <a:extLst>
                <a:ext uri="{FF2B5EF4-FFF2-40B4-BE49-F238E27FC236}">
                  <a16:creationId xmlns:a16="http://schemas.microsoft.com/office/drawing/2014/main" id="{F3E05249-5D9A-F5C2-3EEB-91B477870118}"/>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n-US" sz="2000" b="0" i="0" u="none" strike="noStrike" cap="none" normalizeH="0" dirty="0">
                  <a:ln>
                    <a:noFill/>
                  </a:ln>
                  <a:solidFill>
                    <a:schemeClr val="bg1"/>
                  </a:solidFill>
                  <a:effectLst/>
                  <a:ea typeface="ヒラギノ角ゴ Pro W3" pitchFamily="84" charset="-128"/>
                </a:rPr>
                <a:t>3</a:t>
              </a:r>
            </a:p>
          </p:txBody>
        </p:sp>
        <p:sp>
          <p:nvSpPr>
            <p:cNvPr id="14" name="Oval 13">
              <a:extLst>
                <a:ext uri="{FF2B5EF4-FFF2-40B4-BE49-F238E27FC236}">
                  <a16:creationId xmlns:a16="http://schemas.microsoft.com/office/drawing/2014/main" id="{34FBD807-3F01-C9B6-53F6-0F271A975A7E}"/>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n-US" sz="2000" b="0" i="0" u="none" strike="noStrike" cap="none" normalizeH="0" dirty="0">
                  <a:ln>
                    <a:noFill/>
                  </a:ln>
                  <a:solidFill>
                    <a:schemeClr val="bg1"/>
                  </a:solidFill>
                  <a:effectLst/>
                  <a:ea typeface="ヒラギノ角ゴ Pro W3" pitchFamily="84" charset="-128"/>
                </a:rPr>
                <a:t>4</a:t>
              </a:r>
            </a:p>
          </p:txBody>
        </p:sp>
      </p:grpSp>
    </p:spTree>
    <p:extLst>
      <p:ext uri="{BB962C8B-B14F-4D97-AF65-F5344CB8AC3E}">
        <p14:creationId xmlns:p14="http://schemas.microsoft.com/office/powerpoint/2010/main" val="1542656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28466" y="-1975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Open Sans Regular" charset="0"/>
              <a:ea typeface="+mn-ea"/>
              <a:cs typeface="+mn-cs"/>
            </a:endParaRPr>
          </a:p>
        </p:txBody>
      </p:sp>
      <p:sp>
        <p:nvSpPr>
          <p:cNvPr id="5" name="Page Number - White">
            <a:extLst>
              <a:ext uri="{FF2B5EF4-FFF2-40B4-BE49-F238E27FC236}">
                <a16:creationId xmlns:a16="http://schemas.microsoft.com/office/drawing/2014/main" id="{C1633F0C-C52D-27BF-179B-17546C3793C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9" name="Picture 8">
            <a:extLst>
              <a:ext uri="{FF2B5EF4-FFF2-40B4-BE49-F238E27FC236}">
                <a16:creationId xmlns:a16="http://schemas.microsoft.com/office/drawing/2014/main" id="{EB4FF293-0226-265F-3D53-5BCDEC9327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575264" y="5748161"/>
            <a:ext cx="896739" cy="849661"/>
          </a:xfrm>
          <a:prstGeom prst="rect">
            <a:avLst/>
          </a:prstGeom>
        </p:spPr>
      </p:pic>
      <p:sp>
        <p:nvSpPr>
          <p:cNvPr id="10" name="Background - Solid">
            <a:extLst>
              <a:ext uri="{FF2B5EF4-FFF2-40B4-BE49-F238E27FC236}">
                <a16:creationId xmlns:a16="http://schemas.microsoft.com/office/drawing/2014/main" id="{D45A40C5-A85E-3341-0DA0-94553961E47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3" name="Headline">
            <a:extLst>
              <a:ext uri="{FF2B5EF4-FFF2-40B4-BE49-F238E27FC236}">
                <a16:creationId xmlns:a16="http://schemas.microsoft.com/office/drawing/2014/main" id="{16B2575F-D10B-2FD6-03AD-A859879F2401}"/>
              </a:ext>
            </a:extLst>
          </p:cNvPr>
          <p:cNvSpPr txBox="1">
            <a:spLocks/>
          </p:cNvSpPr>
          <p:nvPr/>
        </p:nvSpPr>
        <p:spPr>
          <a:xfrm>
            <a:off x="1050682" y="801975"/>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3600" b="1" i="0" u="none" strike="noStrike" kern="1200" cap="none" spc="0" normalizeH="0" baseline="0" noProof="0" dirty="0">
                <a:ln>
                  <a:noFill/>
                </a:ln>
                <a:solidFill>
                  <a:srgbClr val="FFC000"/>
                </a:solidFill>
                <a:effectLst/>
                <a:uLnTx/>
                <a:uFillTx/>
                <a:latin typeface="Calibri" panose="020F0502020204030204" pitchFamily="34" charset="0"/>
                <a:ea typeface="ヒラギノ角ゴ Pro W3" charset="0"/>
                <a:cs typeface="Calibri" panose="020F0502020204030204" pitchFamily="34" charset="0"/>
              </a:rPr>
              <a:t>         The Path to Club Improvement                      	 		(SWOT ANALYSIS)</a:t>
            </a:r>
            <a:endParaRPr kumimoji="0" lang="en-US" sz="3600" b="1" i="0" u="none" strike="noStrike" kern="0" cap="none" spc="0" normalizeH="0" baseline="0" noProof="0" dirty="0">
              <a:ln>
                <a:noFill/>
              </a:ln>
              <a:solidFill>
                <a:srgbClr val="FFC000"/>
              </a:solidFill>
              <a:effectLst/>
              <a:uLnTx/>
              <a:uFillTx/>
              <a:latin typeface="Calibri" panose="020F0502020204030204" pitchFamily="34" charset="0"/>
              <a:ea typeface="ヒラギノ角ゴ Pro W3" charset="0"/>
              <a:cs typeface="Calibri" panose="020F0502020204030204" pitchFamily="34" charset="0"/>
            </a:endParaRPr>
          </a:p>
        </p:txBody>
      </p:sp>
      <p:pic>
        <p:nvPicPr>
          <p:cNvPr id="7" name="Picture 6">
            <a:extLst>
              <a:ext uri="{FF2B5EF4-FFF2-40B4-BE49-F238E27FC236}">
                <a16:creationId xmlns:a16="http://schemas.microsoft.com/office/drawing/2014/main" id="{350C71F9-2826-C1BB-ED42-F3282502C224}"/>
              </a:ext>
            </a:extLst>
          </p:cNvPr>
          <p:cNvPicPr>
            <a:picLocks noChangeAspect="1"/>
          </p:cNvPicPr>
          <p:nvPr/>
        </p:nvPicPr>
        <p:blipFill>
          <a:blip r:embed="rId3"/>
          <a:stretch>
            <a:fillRect/>
          </a:stretch>
        </p:blipFill>
        <p:spPr>
          <a:xfrm>
            <a:off x="2286000" y="2362200"/>
            <a:ext cx="3718882" cy="3273836"/>
          </a:xfrm>
          <a:prstGeom prst="rect">
            <a:avLst/>
          </a:prstGeom>
        </p:spPr>
      </p:pic>
      <p:sp>
        <p:nvSpPr>
          <p:cNvPr id="8" name="TextBox 7">
            <a:extLst>
              <a:ext uri="{FF2B5EF4-FFF2-40B4-BE49-F238E27FC236}">
                <a16:creationId xmlns:a16="http://schemas.microsoft.com/office/drawing/2014/main" id="{7A72EE5C-73FC-74CD-A15F-6A7F4CE1051A}"/>
              </a:ext>
            </a:extLst>
          </p:cNvPr>
          <p:cNvSpPr txBox="1"/>
          <p:nvPr/>
        </p:nvSpPr>
        <p:spPr>
          <a:xfrm>
            <a:off x="6477000" y="2971800"/>
            <a:ext cx="5181600" cy="2400657"/>
          </a:xfrm>
          <a:prstGeom prst="rect">
            <a:avLst/>
          </a:prstGeom>
          <a:noFill/>
        </p:spPr>
        <p:txBody>
          <a:bodyPr wrap="square" rtlCol="0">
            <a:spAutoFit/>
          </a:bodyPr>
          <a:lstStyle/>
          <a:p>
            <a:r>
              <a:rPr lang="en-US" sz="3000" dirty="0">
                <a:solidFill>
                  <a:schemeClr val="bg1"/>
                </a:solidFill>
              </a:rPr>
              <a:t>Focus on Strengths and Weaknesses</a:t>
            </a:r>
          </a:p>
          <a:p>
            <a:endParaRPr lang="en-US" sz="3000" dirty="0">
              <a:solidFill>
                <a:schemeClr val="bg1"/>
              </a:solidFill>
            </a:endParaRPr>
          </a:p>
          <a:p>
            <a:pPr marL="457200" indent="-457200">
              <a:buFont typeface="Wingdings" panose="05000000000000000000" pitchFamily="2" charset="2"/>
              <a:buChar char="Ø"/>
            </a:pPr>
            <a:r>
              <a:rPr lang="en-US" sz="3000" dirty="0">
                <a:solidFill>
                  <a:schemeClr val="bg1"/>
                </a:solidFill>
              </a:rPr>
              <a:t>Leverage your strengths</a:t>
            </a:r>
          </a:p>
          <a:p>
            <a:pPr marL="457200" indent="-457200">
              <a:buFont typeface="Wingdings" panose="05000000000000000000" pitchFamily="2" charset="2"/>
              <a:buChar char="Ø"/>
            </a:pPr>
            <a:r>
              <a:rPr lang="en-US" sz="3000" dirty="0">
                <a:solidFill>
                  <a:schemeClr val="bg1"/>
                </a:solidFill>
              </a:rPr>
              <a:t>Manage your Weaknesses</a:t>
            </a:r>
          </a:p>
        </p:txBody>
      </p:sp>
    </p:spTree>
    <p:extLst>
      <p:ext uri="{BB962C8B-B14F-4D97-AF65-F5344CB8AC3E}">
        <p14:creationId xmlns:p14="http://schemas.microsoft.com/office/powerpoint/2010/main" val="4040786836"/>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2.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94279</TotalTime>
  <Words>2808</Words>
  <Application>Microsoft Office PowerPoint</Application>
  <PresentationFormat>Widescreen</PresentationFormat>
  <Paragraphs>365</Paragraphs>
  <Slides>24</Slides>
  <Notes>11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.Lucida Grande UI Regular</vt:lpstr>
      <vt:lpstr>Arial</vt:lpstr>
      <vt:lpstr>Calibri</vt:lpstr>
      <vt:lpstr>Helvetica</vt:lpstr>
      <vt:lpstr>Helvetica Neue</vt:lpstr>
      <vt:lpstr>Open Sans Regular</vt:lpstr>
      <vt:lpstr>Segoe UI</vt:lpstr>
      <vt:lpstr>Segoe UI Semibold</vt:lpstr>
      <vt:lpstr>Wingdings</vt:lpstr>
      <vt:lpstr>Wingdings 3</vt:lpstr>
      <vt:lpstr>ヒラギノ角ゴ Pro W3</vt:lpstr>
      <vt:lpstr>Light Background</vt:lpstr>
      <vt:lpstr>MASTER SLIDE - BLANK</vt:lpstr>
      <vt:lpstr>PowerPoint Presentation</vt:lpstr>
      <vt:lpstr>PowerPoint Presentation</vt:lpstr>
      <vt:lpstr>PowerPoint Presentation</vt:lpstr>
      <vt:lpstr>PowerPoint Presentation</vt:lpstr>
      <vt:lpstr>Global Membership Approach Areas of Focus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Fred Conger</cp:lastModifiedBy>
  <cp:revision>2108</cp:revision>
  <cp:lastPrinted>2018-07-23T15:21:46Z</cp:lastPrinted>
  <dcterms:created xsi:type="dcterms:W3CDTF">2016-11-15T15:12:50Z</dcterms:created>
  <dcterms:modified xsi:type="dcterms:W3CDTF">2026-06-19T21:36:14Z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