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notesMasterIdLst>
    <p:notesMasterId r:id="rId10"/>
  </p:notesMasterIdLst>
  <p:sldIdLst>
    <p:sldId id="256" r:id="rId2"/>
    <p:sldId id="284" r:id="rId3"/>
    <p:sldId id="289" r:id="rId4"/>
    <p:sldId id="288" r:id="rId5"/>
    <p:sldId id="287" r:id="rId6"/>
    <p:sldId id="286" r:id="rId7"/>
    <p:sldId id="285" r:id="rId8"/>
    <p:sldId id="263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98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r">
              <a:defRPr sz="1200"/>
            </a:lvl1pPr>
          </a:lstStyle>
          <a:p>
            <a:fld id="{21200DB0-3D4B-455C-901A-BA098AB1F901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5" tIns="48323" rIns="96645" bIns="483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45" tIns="48323" rIns="96645" bIns="483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r">
              <a:defRPr sz="1200"/>
            </a:lvl1pPr>
          </a:lstStyle>
          <a:p>
            <a:fld id="{E33F8BB3-CB25-45D6-AC0A-DCE8F35AC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6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F8BB3-CB25-45D6-AC0A-DCE8F35AC2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6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C971-2C07-BDAD-CDE9-0AA09F109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5E21F-20F9-BBFD-484C-B85872EBB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00B0C-2E6C-23EB-465D-BDA23114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F0B3-95BC-538D-E91A-BADE0039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44D43-C01A-3E5F-54F9-A91D72B9C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471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2CFE4-50BB-F978-2522-75964EA68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92395-2EBC-C3DB-8D5B-7AD5CD8ED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A824B-2729-2533-2B96-8AD1918B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DF6DA-8C0D-E542-3353-B3B291A6A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7C04F-B47D-744C-BFD9-A487F7CB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30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CF964-648B-4F05-BB8A-8E21050481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F38C7C-ABDA-3524-8690-793A0DE2E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08471-66DE-55C5-6CCA-47B345245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2CF77-DDFD-0E93-24B0-F69A5263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3592-0B81-CAFE-E6A7-8D7C88A0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87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538B-74C9-BCB4-B96E-F83DF55C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ADA8F-BEEA-9825-68BE-8753FE330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6CECE-6464-79C6-22E2-5F1855995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07A4C-008E-1983-3B17-282E5F467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33D51-372C-5664-4C38-67D5AC8C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488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2AF0-3565-17BD-E83D-43AC6593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B6A53-3237-AE69-7C40-7F224B41E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18AE1-1C44-AF75-2D51-9BCD631C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A6A16-D59E-889B-B6B2-664E5C4B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AAD15-E051-DA1C-57FC-4125C04C6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8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C0D2-E3E6-C3C1-5A90-2181A96E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B8ADE-9190-17D6-D953-2CC1686DA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03186-3465-B232-2414-3E4A9FDD9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7DFD5-B26A-32DD-65E2-426CF621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82599-FAFB-2F25-4AE8-2ABAA8D5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7B04B-56B3-3B3E-AE4C-B4E1E4759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966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7059F-D164-6D66-C1C1-4D56CBC2F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439C0-AB2D-EB7C-7D29-5261B84FB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FD3CF-39CF-3B17-8BF7-A8E8E5F79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4C45A-C365-E4A0-8AA8-4EC26CCB3F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E7F05-44F4-EEC1-F739-9A27740CF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7A9F8F-29DF-943A-E668-66503638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491699-2D0C-36C9-D5F0-796F3F3E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EF4D1E-5476-B3D7-E759-6B4F52CD9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48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8722-0B2C-ED52-E076-8B3F8CCE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7E930-9FEE-71F2-5625-1B10DA3DD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9CC32-0E96-55D2-E914-E1FBD65C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E624AF-7CB1-03EE-A1C0-A9F9295C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37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CBA4A-57C1-32C1-AD4E-54EA4F69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DE6DD2-43B5-1049-CF64-C0A10E85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CBE0D-6ED0-CCD2-BFF1-732E4A510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96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C1715-4CD2-BB64-0C39-B598DD8AB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8CCD-C938-0073-0C5A-C5C08910A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9EA79-F0AB-35C7-BF8E-8E4EEDC6B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C2BFA-6989-92B9-641A-E9E4C2AC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4546C-19D3-F636-D38E-3CA7BE71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31D84-EF21-BEDD-CDD9-AC2A69A0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3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552CE-064E-CD60-7BE7-096D989B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D7FF2-3B9E-76AD-7916-50499CA2A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A35C4-63DF-125D-CC97-AEA49DC35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ACDFD-C16D-AA94-2505-C66497D3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F36D7-9DC6-6D16-D4A3-1EC414BBD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13FA7-E2EB-6619-7357-1FE68493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676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34C002-FB56-E106-2187-7CF8935B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2FF51-687B-A7AF-30FE-6B4384F94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64D74-0FDD-3CFD-CE4B-DBC02F24E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63450-A4A9-D6D5-3A87-BDA65D72B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ED87A-6F42-35D1-B164-0BAFECC31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5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6000">
              <a:schemeClr val="accent2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6123" y="3169880"/>
            <a:ext cx="8819754" cy="74403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District 2-X1 “Lions University”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9693" y="4200387"/>
            <a:ext cx="8138675" cy="2052739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>
                <a:solidFill>
                  <a:srgbClr val="7030A0"/>
                </a:solidFill>
              </a:rPr>
              <a:t>2026-2027 Lion Year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June 20,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27" y="447771"/>
            <a:ext cx="1408466" cy="20651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5208" y="604874"/>
            <a:ext cx="2407015" cy="15374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AFBBBF1-E6D1-4A23-B742-47D0C16739A4}"/>
              </a:ext>
            </a:extLst>
          </p:cNvPr>
          <p:cNvSpPr/>
          <p:nvPr/>
        </p:nvSpPr>
        <p:spPr>
          <a:xfrm>
            <a:off x="3544468" y="800509"/>
            <a:ext cx="510306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District 2-X1</a:t>
            </a:r>
          </a:p>
          <a:p>
            <a:pPr algn="ctr"/>
            <a:r>
              <a:rPr lang="en-US" sz="44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Goals Presentation</a:t>
            </a:r>
            <a:endParaRPr lang="en-US" sz="4400" b="1" i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0CE83-106F-4DAF-AE13-46260A306AD5}"/>
              </a:ext>
            </a:extLst>
          </p:cNvPr>
          <p:cNvSpPr txBox="1"/>
          <p:nvPr/>
        </p:nvSpPr>
        <p:spPr>
          <a:xfrm>
            <a:off x="1936196" y="2501723"/>
            <a:ext cx="8365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2026-27 District Governor </a:t>
            </a:r>
            <a:r>
              <a:rPr lang="en-US" sz="2800" b="1" dirty="0"/>
              <a:t>– </a:t>
            </a:r>
            <a:r>
              <a:rPr lang="en-US" sz="3200" b="1" i="1" dirty="0"/>
              <a:t>Gary Vineyard</a:t>
            </a:r>
          </a:p>
          <a:p>
            <a:endParaRPr lang="en-US" dirty="0"/>
          </a:p>
        </p:txBody>
      </p:sp>
      <p:pic>
        <p:nvPicPr>
          <p:cNvPr id="10" name="Picture 9" descr="DISTRICT GOVERNOR for the year 2026-27.&#10;&#10;AI-generated content may be incorrect.">
            <a:extLst>
              <a:ext uri="{FF2B5EF4-FFF2-40B4-BE49-F238E27FC236}">
                <a16:creationId xmlns:a16="http://schemas.microsoft.com/office/drawing/2014/main" id="{0F9E0EE9-F4C7-914E-56BA-170EBE51E2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1510" y="4464340"/>
            <a:ext cx="3180714" cy="205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888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19EF8-16DC-8C1A-7838-C888DD466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A07A-63BF-DC53-8C92-F4E2A584B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E3B9F-351F-D992-5A1C-40B12F6F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675CA7A3-5597-D00D-3C5A-7DF89898B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498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7F053-41CE-DC7B-EA7F-C6634A471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C251F-48FA-3B66-9024-54B70BC6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45552-9BCE-95E1-495A-6D8FDDD12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r>
              <a:rPr lang="en-US" b="1" dirty="0"/>
              <a:t>Membership: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400 (320 new members/ 80 charter members)</a:t>
            </a:r>
          </a:p>
          <a:p>
            <a:pPr lvl="2"/>
            <a:r>
              <a:rPr lang="en-US" sz="2800" b="1" dirty="0">
                <a:solidFill>
                  <a:srgbClr val="FF0000"/>
                </a:solidFill>
              </a:rPr>
              <a:t>   Fewer than 290 Drops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6C638D75-8122-C75D-3A92-FC028D6ED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255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25F5D-B603-17FD-2ADF-81B9B06C9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6A99A-9569-1F30-53ED-952FE572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633EF-F7A0-51F9-CE8D-088833E2A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r>
              <a:rPr lang="en-US" b="1" dirty="0"/>
              <a:t>Membership: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400 (320 new members/ 80 charter members)</a:t>
            </a:r>
          </a:p>
          <a:p>
            <a:pPr lvl="2"/>
            <a:r>
              <a:rPr lang="en-US" sz="2800" b="1" dirty="0">
                <a:solidFill>
                  <a:srgbClr val="FF0000"/>
                </a:solidFill>
              </a:rPr>
              <a:t>   Fewer than 290 Drops </a:t>
            </a:r>
          </a:p>
          <a:p>
            <a:r>
              <a:rPr lang="en-US" b="1" dirty="0"/>
              <a:t>Service: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3,100 service projects, 650k service hours performed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8530037E-E702-AC2F-45C0-B4F01EDB8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791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371B5-437B-773E-31F5-077F5C64E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3DF3E-8B69-4A8B-4B52-26147383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5BCE4-8A93-218D-9510-439DC44AC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r>
              <a:rPr lang="en-US" b="1" dirty="0"/>
              <a:t>Membership: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400 (320 new members/ 80 charter members)</a:t>
            </a:r>
          </a:p>
          <a:p>
            <a:pPr lvl="2"/>
            <a:r>
              <a:rPr lang="en-US" sz="2800" b="1" dirty="0">
                <a:solidFill>
                  <a:srgbClr val="FF0000"/>
                </a:solidFill>
              </a:rPr>
              <a:t>   Fewer than 290 Drops </a:t>
            </a:r>
          </a:p>
          <a:p>
            <a:r>
              <a:rPr lang="en-US" b="1" dirty="0"/>
              <a:t>Service: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3,100 service projects, 650k service hours performed</a:t>
            </a:r>
          </a:p>
          <a:p>
            <a:r>
              <a:rPr lang="en-US" b="1" dirty="0"/>
              <a:t>LCIF: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$65,000 but I feel $70k is very achievable again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B59FEB8C-353A-C26E-1F25-D77740E2A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626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13CE2-E9FE-BC28-D070-3D8BD9BD4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08216-2832-6497-815E-640804EE2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10859-26BA-D747-21B7-59D2A18FF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r>
              <a:rPr lang="en-US" b="1" dirty="0"/>
              <a:t>Membership: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400 (320 new members/ 80 charter members)</a:t>
            </a:r>
          </a:p>
          <a:p>
            <a:pPr lvl="2"/>
            <a:r>
              <a:rPr lang="en-US" sz="2800" b="1" dirty="0">
                <a:solidFill>
                  <a:srgbClr val="FF0000"/>
                </a:solidFill>
              </a:rPr>
              <a:t>   Fewer than 290 Drops </a:t>
            </a:r>
          </a:p>
          <a:p>
            <a:r>
              <a:rPr lang="en-US" b="1" dirty="0"/>
              <a:t>Service: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3,100 service projects, 650k service hours performed</a:t>
            </a:r>
          </a:p>
          <a:p>
            <a:r>
              <a:rPr lang="en-US" b="1" dirty="0"/>
              <a:t>LCIF: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$65,000 but I feel $70k is very achievable again</a:t>
            </a:r>
          </a:p>
          <a:p>
            <a:r>
              <a:rPr lang="en-US" b="1" dirty="0"/>
              <a:t>Retention: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I created a new District Retention team that will have the goal of improving the drop  by 5% - 10% that would put us retaining between 110 to 220 members who would have been dropped otherwise.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06BFFAF7-C551-C302-FAF6-8EFB48C87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0756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9A963-5A00-87F3-223C-4308B1A3F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B4E16-8C03-17DD-82F3-201F2C72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2-X1 Goals	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5158B-2CD4-28FF-5FBD-EB1833732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02"/>
            <a:ext cx="10515600" cy="494637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New Clubs: </a:t>
            </a:r>
            <a:r>
              <a:rPr lang="en-US" b="1" dirty="0">
                <a:solidFill>
                  <a:srgbClr val="FF0000"/>
                </a:solidFill>
              </a:rPr>
              <a:t>Add 4 New clubs</a:t>
            </a:r>
          </a:p>
          <a:p>
            <a:r>
              <a:rPr lang="en-US" b="1" dirty="0"/>
              <a:t>Membership: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400 (320 new members/ 80 charter members)</a:t>
            </a:r>
          </a:p>
          <a:p>
            <a:pPr lvl="2"/>
            <a:r>
              <a:rPr lang="en-US" sz="2800" b="1" dirty="0">
                <a:solidFill>
                  <a:srgbClr val="FF0000"/>
                </a:solidFill>
              </a:rPr>
              <a:t>   Fewer than 290 Drops </a:t>
            </a:r>
          </a:p>
          <a:p>
            <a:r>
              <a:rPr lang="en-US" b="1" dirty="0"/>
              <a:t>Service: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3,100 service projects, 650k service hours performed</a:t>
            </a:r>
          </a:p>
          <a:p>
            <a:r>
              <a:rPr lang="en-US" b="1" dirty="0"/>
              <a:t>LCIF: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$65,000 but I feel $70k is very achievable again</a:t>
            </a:r>
          </a:p>
          <a:p>
            <a:r>
              <a:rPr lang="en-US" b="1" dirty="0"/>
              <a:t>Retention: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I created a new District Retention team that will have the goal of improving the drop  by 5% - 10% that would put us retaining between 110 to 220 members who would have been dropped. </a:t>
            </a:r>
          </a:p>
          <a:p>
            <a:r>
              <a:rPr lang="en-US" b="1" dirty="0"/>
              <a:t>Training: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75% club officers trained by the District GLT; 	75% clubs reporting; 100% zone chairs trained</a:t>
            </a:r>
          </a:p>
        </p:txBody>
      </p:sp>
      <p:pic>
        <p:nvPicPr>
          <p:cNvPr id="5" name="Picture 4" descr="United We Serve District Governor&#10;&#10;AI-generated content may be incorrect.">
            <a:extLst>
              <a:ext uri="{FF2B5EF4-FFF2-40B4-BE49-F238E27FC236}">
                <a16:creationId xmlns:a16="http://schemas.microsoft.com/office/drawing/2014/main" id="{1D89A225-B11B-893A-7774-72611A358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261" y="112666"/>
            <a:ext cx="2697883" cy="174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612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749BC8C-BB3D-488B-8FBD-38D087157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294" y="814771"/>
            <a:ext cx="4671406" cy="442615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82D793-5D4F-4A99-8E95-6D33B5A7B500}"/>
              </a:ext>
            </a:extLst>
          </p:cNvPr>
          <p:cNvSpPr/>
          <p:nvPr/>
        </p:nvSpPr>
        <p:spPr>
          <a:xfrm>
            <a:off x="4205255" y="5252359"/>
            <a:ext cx="378148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>
                <a:ln/>
                <a:solidFill>
                  <a:schemeClr val="accent3"/>
                </a:solidFill>
                <a:effectLst/>
              </a:rPr>
              <a:t>We Serve</a:t>
            </a:r>
          </a:p>
        </p:txBody>
      </p:sp>
    </p:spTree>
    <p:extLst>
      <p:ext uri="{BB962C8B-B14F-4D97-AF65-F5344CB8AC3E}">
        <p14:creationId xmlns:p14="http://schemas.microsoft.com/office/powerpoint/2010/main" val="4151384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Tm="12000">
        <p159:morph option="byObject"/>
      </p:transition>
    </mc:Choice>
    <mc:Fallback xmlns="">
      <p:transition advTm="12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2508</TotalTime>
  <Words>366</Words>
  <Application>Microsoft Office PowerPoint</Application>
  <PresentationFormat>Widescreen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District 2-X1 “Lions University”</vt:lpstr>
      <vt:lpstr>District 2-X1 Goals 2026-2027</vt:lpstr>
      <vt:lpstr>District 2-X1 Goals 2026-2027</vt:lpstr>
      <vt:lpstr>District 2-X1 Goals 2026-2027</vt:lpstr>
      <vt:lpstr>District 2-X1 Goals 2026-2027</vt:lpstr>
      <vt:lpstr>District 2-X1 Goals 2026-2027</vt:lpstr>
      <vt:lpstr>District 2-X1 Goals 2026-2027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Lions  District 2-X1 University</dc:title>
  <dc:creator>Fred Conger</dc:creator>
  <cp:lastModifiedBy>Fred Conger</cp:lastModifiedBy>
  <cp:revision>205</cp:revision>
  <cp:lastPrinted>2016-06-08T03:22:08Z</cp:lastPrinted>
  <dcterms:created xsi:type="dcterms:W3CDTF">2015-03-16T22:15:15Z</dcterms:created>
  <dcterms:modified xsi:type="dcterms:W3CDTF">2026-06-19T20:34:35Z</dcterms:modified>
</cp:coreProperties>
</file>