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7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F4A217-A652-43B8-9891-7CF4B6DAE87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7C544-5FE9-4F45-9EF0-4F6AC90D4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738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46401-9EBB-A473-D5E5-4D0BD46EDD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598C91-D28A-7D16-76D4-932AF55ADF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154CB-85EE-7147-A401-7927D898B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8A450-A331-4FAA-9568-9B38122E19F3}" type="datetime1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BF6E7-D832-F98A-DA81-95DF972BC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7BB721-EC03-9AFE-2419-4C0C6EF3F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07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3DA9F-6E26-66F1-C7D0-449E1BDA0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AE849B-E1B1-1614-2320-BA4598FEFF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DBAA9-F7DB-6611-71D1-95BBD0CB8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9D6C-0DC1-42EC-93EB-BA08ACBD56D2}" type="datetime1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2162BA-45E1-4367-7AAD-44BA1A2CD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C12DBF-96D9-9BBF-AF0F-ABD544060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9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1D22A2-F9D0-EF50-6591-4D587E9290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2915F7-11BF-9AE2-CDCE-3AD4D21C7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A5E4F-6505-5F2A-431D-73FE97F80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3D6FB-68D9-4B17-96F9-DBB96E367FF7}" type="datetime1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553E59-A547-2FC7-A230-C8D861FF4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01E04-D1A8-A591-FB4C-3E47EE44D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194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BF8C2-229A-F14D-09E1-A76AF6D77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8CF86-622A-FA45-59B0-51E1C4902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4099A-FE45-4DFF-C4A9-9483A84EC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A753-F8A9-47FA-AF0C-5968525A93B0}" type="datetime1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9C6925-4BCA-155A-65C5-CC62783A2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678CD-1FEA-A06E-84C8-FB2A84505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76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805FA-ED33-5364-2B0F-A575C1F79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B984E2-4D29-B5F0-8E16-1941E17544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5D5C7-8ECF-4CEE-09A2-5A1238453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5483C-365A-4341-B1C8-9F51ADC88DE9}" type="datetime1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3AB5C-C360-4E3B-CCD3-D2A254A0C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459D16-0C1D-29E8-6A52-A09671816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353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C6091-DB15-110D-63A3-B8400D98C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06532-9EF1-5596-BDD1-49DF3B988C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65721B-7573-B4A2-CA71-F5B90190CF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41FC1D-A97F-95CA-12A5-813DBA57C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4D41-F7A0-4986-B4B0-A1927E4B8667}" type="datetime1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36364B-995C-8613-6FF4-51079EF0B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DFC11-099C-1154-5932-5BA02703C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380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B824D-2AAD-EF86-B23B-17B08B265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A277C4-E600-C8F1-8252-51A8D80C87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4B6774-ACAC-7E8E-A92E-385D33726F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F1010D-4087-079C-37CA-F8B3537C3F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D8FF48-A148-435A-250E-2D30CF2284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1E96AD-C5B0-2BFA-D724-1E176F95D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F5847-26E7-4988-8A3A-267537805B8B}" type="datetime1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24D02B-F412-C2C8-AECC-DE5361E1B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2B15B3-52C1-F46C-CD5B-7FF27359A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622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3C02A-925A-FBCD-78DC-AD770D8DB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4420B-09AA-C0F9-DAB9-28AF9A668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B59D0-F239-4F65-B889-46DADBB947C9}" type="datetime1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7DAE80-096B-B480-4783-7A4992F27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DE231F-98A1-C039-4ECF-9D13CA5FA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377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120277-9A00-4956-3639-6344C887E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633C7-818C-4FCC-8CCE-F7E158584AB0}" type="datetime1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EF6045-89AA-4523-226B-1D2E90DB3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8B224F-BA13-2B44-5BFC-FEAFAFE24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83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5AA5B-D7FC-2561-B02E-3443E1B53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E6C4E-37CB-156A-3761-5B4447027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4BFE40-9CD1-8924-4F96-D92D1B21A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A4B0CA-4246-E25A-EE5C-4A17BA853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54FF-7DFF-42C1-B209-AF031583A503}" type="datetime1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47191-ECCB-D6FB-2EAF-CA8F79B32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BD3238-FDA3-BD22-DC78-454B9D6D6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68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4A300-427C-F237-D959-8E32B1C19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E1C158-4246-46F0-9D54-0BD4FA2586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55EBE8-8D3E-6DC5-8928-E9BF4E421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729E1E-5B23-16C5-0A2C-BDABD0EF2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F77-E41A-40D7-ACBE-9DC89E0826E3}" type="datetime1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DB493-8D39-4228-FA92-7D65B8AA1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38B7FD-621A-3746-6C4A-489039E93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953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D84E0B-1121-A030-043D-AFF0E3847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5C14A-300B-114B-F8C1-3E58CB9843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47588-572B-367D-C4B1-16DDF0C029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601469-A4BA-4874-8FB4-3D75D47ACAD3}" type="datetime1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C97D1-DE5B-6CCA-62D0-B03F9B1053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8CA72-477B-D6EC-AE8C-8CAF92406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EFD30B-8C54-4DBC-8ACE-982ADA48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75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lionsdistrict2x1.org/lions-2-x1-university-files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1B313-8D63-8ED1-294E-9BEEE6AD65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Club Presidents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786F5D-3E3B-2EAF-4A49-B08A271DC7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Leadership Information Session</a:t>
            </a:r>
          </a:p>
          <a:p>
            <a:r>
              <a:rPr lang="en-US" sz="3600" dirty="0">
                <a:solidFill>
                  <a:srgbClr val="FF0000"/>
                </a:solidFill>
              </a:rPr>
              <a:t>2026-2027</a:t>
            </a:r>
          </a:p>
        </p:txBody>
      </p:sp>
      <p:pic>
        <p:nvPicPr>
          <p:cNvPr id="9" name="Picture 8" descr="A purple and gold logo&#10;&#10;AI-generated content may be incorrect.">
            <a:extLst>
              <a:ext uri="{FF2B5EF4-FFF2-40B4-BE49-F238E27FC236}">
                <a16:creationId xmlns:a16="http://schemas.microsoft.com/office/drawing/2014/main" id="{E24BF949-4341-1EC4-410F-115BBC998A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78" y="150107"/>
            <a:ext cx="1628346" cy="23876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F0C593-E84A-3F87-1F98-875DA57C6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1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179A33C-DF8D-4A3A-C7CF-9ABE477676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32" y="309681"/>
            <a:ext cx="3205062" cy="2068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37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5367AD-82C7-DBC3-0F81-932349CCB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AED2E-C56D-AF3E-8A5A-9DBD7A223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50499"/>
            <a:ext cx="9144000" cy="1840312"/>
          </a:xfrm>
        </p:spPr>
        <p:txBody>
          <a:bodyPr/>
          <a:lstStyle/>
          <a:p>
            <a:r>
              <a:rPr lang="en-US" dirty="0"/>
              <a:t>Congratulations Club Presidents!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970D24-CE58-133C-F844-35AFBC1BF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1250"/>
            <a:ext cx="9144000" cy="2387599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Enjoy your year and have fun.</a:t>
            </a:r>
          </a:p>
          <a:p>
            <a:r>
              <a:rPr lang="en-US" sz="3600" dirty="0">
                <a:solidFill>
                  <a:srgbClr val="FF0000"/>
                </a:solidFill>
              </a:rPr>
              <a:t>But put in the work to be successful.</a:t>
            </a:r>
          </a:p>
          <a:p>
            <a:r>
              <a:rPr lang="en-US" sz="3600" dirty="0">
                <a:solidFill>
                  <a:srgbClr val="FF0000"/>
                </a:solidFill>
              </a:rPr>
              <a:t>Lead by Example.</a:t>
            </a:r>
          </a:p>
          <a:p>
            <a:r>
              <a:rPr lang="en-US" sz="3600" dirty="0">
                <a:solidFill>
                  <a:srgbClr val="FF0000"/>
                </a:solidFill>
              </a:rPr>
              <a:t>Encourage, Motivate, Delegate, Promote teamwork.</a:t>
            </a:r>
          </a:p>
          <a:p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9" name="Picture 8" descr="A purple and gold logo&#10;&#10;AI-generated content may be incorrect.">
            <a:extLst>
              <a:ext uri="{FF2B5EF4-FFF2-40B4-BE49-F238E27FC236}">
                <a16:creationId xmlns:a16="http://schemas.microsoft.com/office/drawing/2014/main" id="{05D3B92C-05BC-BE4A-E983-A0478EF77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78" y="150107"/>
            <a:ext cx="1628346" cy="23876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61A2E5-A3E1-EC48-31CA-C4F21D1D8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2</a:t>
            </a:fld>
            <a:endParaRPr lang="en-US"/>
          </a:p>
        </p:txBody>
      </p:sp>
      <p:pic>
        <p:nvPicPr>
          <p:cNvPr id="7" name="Picture 6" descr="UNITED WE SERVE&#10;&#10;AI-generated content may be incorrect.">
            <a:extLst>
              <a:ext uri="{FF2B5EF4-FFF2-40B4-BE49-F238E27FC236}">
                <a16:creationId xmlns:a16="http://schemas.microsoft.com/office/drawing/2014/main" id="{ED7E9B5A-70BF-A3C8-514D-17460818D6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343" y="310545"/>
            <a:ext cx="3206774" cy="2066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405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A5ADE-3311-EC07-661F-D0DB18793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F074E-130E-1D41-4B8B-E6A3AEB215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837" y="1473493"/>
            <a:ext cx="9144000" cy="1610563"/>
          </a:xfrm>
        </p:spPr>
        <p:txBody>
          <a:bodyPr/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Vice-Presidents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9C7BF-45C3-6410-0E00-0DA8DC1B87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3205" y="3155619"/>
            <a:ext cx="9144000" cy="2387599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Welcome!</a:t>
            </a:r>
          </a:p>
          <a:p>
            <a:r>
              <a:rPr lang="en-US" sz="3600" dirty="0">
                <a:solidFill>
                  <a:srgbClr val="FF0000"/>
                </a:solidFill>
              </a:rPr>
              <a:t>Use this year to prepare to lead your club.</a:t>
            </a:r>
          </a:p>
          <a:p>
            <a:r>
              <a:rPr lang="en-US" sz="3600" dirty="0">
                <a:solidFill>
                  <a:srgbClr val="FF0000"/>
                </a:solidFill>
              </a:rPr>
              <a:t>You have started by being here today.</a:t>
            </a:r>
          </a:p>
        </p:txBody>
      </p:sp>
      <p:pic>
        <p:nvPicPr>
          <p:cNvPr id="9" name="Picture 8" descr="A purple and gold logo&#10;&#10;AI-generated content may be incorrect.">
            <a:extLst>
              <a:ext uri="{FF2B5EF4-FFF2-40B4-BE49-F238E27FC236}">
                <a16:creationId xmlns:a16="http://schemas.microsoft.com/office/drawing/2014/main" id="{469F1833-7DA8-78FF-564E-F18B9D4FBB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78" y="150107"/>
            <a:ext cx="1628346" cy="23876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20B591-3A51-9905-6457-61632A14B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3</a:t>
            </a:fld>
            <a:endParaRPr lang="en-US"/>
          </a:p>
        </p:txBody>
      </p:sp>
      <p:pic>
        <p:nvPicPr>
          <p:cNvPr id="7" name="Picture 6" descr="UNITED WE SERVE&#10;&#10;AI-generated content may be incorrect.">
            <a:extLst>
              <a:ext uri="{FF2B5EF4-FFF2-40B4-BE49-F238E27FC236}">
                <a16:creationId xmlns:a16="http://schemas.microsoft.com/office/drawing/2014/main" id="{4986299F-1BB0-CE48-5F53-FA2BB30448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860" y="310545"/>
            <a:ext cx="3206774" cy="2066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77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FA81D-6739-D9CE-464B-74395953E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677CC-49C3-7C78-37EB-4323EB29F8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5905" y="3439262"/>
            <a:ext cx="10500189" cy="2191626"/>
          </a:xfrm>
        </p:spPr>
        <p:txBody>
          <a:bodyPr>
            <a:normAutofit/>
          </a:bodyPr>
          <a:lstStyle/>
          <a:p>
            <a:r>
              <a:rPr lang="en-US" sz="4900" dirty="0"/>
              <a:t>https://lionsdistrict2x1.org/</a:t>
            </a:r>
            <a:br>
              <a:rPr lang="en-US" sz="4900" dirty="0"/>
            </a:br>
            <a:br>
              <a:rPr lang="en-US" sz="4900" dirty="0"/>
            </a:br>
            <a:r>
              <a:rPr lang="en-US" sz="3600" dirty="0">
                <a:hlinkClick r:id="rId2"/>
              </a:rPr>
              <a:t>https://lionsdistrict2x1.org/lions-2-x1-university-files/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24F047-1085-AD59-93C9-78CB04525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58824"/>
            <a:ext cx="9144000" cy="880438"/>
          </a:xfrm>
        </p:spPr>
        <p:txBody>
          <a:bodyPr>
            <a:normAutofit fontScale="85000" lnSpcReduction="10000"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All Material is located on this District site.</a:t>
            </a:r>
          </a:p>
        </p:txBody>
      </p:sp>
      <p:pic>
        <p:nvPicPr>
          <p:cNvPr id="9" name="Picture 8" descr="A purple and gold logo&#10;&#10;AI-generated content may be incorrect.">
            <a:extLst>
              <a:ext uri="{FF2B5EF4-FFF2-40B4-BE49-F238E27FC236}">
                <a16:creationId xmlns:a16="http://schemas.microsoft.com/office/drawing/2014/main" id="{C711339D-AE4E-AC03-E9D9-D165CF39ED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78" y="150107"/>
            <a:ext cx="1628346" cy="23876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C0DA64-1E4E-119D-6CA6-C9C395990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4</a:t>
            </a:fld>
            <a:endParaRPr lang="en-US"/>
          </a:p>
        </p:txBody>
      </p:sp>
      <p:pic>
        <p:nvPicPr>
          <p:cNvPr id="7" name="Picture 6" descr="UNITED WE SERVE&#10;&#10;AI-generated content may be incorrect.">
            <a:extLst>
              <a:ext uri="{FF2B5EF4-FFF2-40B4-BE49-F238E27FC236}">
                <a16:creationId xmlns:a16="http://schemas.microsoft.com/office/drawing/2014/main" id="{4FF13C84-C64E-C870-B839-D065FCA98D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8776" y="310545"/>
            <a:ext cx="3206774" cy="2066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345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ECD05-8FF3-7105-276E-D1BD90379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32F7D45-614E-1D8F-D12C-19E96A821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0029" y="973268"/>
            <a:ext cx="5131942" cy="125622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Important Items</a:t>
            </a:r>
          </a:p>
        </p:txBody>
      </p:sp>
      <p:pic>
        <p:nvPicPr>
          <p:cNvPr id="9" name="Picture 8" descr="A purple and gold logo&#10;&#10;AI-generated content may be incorrect.">
            <a:extLst>
              <a:ext uri="{FF2B5EF4-FFF2-40B4-BE49-F238E27FC236}">
                <a16:creationId xmlns:a16="http://schemas.microsoft.com/office/drawing/2014/main" id="{5B0D89D5-433E-F61E-9223-18F7C8E7B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78" y="150107"/>
            <a:ext cx="1628346" cy="23876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0183885E-5966-3D89-7FAF-A2E7FF051B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90630"/>
            <a:ext cx="9144000" cy="3059327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2700" i="1" dirty="0"/>
              <a:t>You and Your Secretary</a:t>
            </a:r>
            <a:br>
              <a:rPr lang="en-US" sz="2700" dirty="0"/>
            </a:br>
            <a:r>
              <a:rPr lang="en-US" sz="2700" dirty="0"/>
              <a:t>	</a:t>
            </a:r>
            <a:br>
              <a:rPr lang="en-US" sz="2700" dirty="0"/>
            </a:br>
            <a:r>
              <a:rPr lang="en-US" sz="2700" dirty="0"/>
              <a:t>	Verify that all club info on LCI Portal is accurate!</a:t>
            </a:r>
            <a:br>
              <a:rPr lang="en-US" sz="2700" dirty="0"/>
            </a:br>
            <a:r>
              <a:rPr lang="en-US" sz="2700" dirty="0"/>
              <a:t>		* Club meeting days, time, and location.</a:t>
            </a:r>
            <a:br>
              <a:rPr lang="en-US" sz="2700" dirty="0"/>
            </a:br>
            <a:r>
              <a:rPr lang="en-US" sz="2700" dirty="0"/>
              <a:t>		* All member and officer information is up to date.</a:t>
            </a:r>
            <a:br>
              <a:rPr lang="en-US" sz="2700" dirty="0"/>
            </a:br>
            <a:r>
              <a:rPr lang="en-US" sz="2700" dirty="0"/>
              <a:t>		* Each Lion and Officer has a unique email address.</a:t>
            </a:r>
            <a:br>
              <a:rPr lang="en-US" sz="2700" dirty="0"/>
            </a:br>
            <a:r>
              <a:rPr lang="en-US" sz="2700" dirty="0"/>
              <a:t>	</a:t>
            </a:r>
            <a:br>
              <a:rPr lang="en-US" sz="2700" dirty="0"/>
            </a:br>
            <a:r>
              <a:rPr lang="en-US" sz="2700" dirty="0"/>
              <a:t>Try to fill any missing officer positions, if possible, to  fill out your leadership team. </a:t>
            </a:r>
            <a:br>
              <a:rPr lang="en-US" sz="2800" dirty="0"/>
            </a:br>
            <a:r>
              <a:rPr lang="en-US" sz="3200" dirty="0"/>
              <a:t>		</a:t>
            </a:r>
            <a:endParaRPr lang="en-US" sz="36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42A51C0-1C4F-F5B7-14A2-C839B7B80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6" descr="UNITED WE SERVE&#10;&#10;AI-generated content may be incorrect.">
            <a:extLst>
              <a:ext uri="{FF2B5EF4-FFF2-40B4-BE49-F238E27FC236}">
                <a16:creationId xmlns:a16="http://schemas.microsoft.com/office/drawing/2014/main" id="{D35EFFB9-2391-CE2D-AF28-FF1691340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795" y="310545"/>
            <a:ext cx="3206774" cy="2066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380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52944-0773-A73F-076E-EA4BB5CC7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BB2B18D-7F64-423D-7209-B9A8A6EB0D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0029" y="973268"/>
            <a:ext cx="5131942" cy="125622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Important Items</a:t>
            </a:r>
          </a:p>
        </p:txBody>
      </p:sp>
      <p:pic>
        <p:nvPicPr>
          <p:cNvPr id="9" name="Picture 8" descr="A purple and gold logo&#10;&#10;AI-generated content may be incorrect.">
            <a:extLst>
              <a:ext uri="{FF2B5EF4-FFF2-40B4-BE49-F238E27FC236}">
                <a16:creationId xmlns:a16="http://schemas.microsoft.com/office/drawing/2014/main" id="{4638B463-0D26-5CAC-BC88-43814B2618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78" y="150107"/>
            <a:ext cx="1628346" cy="23876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A4A48C53-6995-3C7B-89FC-513A1572A5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29253" y="2442368"/>
            <a:ext cx="8131709" cy="3996659"/>
          </a:xfrm>
        </p:spPr>
        <p:txBody>
          <a:bodyPr anchor="t">
            <a:normAutofit fontScale="90000"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sz="2700" dirty="0">
                <a:cs typeface="Arial" panose="020B0604020202020204" pitchFamily="34" charset="0"/>
              </a:rPr>
              <a:t>* Establish a Club Budget approved by your board.</a:t>
            </a:r>
            <a:br>
              <a:rPr lang="en-US" sz="2700" dirty="0">
                <a:cs typeface="Arial" panose="020B0604020202020204" pitchFamily="34" charset="0"/>
              </a:rPr>
            </a:b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* Always prepare an agenda for every meetings </a:t>
            </a: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	(send it out before your meetings)</a:t>
            </a:r>
            <a:br>
              <a:rPr lang="en-US" sz="2700" dirty="0">
                <a:cs typeface="Arial" panose="020B0604020202020204" pitchFamily="34" charset="0"/>
              </a:rPr>
            </a:b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* Have interesting programs.</a:t>
            </a: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	Make use of District Cabinet Chairs, District Charity 	Representatives, Local City and School leaders, local 	causes, DART, Federal/State Government, etc.</a:t>
            </a:r>
            <a:br>
              <a:rPr lang="en-US" sz="2700" dirty="0">
                <a:cs typeface="Arial" panose="020B0604020202020204" pitchFamily="34" charset="0"/>
              </a:rPr>
            </a:b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* Invite the District Governor and your Zone Chair as programs</a:t>
            </a:r>
            <a:r>
              <a:rPr lang="en-US" sz="2700" dirty="0"/>
              <a:t>.</a:t>
            </a:r>
            <a:r>
              <a:rPr lang="en-US" sz="3200" dirty="0"/>
              <a:t>	</a:t>
            </a:r>
            <a:endParaRPr lang="en-US" sz="36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032A12-E0CA-784D-795C-E734EF7B7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6</a:t>
            </a:fld>
            <a:endParaRPr lang="en-US"/>
          </a:p>
        </p:txBody>
      </p:sp>
      <p:pic>
        <p:nvPicPr>
          <p:cNvPr id="7" name="Picture 6" descr="UNITED WE SERVE&#10;&#10;AI-generated content may be incorrect.">
            <a:extLst>
              <a:ext uri="{FF2B5EF4-FFF2-40B4-BE49-F238E27FC236}">
                <a16:creationId xmlns:a16="http://schemas.microsoft.com/office/drawing/2014/main" id="{94AF926A-D48E-F31C-ACAE-5754088034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590" y="310545"/>
            <a:ext cx="3206774" cy="2066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392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23D8F9-09BD-D9DD-5B20-361496140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440459A-EED5-9AFA-F041-2670EF9FB4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0029" y="973268"/>
            <a:ext cx="5131942" cy="125622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Important Items</a:t>
            </a:r>
          </a:p>
        </p:txBody>
      </p:sp>
      <p:pic>
        <p:nvPicPr>
          <p:cNvPr id="9" name="Picture 8" descr="A purple and gold logo&#10;&#10;AI-generated content may be incorrect.">
            <a:extLst>
              <a:ext uri="{FF2B5EF4-FFF2-40B4-BE49-F238E27FC236}">
                <a16:creationId xmlns:a16="http://schemas.microsoft.com/office/drawing/2014/main" id="{5A5F76DA-B1FE-5CE4-B078-17F73D7F8D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78" y="150107"/>
            <a:ext cx="1628346" cy="23876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9432D482-DD6C-46F7-69AF-46C079C3E4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4748" y="2363044"/>
            <a:ext cx="9019051" cy="4171319"/>
          </a:xfrm>
        </p:spPr>
        <p:txBody>
          <a:bodyPr anchor="t">
            <a:no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cs typeface="Arial" panose="020B0604020202020204" pitchFamily="34" charset="0"/>
              </a:rPr>
              <a:t>* Use the Global Membership Approach to develop club SMART goals and action plans which include:</a:t>
            </a:r>
            <a:br>
              <a:rPr lang="en-US" sz="2400" dirty="0">
                <a:cs typeface="Arial" panose="020B0604020202020204" pitchFamily="34" charset="0"/>
              </a:rPr>
            </a:br>
            <a:r>
              <a:rPr lang="en-US" sz="2400" dirty="0">
                <a:cs typeface="Arial" panose="020B0604020202020204" pitchFamily="34" charset="0"/>
              </a:rPr>
              <a:t>		Membership Growth,</a:t>
            </a:r>
            <a:br>
              <a:rPr lang="en-US" sz="2400" dirty="0">
                <a:cs typeface="Arial" panose="020B0604020202020204" pitchFamily="34" charset="0"/>
              </a:rPr>
            </a:br>
            <a:r>
              <a:rPr lang="en-US" sz="2400" dirty="0">
                <a:cs typeface="Arial" panose="020B0604020202020204" pitchFamily="34" charset="0"/>
              </a:rPr>
              <a:t>		Increased Service ,</a:t>
            </a:r>
            <a:br>
              <a:rPr lang="en-US" sz="2400" dirty="0">
                <a:cs typeface="Arial" panose="020B0604020202020204" pitchFamily="34" charset="0"/>
              </a:rPr>
            </a:br>
            <a:r>
              <a:rPr lang="en-US" sz="2400" dirty="0">
                <a:cs typeface="Arial" panose="020B0604020202020204" pitchFamily="34" charset="0"/>
              </a:rPr>
              <a:t>		Leader Development</a:t>
            </a:r>
            <a:br>
              <a:rPr lang="en-US" sz="2400" dirty="0">
                <a:cs typeface="Arial" panose="020B0604020202020204" pitchFamily="34" charset="0"/>
              </a:rPr>
            </a:br>
            <a:r>
              <a:rPr lang="en-US" sz="2400" dirty="0">
                <a:cs typeface="Arial" panose="020B0604020202020204" pitchFamily="34" charset="0"/>
              </a:rPr>
              <a:t>		Support of our Foundation (LCIF)</a:t>
            </a:r>
            <a:br>
              <a:rPr lang="en-US" sz="2400" dirty="0">
                <a:cs typeface="Arial" panose="020B0604020202020204" pitchFamily="34" charset="0"/>
              </a:rPr>
            </a:br>
            <a:br>
              <a:rPr lang="en-US" sz="2400" dirty="0">
                <a:cs typeface="Arial" panose="020B0604020202020204" pitchFamily="34" charset="0"/>
              </a:rPr>
            </a:br>
            <a:r>
              <a:rPr lang="en-US" sz="2400" dirty="0">
                <a:cs typeface="Arial" panose="020B0604020202020204" pitchFamily="34" charset="0"/>
              </a:rPr>
              <a:t>* As the club Global Action Team chair, meet quarterly with your club GAT team to review your club’s goals and status of the Action Plans.</a:t>
            </a:r>
            <a:br>
              <a:rPr lang="en-US" sz="2400" dirty="0">
                <a:cs typeface="Arial" panose="020B0604020202020204" pitchFamily="34" charset="0"/>
              </a:rPr>
            </a:br>
            <a:br>
              <a:rPr lang="en-US" sz="2400" dirty="0"/>
            </a:br>
            <a:r>
              <a:rPr lang="en-US" sz="2400" dirty="0"/>
              <a:t>*</a:t>
            </a:r>
            <a:r>
              <a:rPr lang="en-US" sz="2400" dirty="0">
                <a:cs typeface="Arial" panose="020B0604020202020204" pitchFamily="34" charset="0"/>
              </a:rPr>
              <a:t>Make any necessary goal adjustments, with your board’s approval.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14267F-E8A8-3B1A-2650-6B604AE9C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7</a:t>
            </a:fld>
            <a:endParaRPr lang="en-US"/>
          </a:p>
        </p:txBody>
      </p:sp>
      <p:pic>
        <p:nvPicPr>
          <p:cNvPr id="7" name="Picture 6" descr="UNITED WE SERVE&#10;&#10;AI-generated content may be incorrect.">
            <a:extLst>
              <a:ext uri="{FF2B5EF4-FFF2-40B4-BE49-F238E27FC236}">
                <a16:creationId xmlns:a16="http://schemas.microsoft.com/office/drawing/2014/main" id="{DFFA7B60-4EE4-998B-A13E-0229BED231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637" y="310545"/>
            <a:ext cx="3206774" cy="2066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517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E19DA-F518-83B9-595F-5C87F53F2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5A3091-B99E-D931-797F-AE1DFE677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0029" y="973268"/>
            <a:ext cx="5131942" cy="125622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Important Items</a:t>
            </a:r>
          </a:p>
        </p:txBody>
      </p:sp>
      <p:pic>
        <p:nvPicPr>
          <p:cNvPr id="9" name="Picture 8" descr="A purple and gold logo&#10;&#10;AI-generated content may be incorrect.">
            <a:extLst>
              <a:ext uri="{FF2B5EF4-FFF2-40B4-BE49-F238E27FC236}">
                <a16:creationId xmlns:a16="http://schemas.microsoft.com/office/drawing/2014/main" id="{D61630BA-AE63-A26E-9D67-0FF9849609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78" y="150107"/>
            <a:ext cx="1628346" cy="23876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2188F960-9B33-8E14-B4A6-841296E4E1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4628" y="2282546"/>
            <a:ext cx="8565265" cy="4256366"/>
          </a:xfrm>
        </p:spPr>
        <p:txBody>
          <a:bodyPr anchor="t">
            <a:normAutofit fontScale="90000"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700" dirty="0">
                <a:cs typeface="Arial" panose="020B0604020202020204" pitchFamily="34" charset="0"/>
              </a:rPr>
              <a:t>* </a:t>
            </a:r>
            <a:r>
              <a:rPr lang="en-US" sz="2700" b="1" u="sng" dirty="0">
                <a:cs typeface="Arial" panose="020B0604020202020204" pitchFamily="34" charset="0"/>
              </a:rPr>
              <a:t>Care for your members who need help!  </a:t>
            </a:r>
            <a:r>
              <a:rPr lang="en-US" sz="2700" dirty="0">
                <a:cs typeface="Arial" panose="020B0604020202020204" pitchFamily="34" charset="0"/>
              </a:rPr>
              <a:t>Appoint a volunteer “SUNSHINE” chair to stay connected with members needs. </a:t>
            </a:r>
            <a:br>
              <a:rPr lang="en-US" sz="2700" b="1" u="sng" dirty="0">
                <a:cs typeface="Arial" panose="020B0604020202020204" pitchFamily="34" charset="0"/>
              </a:rPr>
            </a:br>
            <a:r>
              <a:rPr lang="en-US" sz="2700" b="1" dirty="0">
                <a:cs typeface="Arial" panose="020B0604020202020204" pitchFamily="34" charset="0"/>
              </a:rPr>
              <a:t>* Keep your members happy </a:t>
            </a:r>
            <a:r>
              <a:rPr lang="en-US" sz="2700" dirty="0">
                <a:cs typeface="Arial" panose="020B0604020202020204" pitchFamily="34" charset="0"/>
              </a:rPr>
              <a:t>with social/fun times, meaningful service projects, and interesting programs.</a:t>
            </a:r>
            <a:br>
              <a:rPr lang="en-US" sz="2700" dirty="0"/>
            </a:br>
            <a:r>
              <a:rPr lang="en-US" sz="2700" b="1" dirty="0"/>
              <a:t>* </a:t>
            </a:r>
            <a:r>
              <a:rPr lang="en-US" sz="2700" b="1" dirty="0">
                <a:cs typeface="Arial" panose="020B0604020202020204" pitchFamily="34" charset="0"/>
              </a:rPr>
              <a:t>Reward your members who served the club well. </a:t>
            </a: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   - Give awards from the Charities, club “Lion of the Year” award,     Appreciation Awards, medals or Certificates, etc. </a:t>
            </a:r>
            <a:r>
              <a:rPr lang="en-US" sz="2700" b="1" dirty="0">
                <a:cs typeface="Arial" panose="020B0604020202020204" pitchFamily="34" charset="0"/>
              </a:rPr>
              <a:t>at your Annual Awards/Installation of Officers banquet. </a:t>
            </a:r>
            <a:br>
              <a:rPr lang="en-US" sz="2700" b="1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Always request a Lion dignitary to perform your officer Installations. Protocol is that the DG, a PDG, your Zone Chair, Region Chair or </a:t>
            </a:r>
            <a:r>
              <a:rPr lang="en-US" sz="2700">
                <a:cs typeface="Arial" panose="020B0604020202020204" pitchFamily="34" charset="0"/>
              </a:rPr>
              <a:t>a current </a:t>
            </a:r>
            <a:r>
              <a:rPr lang="en-US" sz="2700" dirty="0">
                <a:cs typeface="Arial" panose="020B0604020202020204" pitchFamily="34" charset="0"/>
              </a:rPr>
              <a:t>or past MD-2 state official must do officer installations.</a:t>
            </a:r>
            <a:br>
              <a:rPr lang="en-US" sz="2700" dirty="0">
                <a:cs typeface="Arial" panose="020B0604020202020204" pitchFamily="34" charset="0"/>
              </a:rPr>
            </a:br>
            <a:br>
              <a:rPr lang="en-US" sz="2400" dirty="0">
                <a:cs typeface="Arial" panose="020B0604020202020204" pitchFamily="34" charset="0"/>
              </a:rPr>
            </a:br>
            <a:endParaRPr lang="en-US" sz="3600" dirty="0"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124E2C-8296-53A5-11CA-67A75D2FA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8</a:t>
            </a:fld>
            <a:endParaRPr lang="en-US"/>
          </a:p>
        </p:txBody>
      </p:sp>
      <p:pic>
        <p:nvPicPr>
          <p:cNvPr id="7" name="Picture 6" descr="UNITED WE SERVE&#10;&#10;AI-generated content may be incorrect.">
            <a:extLst>
              <a:ext uri="{FF2B5EF4-FFF2-40B4-BE49-F238E27FC236}">
                <a16:creationId xmlns:a16="http://schemas.microsoft.com/office/drawing/2014/main" id="{2AC79143-EA7A-7B82-9EB1-ADF5640E33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999" y="103808"/>
            <a:ext cx="3206774" cy="2066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987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012581-21D0-46B5-EE4C-38DD54C9A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C843882-32B6-8EE9-BA2A-1D8BF5CFDC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0029" y="973268"/>
            <a:ext cx="5131942" cy="1256223"/>
          </a:xfrm>
        </p:spPr>
        <p:txBody>
          <a:bodyPr>
            <a:normAutofit/>
          </a:bodyPr>
          <a:lstStyle/>
          <a:p>
            <a:r>
              <a:rPr lang="en-US" sz="4800" b="1" i="1" u="sng" dirty="0">
                <a:solidFill>
                  <a:srgbClr val="FF0000"/>
                </a:solidFill>
              </a:rPr>
              <a:t>And Finally</a:t>
            </a:r>
          </a:p>
        </p:txBody>
      </p:sp>
      <p:pic>
        <p:nvPicPr>
          <p:cNvPr id="9" name="Picture 8" descr="A purple and gold logo&#10;&#10;AI-generated content may be incorrect.">
            <a:extLst>
              <a:ext uri="{FF2B5EF4-FFF2-40B4-BE49-F238E27FC236}">
                <a16:creationId xmlns:a16="http://schemas.microsoft.com/office/drawing/2014/main" id="{E56089E7-7ED6-7A68-9579-0FCF3535EA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78" y="150107"/>
            <a:ext cx="1628346" cy="23876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7A1177F6-2D8E-FC7D-25B0-FD50C592C3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3984" y="2447567"/>
            <a:ext cx="7428216" cy="3914453"/>
          </a:xfrm>
        </p:spPr>
        <p:txBody>
          <a:bodyPr anchor="t">
            <a:normAutofit fontScale="90000"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sz="2700" dirty="0">
                <a:cs typeface="Arial" panose="020B0604020202020204" pitchFamily="34" charset="0"/>
              </a:rPr>
              <a:t>*Hold Annual Elections and enter the results into the Portal by </a:t>
            </a:r>
            <a:r>
              <a:rPr lang="en-US" sz="2700" b="1" u="sng" dirty="0">
                <a:cs typeface="Arial" panose="020B0604020202020204" pitchFamily="34" charset="0"/>
              </a:rPr>
              <a:t>April 15</a:t>
            </a:r>
            <a:r>
              <a:rPr lang="en-US" sz="2700" b="1" u="sng" baseline="30000" dirty="0">
                <a:cs typeface="Arial" panose="020B0604020202020204" pitchFamily="34" charset="0"/>
              </a:rPr>
              <a:t>th</a:t>
            </a:r>
            <a:r>
              <a:rPr lang="en-US" sz="2700" dirty="0">
                <a:cs typeface="Arial" panose="020B0604020202020204" pitchFamily="34" charset="0"/>
              </a:rPr>
              <a:t>. </a:t>
            </a: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 </a:t>
            </a: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* Plan how to earn LCI’s Club Excellence Award each year!</a:t>
            </a:r>
            <a:br>
              <a:rPr lang="en-US" sz="2700" dirty="0">
                <a:cs typeface="Arial" panose="020B0604020202020204" pitchFamily="34" charset="0"/>
              </a:rPr>
            </a:b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* Stay informed:</a:t>
            </a: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	Review the monthly District Newsletter (LINK)</a:t>
            </a: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	Read your Lion emails</a:t>
            </a: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	Attend the quarterly Zone Meetings</a:t>
            </a: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	Attend District Mid-Winter Conference</a:t>
            </a:r>
            <a:br>
              <a:rPr lang="en-US" sz="2700" dirty="0">
                <a:cs typeface="Arial" panose="020B0604020202020204" pitchFamily="34" charset="0"/>
              </a:rPr>
            </a:br>
            <a:r>
              <a:rPr lang="en-US" sz="2700" dirty="0">
                <a:cs typeface="Arial" panose="020B0604020202020204" pitchFamily="34" charset="0"/>
              </a:rPr>
              <a:t>	Attend District Convention</a:t>
            </a:r>
            <a:br>
              <a:rPr lang="en-US" sz="2700" dirty="0">
                <a:cs typeface="Arial" panose="020B0604020202020204" pitchFamily="34" charset="0"/>
              </a:rPr>
            </a:br>
            <a:br>
              <a:rPr lang="en-US" sz="2400" dirty="0">
                <a:cs typeface="Arial" panose="020B0604020202020204" pitchFamily="34" charset="0"/>
              </a:rPr>
            </a:br>
            <a:endParaRPr lang="en-US" sz="3600" dirty="0"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17A3E83-0AB7-E9E1-38CA-D1BBAF1CE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D30B-8C54-4DBC-8ACE-982ADA48E19C}" type="slidenum">
              <a:rPr lang="en-US" smtClean="0"/>
              <a:t>9</a:t>
            </a:fld>
            <a:endParaRPr lang="en-US"/>
          </a:p>
        </p:txBody>
      </p:sp>
      <p:pic>
        <p:nvPicPr>
          <p:cNvPr id="7" name="Picture 6" descr="UNITED WE SERVE&#10;&#10;AI-generated content may be incorrect.">
            <a:extLst>
              <a:ext uri="{FF2B5EF4-FFF2-40B4-BE49-F238E27FC236}">
                <a16:creationId xmlns:a16="http://schemas.microsoft.com/office/drawing/2014/main" id="{519DDF12-D07D-F369-6A4C-0DC3D1AB11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756" y="310545"/>
            <a:ext cx="3206774" cy="2066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513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567</Words>
  <Application>Microsoft Office PowerPoint</Application>
  <PresentationFormat>Widescreen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Club Presidents</vt:lpstr>
      <vt:lpstr>Congratulations Club Presidents!</vt:lpstr>
      <vt:lpstr>1st Vice-Presidents</vt:lpstr>
      <vt:lpstr>https://lionsdistrict2x1.org/  https://lionsdistrict2x1.org/lions-2-x1-university-files/</vt:lpstr>
      <vt:lpstr>You and Your Secretary    Verify that all club info on LCI Portal is accurate!   * Club meeting days, time, and location.   * All member and officer information is up to date.   * Each Lion and Officer has a unique email address.   Try to fill any missing officer positions, if possible, to  fill out your leadership team.    </vt:lpstr>
      <vt:lpstr>* Establish a Club Budget approved by your board.  * Always prepare an agenda for every meetings   (send it out before your meetings)  * Have interesting programs.  Make use of District Cabinet Chairs, District Charity  Representatives, Local City and School leaders, local  causes, DART, Federal/State Government, etc.  * Invite the District Governor and your Zone Chair as programs. </vt:lpstr>
      <vt:lpstr>* Use the Global Membership Approach to develop club SMART goals and action plans which include:   Membership Growth,   Increased Service ,   Leader Development   Support of our Foundation (LCIF)  * As the club Global Action Team chair, meet quarterly with your club GAT team to review your club’s goals and status of the Action Plans.  *Make any necessary goal adjustments, with your board’s approval. </vt:lpstr>
      <vt:lpstr>* Care for your members who need help!  Appoint a volunteer “SUNSHINE” chair to stay connected with members needs.  * Keep your members happy with social/fun times, meaningful service projects, and interesting programs. * Reward your members who served the club well.     - Give awards from the Charities, club “Lion of the Year” award,     Appreciation Awards, medals or Certificates, etc. at your Annual Awards/Installation of Officers banquet.  Always request a Lion dignitary to perform your officer Installations. Protocol is that the DG, a PDG, your Zone Chair, Region Chair or a current or past MD-2 state official must do officer installations.  </vt:lpstr>
      <vt:lpstr>*Hold Annual Elections and enter the results into the Portal by April 15th.    * Plan how to earn LCI’s Club Excellence Award each year!  * Stay informed:  Review the monthly District Newsletter (LINK)  Read your Lion emails  Attend the quarterly Zone Meetings  Attend District Mid-Winter Conference  Attend District Convention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 Conger</dc:creator>
  <cp:lastModifiedBy>Fred Conger</cp:lastModifiedBy>
  <cp:revision>12</cp:revision>
  <dcterms:created xsi:type="dcterms:W3CDTF">2025-06-14T01:10:52Z</dcterms:created>
  <dcterms:modified xsi:type="dcterms:W3CDTF">2026-06-17T21:34:32Z</dcterms:modified>
</cp:coreProperties>
</file>