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2" r:id="rId2"/>
    <p:sldId id="279" r:id="rId3"/>
    <p:sldId id="281" r:id="rId4"/>
    <p:sldId id="285" r:id="rId5"/>
    <p:sldId id="286" r:id="rId6"/>
    <p:sldId id="287" r:id="rId7"/>
    <p:sldId id="282" r:id="rId8"/>
    <p:sldId id="288" r:id="rId9"/>
    <p:sldId id="289" r:id="rId10"/>
    <p:sldId id="290" r:id="rId11"/>
    <p:sldId id="278" r:id="rId12"/>
    <p:sldId id="276" r:id="rId1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72780" autoAdjust="0"/>
  </p:normalViewPr>
  <p:slideViewPr>
    <p:cSldViewPr snapToGrid="0">
      <p:cViewPr varScale="1">
        <p:scale>
          <a:sx n="90" d="100"/>
          <a:sy n="90" d="100"/>
        </p:scale>
        <p:origin x="80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B68CE3E-79C5-47DD-9732-1699748A1E5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39CAF10-BA1C-4C65-A9E3-201369DFD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772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Thank you for the kind introduction.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I would also like to thank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DG Radha, DGE Kedar, and District GLT PDG Fred for asking me to be here.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would like to thank you for being here today.  I am very impressed with the turnout.  Your commitment to leadership of your club, the District, and Lions International  is admirable and should be applauded.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Leadership can mean a lot of different things to different people. 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Your leadership style is the driving force behind your current professional and Lions Club position.  I am not here to try to get you to change your leadership style.  After all it is working for you.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 goal today is to bring you ideas that have impacted my leadership style for the better.  While I am retired (thank goodness) , I continue to take leadership roles in my club (Secretary), my District (LCIF Coordinator and Vision Chair), and now the Multiple District as MD 2 Global Leadership Team Coordinator.  As such, the more I can learn and pass on about Leadership the better.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thing I would like to discuss is Management and Leadership, are they the same?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191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Conclusion: </a:t>
            </a:r>
          </a:p>
          <a:p>
            <a:endParaRPr lang="en-US" dirty="0"/>
          </a:p>
          <a:p>
            <a:r>
              <a:rPr lang="en-US" dirty="0"/>
              <a:t>Your leadership abilities are what have led you to your current position in Lion Clubs.  Trust yourself.</a:t>
            </a:r>
          </a:p>
          <a:p>
            <a:endParaRPr lang="en-US" dirty="0"/>
          </a:p>
          <a:p>
            <a:r>
              <a:rPr lang="en-US" dirty="0"/>
              <a:t>The more you know about your members, the more likely you are to meet their wants and needs.</a:t>
            </a:r>
          </a:p>
          <a:p>
            <a:endParaRPr lang="en-US" dirty="0"/>
          </a:p>
          <a:p>
            <a:r>
              <a:rPr lang="en-US" dirty="0"/>
              <a:t>Growing your member’s abilities provides a pathway top the future for your club and your district.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86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4542">
              <a:defRPr/>
            </a:pPr>
            <a:r>
              <a:rPr lang="en-US" sz="1600" b="1" dirty="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rgbClr val="2F5496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Management and Leadership the same?</a:t>
            </a:r>
            <a:endParaRPr lang="en-US" sz="1600" b="1" dirty="0">
              <a:solidFill>
                <a:srgbClr val="2F5496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205"/>
              </a:spcBef>
            </a:pPr>
            <a:r>
              <a:rPr lang="en-US" sz="1600" b="1" dirty="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rgbClr val="2F5496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Discuss Management items</a:t>
            </a:r>
          </a:p>
          <a:p>
            <a:pPr marL="465887" lvl="1">
              <a:lnSpc>
                <a:spcPct val="107000"/>
              </a:lnSpc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Budget. Collecting Dues, Finding locations to meet, Negotiations with Vendors </a:t>
            </a:r>
          </a:p>
          <a:p>
            <a:pPr>
              <a:lnSpc>
                <a:spcPct val="107000"/>
              </a:lnSpc>
              <a:spcBef>
                <a:spcPts val="205"/>
              </a:spcBef>
            </a:pPr>
            <a:endParaRPr lang="en-US" sz="1100" b="1" dirty="0">
              <a:solidFill>
                <a:srgbClr val="2F5496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205"/>
              </a:spcBef>
            </a:pPr>
            <a:r>
              <a:rPr lang="en-US" sz="1100" b="1" dirty="0">
                <a:solidFill>
                  <a:srgbClr val="2F5496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Recommend a goal of earning the Club Excellence Award. </a:t>
            </a:r>
          </a:p>
          <a:p>
            <a:endParaRPr lang="en-US" sz="1100" dirty="0"/>
          </a:p>
          <a:p>
            <a:r>
              <a:rPr lang="en-US" sz="1600" dirty="0"/>
              <a:t>The different ways you communicate with people and serve the people defines the type of leader you are</a:t>
            </a:r>
          </a:p>
          <a:p>
            <a:pPr marL="174708" indent="-174708">
              <a:lnSpc>
                <a:spcPct val="107000"/>
              </a:lnSpc>
              <a:spcBef>
                <a:spcPts val="205"/>
              </a:spcBef>
              <a:buFont typeface="Arial" panose="020B0604020202020204" pitchFamily="34" charset="0"/>
              <a:buChar char="•"/>
            </a:pPr>
            <a:r>
              <a:rPr lang="en-US" dirty="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rgbClr val="2F5496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Getting to know the member</a:t>
            </a:r>
          </a:p>
          <a:p>
            <a:pPr marL="174708" indent="-174708">
              <a:lnSpc>
                <a:spcPct val="107000"/>
              </a:lnSpc>
              <a:spcBef>
                <a:spcPts val="205"/>
              </a:spcBef>
              <a:buFont typeface="Arial" panose="020B0604020202020204" pitchFamily="34" charset="0"/>
              <a:buChar char="•"/>
            </a:pPr>
            <a:r>
              <a:rPr lang="en-US" dirty="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rgbClr val="2F5496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Mentoring the member</a:t>
            </a:r>
          </a:p>
          <a:p>
            <a:pPr marL="174708" indent="-174708">
              <a:lnSpc>
                <a:spcPct val="107000"/>
              </a:lnSpc>
              <a:spcBef>
                <a:spcPts val="205"/>
              </a:spcBef>
              <a:buFont typeface="Arial" panose="020B0604020202020204" pitchFamily="34" charset="0"/>
              <a:buChar char="•"/>
            </a:pPr>
            <a:r>
              <a:rPr lang="en-US" dirty="0">
                <a:ln w="9525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rgbClr val="2F5496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Coaching the member</a:t>
            </a:r>
            <a:endParaRPr lang="en-US" dirty="0">
              <a:solidFill>
                <a:srgbClr val="2F5496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042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things in life that are more important than Lions and Lions Club activities.</a:t>
            </a:r>
          </a:p>
          <a:p>
            <a:endParaRPr lang="en-US" dirty="0"/>
          </a:p>
          <a:p>
            <a:r>
              <a:rPr lang="en-US" dirty="0"/>
              <a:t>Every Lion will not be available for every meeting or event.  Plan accordingly.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657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fontAlgn="base"/>
            <a:r>
              <a:rPr lang="en-US" b="0" i="0" dirty="0">
                <a:solidFill>
                  <a:srgbClr val="5A575F"/>
                </a:solidFill>
                <a:effectLst/>
                <a:highlight>
                  <a:srgbClr val="FFFFFF"/>
                </a:highlight>
                <a:latin typeface="DM Sans" panose="020F0502020204030204" pitchFamily="2" charset="0"/>
              </a:rPr>
              <a:t>In business, you often need to train your replacement before your can be promoted. </a:t>
            </a:r>
          </a:p>
          <a:p>
            <a:pPr algn="l" fontAlgn="base"/>
            <a:endParaRPr lang="en-US" b="0" i="0" dirty="0">
              <a:solidFill>
                <a:srgbClr val="5A575F"/>
              </a:solidFill>
              <a:effectLst/>
              <a:highlight>
                <a:srgbClr val="FFFFFF"/>
              </a:highlight>
              <a:latin typeface="DM Sans" panose="020F0502020204030204" pitchFamily="2" charset="0"/>
            </a:endParaRPr>
          </a:p>
          <a:p>
            <a:pPr algn="l" fontAlgn="base"/>
            <a:r>
              <a:rPr lang="en-US" b="0" i="0" dirty="0">
                <a:solidFill>
                  <a:srgbClr val="5A575F"/>
                </a:solidFill>
                <a:effectLst/>
                <a:highlight>
                  <a:srgbClr val="FFFFFF"/>
                </a:highlight>
                <a:latin typeface="DM Sans" panose="020F0502020204030204" pitchFamily="2" charset="0"/>
              </a:rPr>
              <a:t>Think of the leader as both a coach and a cheerleader for a team:</a:t>
            </a:r>
          </a:p>
          <a:p>
            <a:pPr marL="174708" indent="-174708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A575F"/>
                </a:solidFill>
                <a:effectLst/>
                <a:highlight>
                  <a:srgbClr val="FFFFFF"/>
                </a:highlight>
                <a:latin typeface="DM Sans" panose="020F0502020204030204" pitchFamily="2" charset="0"/>
              </a:rPr>
              <a:t>They call the plays (set strategic direction)</a:t>
            </a:r>
          </a:p>
          <a:p>
            <a:pPr marL="174708" indent="-174708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A575F"/>
                </a:solidFill>
                <a:effectLst/>
                <a:highlight>
                  <a:srgbClr val="FFFFFF"/>
                </a:highlight>
                <a:latin typeface="DM Sans" panose="020F0502020204030204" pitchFamily="2" charset="0"/>
              </a:rPr>
              <a:t>They design the training regimen (provide the necessary tools)</a:t>
            </a:r>
          </a:p>
          <a:p>
            <a:pPr marL="174708" indent="-174708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A575F"/>
                </a:solidFill>
                <a:effectLst/>
                <a:highlight>
                  <a:srgbClr val="FFFFFF"/>
                </a:highlight>
                <a:latin typeface="DM Sans" panose="020F0502020204030204" pitchFamily="2" charset="0"/>
              </a:rPr>
              <a:t>They entrust each player with the responsibilities for their position (allow task ownership)</a:t>
            </a:r>
          </a:p>
          <a:p>
            <a:pPr marL="174708" indent="-174708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A575F"/>
                </a:solidFill>
                <a:effectLst/>
                <a:highlight>
                  <a:srgbClr val="FFFFFF"/>
                </a:highlight>
                <a:latin typeface="DM Sans" panose="020F0502020204030204" pitchFamily="2" charset="0"/>
              </a:rPr>
              <a:t>They inspire and empower their team to take action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007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Volunteers may find they have a Faith, Family, or Business conflict when instructed to do something they really are not interested in doing.</a:t>
            </a:r>
          </a:p>
          <a:p>
            <a:endParaRPr lang="en-US" dirty="0"/>
          </a:p>
          <a:p>
            <a:r>
              <a:rPr lang="en-US" dirty="0"/>
              <a:t>When you give ownership of a task to someone,  do not do part of it on your own.  This undermines their confidence and their authority to complete the task.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518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3E81D2-9C39-D75D-DC52-D0B80297B8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5BB48C-D3A8-4956-4EF2-77EC9E19BD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DC64E3-62CD-4CE8-009A-AEE7D1D746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Get to know your club members.  Listen, listen, listen. </a:t>
            </a:r>
          </a:p>
          <a:p>
            <a:endParaRPr lang="en-US" dirty="0"/>
          </a:p>
          <a:p>
            <a:r>
              <a:rPr lang="en-US" dirty="0"/>
              <a:t>You have two ears and one mouth.  Use them proportionally. </a:t>
            </a:r>
          </a:p>
          <a:p>
            <a:endParaRPr lang="en-US" dirty="0"/>
          </a:p>
          <a:p>
            <a:r>
              <a:rPr lang="en-US" dirty="0"/>
              <a:t>Identify the members wants and needs.  Help them to grow as a person and a Lion through tasks and learning opportunities.</a:t>
            </a:r>
          </a:p>
          <a:p>
            <a:endParaRPr lang="en-US" dirty="0"/>
          </a:p>
          <a:p>
            <a:r>
              <a:rPr lang="en-US" dirty="0"/>
              <a:t>If you speak first, you may limit the input of others.  A friend that is former military told me they start with the most junior person when discussing a topic.</a:t>
            </a:r>
          </a:p>
          <a:p>
            <a:endParaRPr lang="en-US" dirty="0"/>
          </a:p>
          <a:p>
            <a:r>
              <a:rPr lang="en-US" dirty="0"/>
              <a:t>Do not be afraid to allow someone else the credit even if their idea is the same as one you have not yet provided.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B1BF53-9DF6-C3BA-1F59-B8BF05F187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1409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checked at the total number of 501(c)3 organizations in the USA is now 1.8 million.</a:t>
            </a:r>
          </a:p>
          <a:p>
            <a:endParaRPr lang="en-US" dirty="0"/>
          </a:p>
          <a:p>
            <a:r>
              <a:rPr lang="en-US" dirty="0"/>
              <a:t>This statement impacts our ability to gain new members and retain our existing members.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970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70542-56DB-1651-54B8-2F61ABD5B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1CEFF5-3EDD-2101-3645-1634E2A654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E05A0A-698B-6FB3-8FF3-A5FB0349DA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300" dirty="0"/>
              <a:t> Matching Lions members to Roles</a:t>
            </a:r>
          </a:p>
          <a:p>
            <a:pPr lvl="3"/>
            <a:r>
              <a:rPr lang="en-US" sz="2900" dirty="0"/>
              <a:t>  What are their skills?</a:t>
            </a:r>
          </a:p>
          <a:p>
            <a:pPr lvl="3"/>
            <a:r>
              <a:rPr lang="en-US" sz="2900" dirty="0"/>
              <a:t>  Are they willing to do the job?</a:t>
            </a:r>
          </a:p>
          <a:p>
            <a:pPr lvl="3"/>
            <a:r>
              <a:rPr lang="en-US" sz="2900" dirty="0"/>
              <a:t>  Does this project match their passion for service? </a:t>
            </a:r>
          </a:p>
          <a:p>
            <a:pPr lvl="3"/>
            <a:r>
              <a:rPr lang="en-US" sz="2900" dirty="0"/>
              <a:t>  Do they understand their role and your expectations?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F0A8F2-1ACE-575B-5662-447B480F7B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3278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5BAD7-55AC-E43B-ACE3-41678C13B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FB86B6-8246-8286-B94F-DEE5E2A2FD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F9ED67-9885-C7E2-7FB4-388FCBCCE8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you are in any type of personal relationship, you know this.  Apply idea this to your Lions Leadership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9B0EDE-D506-1E07-795E-42A2267D32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CAF10-BA1C-4C65-A9E3-201369DFDB7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5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5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50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61563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839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72704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68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079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189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019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331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907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27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589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464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5618-8CA6-4C8A-B546-F2EFE7A2D2B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600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D5618-8CA6-4C8A-B546-F2EFE7A2D2B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BE32FD3-55E1-4C21-A538-9AD25A91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744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0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hyperlink" Target="http://www.estrategiamagazine.com/administracion/recursos-humanos-administracion/coaching-empresarial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9.jpg"/><Relationship Id="rId5" Type="http://schemas.openxmlformats.org/officeDocument/2006/relationships/image" Target="../media/image4.svg"/><Relationship Id="rId10" Type="http://schemas.openxmlformats.org/officeDocument/2006/relationships/hyperlink" Target="https://workinprogress.oowsection.org/2016/11/24/building-high-quality-mentoring-relationships-at-work-through-personal-identification/" TargetMode="External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hyperlink" Target="https://pixabay.com/en/icon-people-talk-conversation-chat-2967797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40979" y="748320"/>
            <a:ext cx="10468864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Leadership</a:t>
            </a:r>
            <a:br>
              <a:rPr lang="en-US" sz="6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6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Considerations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93541" y="3914120"/>
            <a:ext cx="9155152" cy="128116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+mj-lt"/>
              </a:rPr>
              <a:t>District 2 X1 Lions University </a:t>
            </a:r>
          </a:p>
          <a:p>
            <a:pPr algn="ctr"/>
            <a:r>
              <a:rPr lang="en-US" sz="4000" dirty="0">
                <a:solidFill>
                  <a:schemeClr val="tx1"/>
                </a:solidFill>
                <a:latin typeface="+mj-lt"/>
              </a:rPr>
              <a:t>June 20, 2026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7A73EB-7E36-465A-BB0A-B8259C0DC2E9}"/>
              </a:ext>
            </a:extLst>
          </p:cNvPr>
          <p:cNvSpPr txBox="1"/>
          <p:nvPr/>
        </p:nvSpPr>
        <p:spPr>
          <a:xfrm>
            <a:off x="1438508" y="5327009"/>
            <a:ext cx="886802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PDG Paul S. Moore</a:t>
            </a:r>
          </a:p>
        </p:txBody>
      </p:sp>
      <p:pic>
        <p:nvPicPr>
          <p:cNvPr id="3" name="Picture 2" descr="A blue and yellow logo with lions heads and a letter&#10;&#10;Description automatically generated">
            <a:extLst>
              <a:ext uri="{FF2B5EF4-FFF2-40B4-BE49-F238E27FC236}">
                <a16:creationId xmlns:a16="http://schemas.microsoft.com/office/drawing/2014/main" id="{C2A03F98-68BC-15B6-1910-DAA904C582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51" y="561915"/>
            <a:ext cx="1497544" cy="1417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094DD-9A3B-4C9D-69D8-1ED43860F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596591"/>
            <a:ext cx="8975339" cy="550142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dirty="0"/>
              <a:t>As you plan your clubs Lions year, I encourage you to </a:t>
            </a:r>
          </a:p>
          <a:p>
            <a:pPr marL="0" indent="0">
              <a:buNone/>
            </a:pPr>
            <a:endParaRPr lang="en-US" sz="7200" dirty="0"/>
          </a:p>
          <a:p>
            <a:r>
              <a:rPr lang="en-US" sz="9600" dirty="0"/>
              <a:t>Provide the club with your vision for the year</a:t>
            </a:r>
          </a:p>
          <a:p>
            <a:r>
              <a:rPr lang="en-US" sz="9600" dirty="0"/>
              <a:t>Guide your club to a common purpose</a:t>
            </a:r>
          </a:p>
          <a:p>
            <a:r>
              <a:rPr lang="en-US" sz="9600" dirty="0"/>
              <a:t>Set Goals, preferable SMART goals</a:t>
            </a:r>
          </a:p>
          <a:p>
            <a:r>
              <a:rPr lang="en-US" sz="9600" dirty="0"/>
              <a:t>Define Action items to reach your goals</a:t>
            </a:r>
          </a:p>
          <a:p>
            <a:r>
              <a:rPr lang="en-US" sz="9600" dirty="0"/>
              <a:t>Execute the plan</a:t>
            </a:r>
          </a:p>
          <a:p>
            <a:endParaRPr lang="en-US" sz="7200" dirty="0"/>
          </a:p>
          <a:p>
            <a:r>
              <a:rPr lang="en-US" sz="14400" dirty="0"/>
              <a:t>Celebrate Success and Have Fun!</a:t>
            </a:r>
          </a:p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sz="11200" b="1" dirty="0">
                <a:solidFill>
                  <a:srgbClr val="0070C0"/>
                </a:solidFill>
              </a:rPr>
              <a:t>Inclusion in Leadership and </a:t>
            </a:r>
          </a:p>
          <a:p>
            <a:pPr marL="0" indent="0" algn="ctr">
              <a:buNone/>
            </a:pPr>
            <a:r>
              <a:rPr lang="en-US" sz="11200" b="1" dirty="0">
                <a:solidFill>
                  <a:srgbClr val="0070C0"/>
                </a:solidFill>
              </a:rPr>
              <a:t>Unity in Service</a:t>
            </a:r>
          </a:p>
          <a:p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6091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665E060-D0AB-DAE2-CD1D-72E0B54CB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 dirty="0"/>
              <a:t>Recommended Reading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E0485-A624-247C-78DB-923F3B4AD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3" y="588397"/>
            <a:ext cx="4919075" cy="599528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of the books I have read and may have quoted in this presentation: </a:t>
            </a:r>
          </a:p>
          <a:p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Engaging the Head, Heart, and Hands of a Volunteer </a:t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Barry Altland</a:t>
            </a:r>
            <a:endParaRPr lang="en-US" sz="2400" dirty="0"/>
          </a:p>
          <a:p>
            <a:r>
              <a:rPr lang="en-US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The Secret </a:t>
            </a:r>
            <a:br>
              <a:rPr lang="en-US" sz="24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by Ken Blanchard and Mark Miller</a:t>
            </a:r>
            <a:endParaRPr lang="en-US" sz="2400" dirty="0"/>
          </a:p>
          <a:p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Good to Great </a:t>
            </a:r>
            <a:b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Jim Collins </a:t>
            </a:r>
          </a:p>
          <a:p>
            <a:r>
              <a:rPr lang="en-US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Five Levels of Leadership </a:t>
            </a:r>
            <a:br>
              <a:rPr lang="en-US" sz="24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by John C. Maxwell</a:t>
            </a:r>
          </a:p>
          <a:p>
            <a:r>
              <a:rPr lang="en-US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Getting to Yes </a:t>
            </a:r>
            <a:br>
              <a:rPr lang="en-US" sz="24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by Robert Fisher, William Ury, and Bruce Patton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639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45894-54A1-0040-6C9D-E7FC29F06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9E1CD-1B22-FB08-5D2E-E7795476F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613" y="4951851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Thank you for your attention!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BB3F6-6E23-F6A0-6688-E5A84E1F6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2671" y="1811371"/>
            <a:ext cx="3386496" cy="3880773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sz="2800" dirty="0"/>
              <a:t>PDG Paul S. Moore</a:t>
            </a:r>
          </a:p>
          <a:p>
            <a:r>
              <a:rPr lang="en-US" sz="2000" dirty="0">
                <a:solidFill>
                  <a:schemeClr val="tx1"/>
                </a:solidFill>
              </a:rPr>
              <a:t>PSMoore2S2@gmail.com</a:t>
            </a:r>
          </a:p>
          <a:p>
            <a:r>
              <a:rPr lang="en-US" sz="2000" dirty="0">
                <a:solidFill>
                  <a:schemeClr val="tx1"/>
                </a:solidFill>
              </a:rPr>
              <a:t>512-565-0484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94E01FF-7AF1-36D6-D512-E33C1D385E5B}"/>
              </a:ext>
            </a:extLst>
          </p:cNvPr>
          <p:cNvSpPr txBox="1">
            <a:spLocks/>
          </p:cNvSpPr>
          <p:nvPr/>
        </p:nvSpPr>
        <p:spPr>
          <a:xfrm>
            <a:off x="557118" y="965851"/>
            <a:ext cx="9393475" cy="19931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>
                <a:solidFill>
                  <a:srgbClr val="0070C0"/>
                </a:solidFill>
              </a:rPr>
              <a:t>“If you stop learning, you stop leading.”</a:t>
            </a:r>
          </a:p>
          <a:p>
            <a:pPr marL="0" indent="0" algn="r">
              <a:buNone/>
            </a:pPr>
            <a:r>
              <a:rPr lang="en-US" sz="1900" dirty="0"/>
              <a:t>from “The Secret” by Blanchard and Miller</a:t>
            </a:r>
          </a:p>
        </p:txBody>
      </p:sp>
    </p:spTree>
    <p:extLst>
      <p:ext uri="{BB962C8B-B14F-4D97-AF65-F5344CB8AC3E}">
        <p14:creationId xmlns:p14="http://schemas.microsoft.com/office/powerpoint/2010/main" val="4145246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BBBA987-E269-1069-0A56-DE0DF0453CB4}"/>
              </a:ext>
            </a:extLst>
          </p:cNvPr>
          <p:cNvSpPr txBox="1">
            <a:spLocks/>
          </p:cNvSpPr>
          <p:nvPr/>
        </p:nvSpPr>
        <p:spPr>
          <a:xfrm>
            <a:off x="553453" y="317053"/>
            <a:ext cx="9799025" cy="128314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5300" b="1" dirty="0"/>
              <a:t>Management and Leadership </a:t>
            </a:r>
            <a:r>
              <a:rPr lang="en-US" sz="5300" dirty="0"/>
              <a:t>– </a:t>
            </a:r>
            <a:br>
              <a:rPr lang="en-US" sz="5300" dirty="0"/>
            </a:br>
            <a:r>
              <a:rPr lang="en-US" sz="5300" dirty="0"/>
              <a:t>Are they the same thing?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F1BED9EC-45DB-F12A-9C20-F4D23F640740}"/>
              </a:ext>
            </a:extLst>
          </p:cNvPr>
          <p:cNvSpPr txBox="1">
            <a:spLocks/>
          </p:cNvSpPr>
          <p:nvPr/>
        </p:nvSpPr>
        <p:spPr>
          <a:xfrm>
            <a:off x="820036" y="1600201"/>
            <a:ext cx="5384800" cy="556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u="sng" dirty="0">
                <a:solidFill>
                  <a:schemeClr val="tx1"/>
                </a:solidFill>
              </a:rPr>
              <a:t>Management</a:t>
            </a:r>
            <a:r>
              <a:rPr lang="en-US" sz="2800" dirty="0"/>
              <a:t> 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689CF8F-BD7B-65BC-1608-4D53F7FCDE39}"/>
              </a:ext>
            </a:extLst>
          </p:cNvPr>
          <p:cNvSpPr txBox="1">
            <a:spLocks/>
          </p:cNvSpPr>
          <p:nvPr/>
        </p:nvSpPr>
        <p:spPr>
          <a:xfrm>
            <a:off x="6696810" y="1600200"/>
            <a:ext cx="3811898" cy="556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u="sng" dirty="0">
                <a:solidFill>
                  <a:schemeClr val="tx1"/>
                </a:solidFill>
              </a:rPr>
              <a:t>Leadership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D55FEC33-B1A6-2838-A0B8-411EF388B26F}"/>
              </a:ext>
            </a:extLst>
          </p:cNvPr>
          <p:cNvSpPr txBox="1">
            <a:spLocks/>
          </p:cNvSpPr>
          <p:nvPr/>
        </p:nvSpPr>
        <p:spPr>
          <a:xfrm>
            <a:off x="700853" y="2256133"/>
            <a:ext cx="5785599" cy="42286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Running the Club </a:t>
            </a:r>
          </a:p>
          <a:p>
            <a:pPr lvl="1"/>
            <a:r>
              <a:rPr lang="en-US" sz="2800" dirty="0"/>
              <a:t>Strategy and Guidelines </a:t>
            </a:r>
          </a:p>
          <a:p>
            <a:pPr lvl="1"/>
            <a:r>
              <a:rPr lang="en-US" sz="2800" dirty="0"/>
              <a:t>What are we going to do?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/>
              <a:t>What are we required to do?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/>
              <a:t>What do we want to do?</a:t>
            </a:r>
          </a:p>
          <a:p>
            <a:pPr marL="26987" lvl="1" indent="-26987">
              <a:buClr>
                <a:srgbClr val="766A63"/>
              </a:buClr>
              <a:buSzPct val="100000"/>
              <a:buFont typeface="Wingdings" charset="2"/>
              <a:buChar char="q"/>
            </a:pPr>
            <a:r>
              <a:rPr lang="en-US" sz="2800" dirty="0"/>
              <a:t>How are we going to run events?</a:t>
            </a:r>
          </a:p>
          <a:p>
            <a:pPr marL="0" indent="0">
              <a:buFont typeface="Wingdings 3" charset="2"/>
              <a:buNone/>
            </a:pPr>
            <a:endParaRPr lang="en-US" sz="2600" dirty="0"/>
          </a:p>
          <a:p>
            <a:pPr marL="0" indent="0">
              <a:buFont typeface="Wingdings 3" charset="2"/>
              <a:buNone/>
            </a:pPr>
            <a:r>
              <a:rPr lang="en-US" sz="2600" u="sng" dirty="0"/>
              <a:t>The Organization comes First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BD4CD481-E173-1429-975E-D280384345C8}"/>
              </a:ext>
            </a:extLst>
          </p:cNvPr>
          <p:cNvSpPr txBox="1">
            <a:spLocks/>
          </p:cNvSpPr>
          <p:nvPr/>
        </p:nvSpPr>
        <p:spPr>
          <a:xfrm>
            <a:off x="6324019" y="2184895"/>
            <a:ext cx="4134144" cy="3951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People come First</a:t>
            </a:r>
            <a:endParaRPr lang="en-US" sz="2400" dirty="0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E6CB79A8-356F-3F9D-503C-60423609D862}"/>
              </a:ext>
            </a:extLst>
          </p:cNvPr>
          <p:cNvSpPr txBox="1">
            <a:spLocks/>
          </p:cNvSpPr>
          <p:nvPr/>
        </p:nvSpPr>
        <p:spPr>
          <a:xfrm>
            <a:off x="93472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" name="Graphic 9" descr="Man and woman">
            <a:extLst>
              <a:ext uri="{FF2B5EF4-FFF2-40B4-BE49-F238E27FC236}">
                <a16:creationId xmlns:a16="http://schemas.microsoft.com/office/drawing/2014/main" id="{4F3D0727-20D6-097A-24A1-DB488743D6A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55975" y="3875735"/>
            <a:ext cx="914400" cy="914400"/>
          </a:xfrm>
          <a:prstGeom prst="rect">
            <a:avLst/>
          </a:prstGeom>
        </p:spPr>
      </p:pic>
      <p:pic>
        <p:nvPicPr>
          <p:cNvPr id="11" name="Graphic 10" descr="Male profile">
            <a:extLst>
              <a:ext uri="{FF2B5EF4-FFF2-40B4-BE49-F238E27FC236}">
                <a16:creationId xmlns:a16="http://schemas.microsoft.com/office/drawing/2014/main" id="{1B1F2DF2-23E9-DA3A-527F-6CE0942F2CB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55975" y="2801715"/>
            <a:ext cx="914400" cy="914400"/>
          </a:xfrm>
          <a:prstGeom prst="rect">
            <a:avLst/>
          </a:prstGeom>
        </p:spPr>
      </p:pic>
      <p:pic>
        <p:nvPicPr>
          <p:cNvPr id="12" name="Graphic 11" descr="Female Profile">
            <a:extLst>
              <a:ext uri="{FF2B5EF4-FFF2-40B4-BE49-F238E27FC236}">
                <a16:creationId xmlns:a16="http://schemas.microsoft.com/office/drawing/2014/main" id="{3EB07A2C-08E0-349D-C010-0B37CB04DBF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45734" y="2801715"/>
            <a:ext cx="914400" cy="914400"/>
          </a:xfrm>
          <a:prstGeom prst="rect">
            <a:avLst/>
          </a:prstGeom>
        </p:spPr>
      </p:pic>
      <p:pic>
        <p:nvPicPr>
          <p:cNvPr id="13" name="Graphic 12" descr="User">
            <a:extLst>
              <a:ext uri="{FF2B5EF4-FFF2-40B4-BE49-F238E27FC236}">
                <a16:creationId xmlns:a16="http://schemas.microsoft.com/office/drawing/2014/main" id="{94CE3E59-9D3B-F612-6CAA-88B8D73D226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45734" y="3886200"/>
            <a:ext cx="914400" cy="914400"/>
          </a:xfrm>
          <a:prstGeom prst="rect">
            <a:avLst/>
          </a:prstGeom>
        </p:spPr>
      </p:pic>
      <p:pic>
        <p:nvPicPr>
          <p:cNvPr id="14" name="Graphic 13" descr="Man with cane">
            <a:extLst>
              <a:ext uri="{FF2B5EF4-FFF2-40B4-BE49-F238E27FC236}">
                <a16:creationId xmlns:a16="http://schemas.microsoft.com/office/drawing/2014/main" id="{1582DA69-AF97-B8D6-8B20-C54684BBBD4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211393" y="2744638"/>
            <a:ext cx="914400" cy="914400"/>
          </a:xfrm>
          <a:prstGeom prst="rect">
            <a:avLst/>
          </a:prstGeom>
        </p:spPr>
      </p:pic>
      <p:pic>
        <p:nvPicPr>
          <p:cNvPr id="15" name="Graphic 14" descr="Users">
            <a:extLst>
              <a:ext uri="{FF2B5EF4-FFF2-40B4-BE49-F238E27FC236}">
                <a16:creationId xmlns:a16="http://schemas.microsoft.com/office/drawing/2014/main" id="{07E4F2A3-9226-FE81-0526-FE7E6273077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229657" y="3875735"/>
            <a:ext cx="914400" cy="914400"/>
          </a:xfrm>
          <a:prstGeom prst="rect">
            <a:avLst/>
          </a:prstGeom>
        </p:spPr>
      </p:pic>
      <p:pic>
        <p:nvPicPr>
          <p:cNvPr id="16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id="{95235433-60C3-012F-9BEB-33A87FDA59B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0"/>
              </a:ext>
            </a:extLst>
          </a:blip>
          <a:stretch>
            <a:fillRect/>
          </a:stretch>
        </p:blipFill>
        <p:spPr>
          <a:xfrm>
            <a:off x="8127922" y="5138143"/>
            <a:ext cx="770506" cy="770506"/>
          </a:xfrm>
          <a:prstGeom prst="rect">
            <a:avLst/>
          </a:prstGeom>
        </p:spPr>
      </p:pic>
      <p:pic>
        <p:nvPicPr>
          <p:cNvPr id="17" name="Picture 16" descr="A drawing of a person&#10;&#10;Description automatically generated">
            <a:extLst>
              <a:ext uri="{FF2B5EF4-FFF2-40B4-BE49-F238E27FC236}">
                <a16:creationId xmlns:a16="http://schemas.microsoft.com/office/drawing/2014/main" id="{39F2C763-24D1-F28C-C264-DA2A5A99A2B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2"/>
              </a:ext>
            </a:extLst>
          </a:blip>
          <a:stretch>
            <a:fillRect/>
          </a:stretch>
        </p:blipFill>
        <p:spPr>
          <a:xfrm>
            <a:off x="9347200" y="5116135"/>
            <a:ext cx="725124" cy="694047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947DCDAE-CA4D-3604-24D8-3105548387F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4"/>
              </a:ext>
            </a:extLst>
          </a:blip>
          <a:stretch>
            <a:fillRect/>
          </a:stretch>
        </p:blipFill>
        <p:spPr>
          <a:xfrm>
            <a:off x="6783720" y="5099914"/>
            <a:ext cx="770506" cy="770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714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5831C-25FD-2572-E419-74053ED9D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5861-7A35-8885-546F-CF98D47C5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7272"/>
          </a:xfrm>
        </p:spPr>
        <p:txBody>
          <a:bodyPr/>
          <a:lstStyle/>
          <a:p>
            <a:r>
              <a:rPr lang="en-US" b="1" dirty="0"/>
              <a:t>Leadership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FC2E5-6F63-2CFE-33FF-A1A9D88EB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2684"/>
            <a:ext cx="9238622" cy="5333814"/>
          </a:xfrm>
        </p:spPr>
        <p:txBody>
          <a:bodyPr>
            <a:normAutofit/>
          </a:bodyPr>
          <a:lstStyle/>
          <a:p>
            <a:pPr marL="0">
              <a:lnSpc>
                <a:spcPct val="115000"/>
              </a:lnSpc>
              <a:spcAft>
                <a:spcPts val="800"/>
              </a:spcAft>
            </a:pPr>
            <a:endParaRPr lang="en-US" sz="1900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800" b="1" kern="100" dirty="0">
                <a:solidFill>
                  <a:srgbClr val="0070C0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en-US" sz="4000" b="1" dirty="0">
                <a:solidFill>
                  <a:srgbClr val="0070C0"/>
                </a:solidFill>
              </a:rPr>
              <a:t>Faith, Family, and Business comes before Lions.”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dirty="0">
                <a:solidFill>
                  <a:srgbClr val="0070C0"/>
                </a:solidFill>
              </a:rPr>
              <a:t>“I just want the rest of your time!”</a:t>
            </a:r>
          </a:p>
          <a:p>
            <a:pPr marL="0" indent="0" algn="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PDG Shirley Dillman</a:t>
            </a:r>
            <a:br>
              <a:rPr lang="en-US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District 2 S3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246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CF2D8-BA30-F789-29F3-4471F4B8F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B6872-6E93-0606-E060-E9D715E9E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7272"/>
          </a:xfrm>
        </p:spPr>
        <p:txBody>
          <a:bodyPr/>
          <a:lstStyle/>
          <a:p>
            <a:r>
              <a:rPr lang="en-US" b="1" dirty="0"/>
              <a:t>Leadership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FFBBE-A30D-A982-ACCC-0EBA29C57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2684"/>
            <a:ext cx="9238622" cy="5333814"/>
          </a:xfrm>
        </p:spPr>
        <p:txBody>
          <a:bodyPr>
            <a:normAutofit/>
          </a:bodyPr>
          <a:lstStyle/>
          <a:p>
            <a:pPr marL="0">
              <a:lnSpc>
                <a:spcPct val="115000"/>
              </a:lnSpc>
              <a:spcAft>
                <a:spcPts val="800"/>
              </a:spcAft>
            </a:pPr>
            <a:endParaRPr lang="en-US" sz="1900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kern="100" dirty="0">
                <a:solidFill>
                  <a:srgbClr val="0070C0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“Before you are a leader, success is all about growing yourself. When you become a leader, success is all about growing others.”</a:t>
            </a:r>
          </a:p>
          <a:p>
            <a:pPr marL="0" marR="0" algn="r">
              <a:lnSpc>
                <a:spcPct val="115000"/>
              </a:lnSpc>
              <a:spcAft>
                <a:spcPts val="800"/>
              </a:spcAft>
            </a:pPr>
            <a:r>
              <a:rPr lang="en-US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Jack Welch, Former CEO of General Electric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038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59CD4-FD77-A17E-B231-7C152AB39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10A5E-AC35-A415-C05F-918598A1F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7272"/>
          </a:xfrm>
        </p:spPr>
        <p:txBody>
          <a:bodyPr/>
          <a:lstStyle/>
          <a:p>
            <a:r>
              <a:rPr lang="en-US" b="1" dirty="0"/>
              <a:t>Leadership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28D60-18DD-F394-CAF1-F8C4F1D9C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42684"/>
            <a:ext cx="8993507" cy="5333814"/>
          </a:xfrm>
        </p:spPr>
        <p:txBody>
          <a:bodyPr>
            <a:normAutofit/>
          </a:bodyPr>
          <a:lstStyle/>
          <a:p>
            <a:pPr marL="0">
              <a:lnSpc>
                <a:spcPct val="115000"/>
              </a:lnSpc>
              <a:spcAft>
                <a:spcPts val="800"/>
              </a:spcAft>
            </a:pPr>
            <a:endParaRPr lang="en-US" sz="1900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dirty="0">
                <a:solidFill>
                  <a:srgbClr val="0070C0"/>
                </a:solidFill>
              </a:rPr>
              <a:t>All Lions are volunteers and should be treated as a precious resource.</a:t>
            </a:r>
          </a:p>
          <a:p>
            <a:r>
              <a:rPr lang="en-US" sz="2800" dirty="0"/>
              <a:t>You are their leader but not their boss. Lions do not work for you.  </a:t>
            </a:r>
          </a:p>
          <a:p>
            <a:endParaRPr lang="en-US" sz="2800" dirty="0"/>
          </a:p>
          <a:p>
            <a:r>
              <a:rPr lang="en-US" sz="2800" dirty="0"/>
              <a:t>Don’t do things you have assigned to another that they can do themselves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1894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2BFB5-D1C0-FB1E-4F70-97DCFFB80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A5DEE-4AD4-BE1A-FFF3-C0A628701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7272"/>
          </a:xfrm>
        </p:spPr>
        <p:txBody>
          <a:bodyPr/>
          <a:lstStyle/>
          <a:p>
            <a:r>
              <a:rPr lang="en-US" b="1" dirty="0"/>
              <a:t>Leadership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1F863-CD83-E5B8-E209-E496C04AC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42684"/>
            <a:ext cx="9599069" cy="5333814"/>
          </a:xfrm>
        </p:spPr>
        <p:txBody>
          <a:bodyPr>
            <a:normAutofit/>
          </a:bodyPr>
          <a:lstStyle/>
          <a:p>
            <a:pPr marL="0">
              <a:lnSpc>
                <a:spcPct val="115000"/>
              </a:lnSpc>
              <a:spcAft>
                <a:spcPts val="800"/>
              </a:spcAft>
            </a:pPr>
            <a:endParaRPr lang="en-US" sz="1900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b="1" dirty="0">
                <a:solidFill>
                  <a:srgbClr val="0070C0"/>
                </a:solidFill>
              </a:rPr>
              <a:t>Communicate Well; Listen effectively </a:t>
            </a:r>
          </a:p>
          <a:p>
            <a:r>
              <a:rPr lang="en-US" sz="3600" dirty="0"/>
              <a:t>Be the last person to speak on a subject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71112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BA71E-868D-7366-46C9-A459A68AB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1918"/>
          </a:xfrm>
        </p:spPr>
        <p:txBody>
          <a:bodyPr/>
          <a:lstStyle/>
          <a:p>
            <a:r>
              <a:rPr lang="en-US" b="1" dirty="0"/>
              <a:t>Leadership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E49E8-E141-ED7D-C34E-502419558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6121" y="1440549"/>
            <a:ext cx="8196100" cy="38502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0070C0"/>
                </a:solidFill>
              </a:rPr>
              <a:t>“There are 1.5 million non-profit organizations in the United States.  When your volunteers are making the choices about where to spend their time and energy – what to say Yes to – they will choose based on </a:t>
            </a:r>
            <a:r>
              <a:rPr lang="en-US" sz="3200" b="1" u="sng" dirty="0">
                <a:solidFill>
                  <a:srgbClr val="0070C0"/>
                </a:solidFill>
              </a:rPr>
              <a:t>how their needs and wants are being met.</a:t>
            </a:r>
            <a:r>
              <a:rPr lang="en-US" sz="3200" b="1" dirty="0">
                <a:solidFill>
                  <a:srgbClr val="0070C0"/>
                </a:solidFill>
              </a:rPr>
              <a:t>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F84F1F-2B42-44C2-CB40-8BBFBF24DE3E}"/>
              </a:ext>
            </a:extLst>
          </p:cNvPr>
          <p:cNvSpPr txBox="1"/>
          <p:nvPr/>
        </p:nvSpPr>
        <p:spPr>
          <a:xfrm>
            <a:off x="3639189" y="5290783"/>
            <a:ext cx="62980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Rachelle </a:t>
            </a:r>
            <a:r>
              <a:rPr lang="en-US" sz="2400" dirty="0" err="1"/>
              <a:t>Strawther</a:t>
            </a:r>
            <a:r>
              <a:rPr lang="en-US" sz="2400" dirty="0"/>
              <a:t> </a:t>
            </a:r>
          </a:p>
          <a:p>
            <a:r>
              <a:rPr lang="en-US" sz="2400" dirty="0"/>
              <a:t>2019 USA/Canada Lions Leadership Forum </a:t>
            </a:r>
          </a:p>
        </p:txBody>
      </p:sp>
    </p:spTree>
    <p:extLst>
      <p:ext uri="{BB962C8B-B14F-4D97-AF65-F5344CB8AC3E}">
        <p14:creationId xmlns:p14="http://schemas.microsoft.com/office/powerpoint/2010/main" val="44881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F2E12-D3B6-FFE4-2DDC-D33EA1778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9D2E9-556D-E378-0E3A-21B284A3B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7272"/>
          </a:xfrm>
        </p:spPr>
        <p:txBody>
          <a:bodyPr/>
          <a:lstStyle/>
          <a:p>
            <a:r>
              <a:rPr lang="en-US" b="1" dirty="0"/>
              <a:t>Leadership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2B02F-1E61-76BE-FD53-20020287E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42684"/>
            <a:ext cx="9599069" cy="5333814"/>
          </a:xfrm>
        </p:spPr>
        <p:txBody>
          <a:bodyPr>
            <a:normAutofit/>
          </a:bodyPr>
          <a:lstStyle/>
          <a:p>
            <a:pPr marL="0">
              <a:lnSpc>
                <a:spcPct val="115000"/>
              </a:lnSpc>
              <a:spcAft>
                <a:spcPts val="800"/>
              </a:spcAft>
            </a:pPr>
            <a:endParaRPr lang="en-US" sz="1900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>
                <a:solidFill>
                  <a:srgbClr val="0070C0"/>
                </a:solidFill>
              </a:rPr>
              <a:t>“</a:t>
            </a:r>
            <a:r>
              <a:rPr lang="en-US" sz="4000" b="1" dirty="0">
                <a:solidFill>
                  <a:srgbClr val="0070C0"/>
                </a:solidFill>
              </a:rPr>
              <a:t>It is not about filling the seat on the bus but rather filling it with the right person.” </a:t>
            </a:r>
          </a:p>
          <a:p>
            <a:pPr marL="457200" lvl="1" indent="0" algn="r">
              <a:buNone/>
            </a:pPr>
            <a:r>
              <a:rPr lang="en-US" sz="3800" dirty="0"/>
              <a:t>“Good to Great” by Jim Collins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19099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31B0A-4872-5FAA-B72E-667973A5B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B1147-4171-57B4-9290-A78D7F6C2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7272"/>
          </a:xfrm>
        </p:spPr>
        <p:txBody>
          <a:bodyPr/>
          <a:lstStyle/>
          <a:p>
            <a:r>
              <a:rPr lang="en-US" b="1" dirty="0"/>
              <a:t>Leadership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80282-EDCE-1109-D4B9-0DDDF2571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42684"/>
            <a:ext cx="9599069" cy="5333814"/>
          </a:xfrm>
        </p:spPr>
        <p:txBody>
          <a:bodyPr>
            <a:normAutofit/>
          </a:bodyPr>
          <a:lstStyle/>
          <a:p>
            <a:pPr marL="0">
              <a:lnSpc>
                <a:spcPct val="115000"/>
              </a:lnSpc>
              <a:spcAft>
                <a:spcPts val="800"/>
              </a:spcAft>
            </a:pPr>
            <a:endParaRPr lang="en-US" sz="1900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b="1" dirty="0">
                <a:solidFill>
                  <a:srgbClr val="0070C0"/>
                </a:solidFill>
              </a:rPr>
              <a:t>It may be better to be happy than to be right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1650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14304</TotalTime>
  <Words>1187</Words>
  <Application>Microsoft Office PowerPoint</Application>
  <PresentationFormat>Widescreen</PresentationFormat>
  <Paragraphs>150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Aptos</vt:lpstr>
      <vt:lpstr>Arial</vt:lpstr>
      <vt:lpstr>Calibri</vt:lpstr>
      <vt:lpstr>Calibri Light</vt:lpstr>
      <vt:lpstr>DM Sans</vt:lpstr>
      <vt:lpstr>Trebuchet MS</vt:lpstr>
      <vt:lpstr>Wingdings</vt:lpstr>
      <vt:lpstr>Wingdings 3</vt:lpstr>
      <vt:lpstr>Facet</vt:lpstr>
      <vt:lpstr>Leadership  Considerations</vt:lpstr>
      <vt:lpstr>PowerPoint Presentation</vt:lpstr>
      <vt:lpstr>Leadership Ideas</vt:lpstr>
      <vt:lpstr>Leadership Ideas</vt:lpstr>
      <vt:lpstr>Leadership Ideas</vt:lpstr>
      <vt:lpstr>Leadership Ideas</vt:lpstr>
      <vt:lpstr>Leadership Ideas</vt:lpstr>
      <vt:lpstr>Leadership Ideas</vt:lpstr>
      <vt:lpstr>Leadership Ideas</vt:lpstr>
      <vt:lpstr>PowerPoint Presentation</vt:lpstr>
      <vt:lpstr>Recommended Reading </vt:lpstr>
      <vt:lpstr>Thank you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Moore</dc:creator>
  <cp:lastModifiedBy>Fred Conger</cp:lastModifiedBy>
  <cp:revision>5</cp:revision>
  <cp:lastPrinted>2025-06-20T13:26:36Z</cp:lastPrinted>
  <dcterms:created xsi:type="dcterms:W3CDTF">2025-06-01T19:24:59Z</dcterms:created>
  <dcterms:modified xsi:type="dcterms:W3CDTF">2026-06-13T00:53:17Z</dcterms:modified>
</cp:coreProperties>
</file>