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notesMasterIdLst>
    <p:notesMasterId r:id="rId16"/>
  </p:notesMasterIdLst>
  <p:sldIdLst>
    <p:sldId id="256" r:id="rId2"/>
    <p:sldId id="292" r:id="rId3"/>
    <p:sldId id="291" r:id="rId4"/>
    <p:sldId id="286" r:id="rId5"/>
    <p:sldId id="293" r:id="rId6"/>
    <p:sldId id="287" r:id="rId7"/>
    <p:sldId id="285" r:id="rId8"/>
    <p:sldId id="288" r:id="rId9"/>
    <p:sldId id="276" r:id="rId10"/>
    <p:sldId id="277" r:id="rId11"/>
    <p:sldId id="289" r:id="rId12"/>
    <p:sldId id="295" r:id="rId13"/>
    <p:sldId id="296" r:id="rId14"/>
    <p:sldId id="263" r:id="rId1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7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r">
              <a:defRPr sz="1200"/>
            </a:lvl1pPr>
          </a:lstStyle>
          <a:p>
            <a:fld id="{21200DB0-3D4B-455C-901A-BA098AB1F901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5" tIns="48323" rIns="96645" bIns="483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45" tIns="48323" rIns="96645" bIns="483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r">
              <a:defRPr sz="1200"/>
            </a:lvl1pPr>
          </a:lstStyle>
          <a:p>
            <a:fld id="{E33F8BB3-CB25-45D6-AC0A-DCE8F35AC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6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F8BB3-CB25-45D6-AC0A-DCE8F35AC2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6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7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3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988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581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1798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4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05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9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9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80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8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3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7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85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4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82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onsdistrict2x1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6000">
              <a:schemeClr val="accent2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4973" y="3554178"/>
            <a:ext cx="8819754" cy="74403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District 2-X1 “Lions University”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5512" y="4347381"/>
            <a:ext cx="8138675" cy="205273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300" b="1" dirty="0">
                <a:solidFill>
                  <a:srgbClr val="7030A0"/>
                </a:solidFill>
              </a:rPr>
              <a:t>2025-2026 Lion Year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June 21, 2025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</a:rPr>
              <a:t>9:00 am to 2:30 pm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27" y="447771"/>
            <a:ext cx="1279536" cy="18761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5208" y="604874"/>
            <a:ext cx="2407015" cy="15374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AFBBBF1-E6D1-4A23-B742-47D0C16739A4}"/>
              </a:ext>
            </a:extLst>
          </p:cNvPr>
          <p:cNvSpPr/>
          <p:nvPr/>
        </p:nvSpPr>
        <p:spPr>
          <a:xfrm>
            <a:off x="4495673" y="447771"/>
            <a:ext cx="34018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Welcome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AA824B-A27A-4E67-A215-49696BA4DAC8}"/>
              </a:ext>
            </a:extLst>
          </p:cNvPr>
          <p:cNvSpPr/>
          <p:nvPr/>
        </p:nvSpPr>
        <p:spPr>
          <a:xfrm>
            <a:off x="741784" y="2679629"/>
            <a:ext cx="109096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Inclusion in Leadership and Unity in Service 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0CE83-106F-4DAF-AE13-46260A306AD5}"/>
              </a:ext>
            </a:extLst>
          </p:cNvPr>
          <p:cNvSpPr txBox="1"/>
          <p:nvPr/>
        </p:nvSpPr>
        <p:spPr>
          <a:xfrm>
            <a:off x="2360927" y="1630190"/>
            <a:ext cx="74878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2025-26 District Governor Elect </a:t>
            </a:r>
            <a:r>
              <a:rPr lang="en-US" sz="2400" b="1" dirty="0"/>
              <a:t>– Kedar Timalsina</a:t>
            </a:r>
          </a:p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2024-25 District Governor </a:t>
            </a:r>
            <a:r>
              <a:rPr lang="en-US" sz="2000" b="1" dirty="0"/>
              <a:t>– DG Radha Kaphle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Global Leadership Team </a:t>
            </a:r>
            <a:r>
              <a:rPr lang="en-US" sz="2000" b="1" dirty="0"/>
              <a:t>– PDG Fred Conger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60BE0AA-08FE-F0C1-A258-283E3393DB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8065" y="4442920"/>
            <a:ext cx="2676846" cy="200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8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Pledge to the Texas Flag</a:t>
            </a:r>
            <a:br>
              <a:rPr lang="en-US" sz="4400" b="1" dirty="0"/>
            </a:br>
            <a:r>
              <a:rPr lang="en-US" sz="3200" b="1" i="1" dirty="0">
                <a:solidFill>
                  <a:schemeClr val="accent1"/>
                </a:solidFill>
              </a:rPr>
              <a:t>1</a:t>
            </a:r>
            <a:r>
              <a:rPr lang="en-US" sz="3200" b="1" i="1" baseline="30000" dirty="0">
                <a:solidFill>
                  <a:schemeClr val="accent1"/>
                </a:solidFill>
              </a:rPr>
              <a:t>st</a:t>
            </a:r>
            <a:r>
              <a:rPr lang="en-US" sz="3200" b="1" i="1" dirty="0">
                <a:solidFill>
                  <a:schemeClr val="accent1"/>
                </a:solidFill>
              </a:rPr>
              <a:t> VDGE Gary Vineyard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7B10-7C73-432D-805C-0557E5483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974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I pledge Allegiance to Thee, Texas, One State Under God, One and indivisible. </a:t>
            </a:r>
          </a:p>
          <a:p>
            <a:pPr marL="457200" lvl="1" indent="0">
              <a:buNone/>
            </a:pPr>
            <a:endParaRPr lang="en-US" sz="3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148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/>
              <a:t>Invocation</a:t>
            </a:r>
            <a:br>
              <a:rPr lang="en-US" sz="4400" b="1" i="1" dirty="0"/>
            </a:br>
            <a:br>
              <a:rPr lang="en-US" sz="4400" b="1" i="1" dirty="0"/>
            </a:br>
            <a:r>
              <a:rPr lang="en-US" b="1" i="1" dirty="0">
                <a:solidFill>
                  <a:schemeClr val="accent1"/>
                </a:solidFill>
              </a:rPr>
              <a:t>2</a:t>
            </a:r>
            <a:r>
              <a:rPr lang="en-US" b="1" i="1" baseline="30000" dirty="0">
                <a:solidFill>
                  <a:schemeClr val="accent1"/>
                </a:solidFill>
              </a:rPr>
              <a:t>nd</a:t>
            </a:r>
            <a:r>
              <a:rPr lang="en-US" b="1" i="1" dirty="0">
                <a:solidFill>
                  <a:schemeClr val="accent1"/>
                </a:solidFill>
              </a:rPr>
              <a:t> VDGE Nia MacKay</a:t>
            </a:r>
            <a:endParaRPr lang="en-US" sz="44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779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15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/>
              <a:t>District 2-X1</a:t>
            </a:r>
            <a:br>
              <a:rPr lang="en-US" sz="4400" b="1" i="1" dirty="0"/>
            </a:br>
            <a:r>
              <a:rPr lang="en-US" sz="4400" b="1" i="1" dirty="0"/>
              <a:t>Website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237C4E-32E8-619A-FACA-534856D28C83}"/>
              </a:ext>
            </a:extLst>
          </p:cNvPr>
          <p:cNvSpPr txBox="1"/>
          <p:nvPr/>
        </p:nvSpPr>
        <p:spPr>
          <a:xfrm>
            <a:off x="2956555" y="2896831"/>
            <a:ext cx="6278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solidFill>
                  <a:srgbClr val="7030A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www.lionsdistrict2x1.org</a:t>
            </a:r>
            <a:endParaRPr lang="en-US" sz="4000" b="1" u="sng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50A2CC-8003-B52E-A0D8-2F12BF77DD63}"/>
              </a:ext>
            </a:extLst>
          </p:cNvPr>
          <p:cNvSpPr txBox="1"/>
          <p:nvPr/>
        </p:nvSpPr>
        <p:spPr>
          <a:xfrm>
            <a:off x="2624110" y="4050890"/>
            <a:ext cx="73137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70C0"/>
                </a:solidFill>
              </a:rPr>
              <a:t>Note: All course material and Information used today is available on the Lions University pages of this web site</a:t>
            </a:r>
            <a:r>
              <a:rPr lang="en-US" sz="2800" b="1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14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19E3F5-135E-8114-AEA6-41BE4C4DF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02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5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16" name="Rectangle 115">
            <a:extLst>
              <a:ext uri="{FF2B5EF4-FFF2-40B4-BE49-F238E27FC236}">
                <a16:creationId xmlns:a16="http://schemas.microsoft.com/office/drawing/2014/main" id="{22589B50-D615-4630-B6F7-29E99FF2C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87A83DF-4E7A-4A81-867E-10E29C4BD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6E995F-0C93-5D25-D2E3-30A1F37554BA}"/>
              </a:ext>
            </a:extLst>
          </p:cNvPr>
          <p:cNvSpPr/>
          <p:nvPr/>
        </p:nvSpPr>
        <p:spPr>
          <a:xfrm>
            <a:off x="540279" y="967417"/>
            <a:ext cx="5280460" cy="3943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cap="none" spc="0" dirty="0">
                <a:ln/>
                <a:solidFill>
                  <a:srgbClr val="FEFFFF"/>
                </a:solidFill>
                <a:effectLst/>
                <a:latin typeface="+mj-lt"/>
                <a:ea typeface="+mj-ea"/>
                <a:cs typeface="+mj-cs"/>
              </a:rPr>
              <a:t>Have a Fun and Great Lion Day!</a:t>
            </a:r>
          </a:p>
        </p:txBody>
      </p:sp>
      <p:sp>
        <p:nvSpPr>
          <p:cNvPr id="118" name="Freeform 27">
            <a:extLst>
              <a:ext uri="{FF2B5EF4-FFF2-40B4-BE49-F238E27FC236}">
                <a16:creationId xmlns:a16="http://schemas.microsoft.com/office/drawing/2014/main" id="{435515D7-4CE9-4558-BA93-E245EFB64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2" name="Picture 1" descr="A purple and gold logo&#10;&#10;AI-generated content may be incorrect.">
            <a:extLst>
              <a:ext uri="{FF2B5EF4-FFF2-40B4-BE49-F238E27FC236}">
                <a16:creationId xmlns:a16="http://schemas.microsoft.com/office/drawing/2014/main" id="{33E5E86B-8066-C09A-8D74-9B869359B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335" y="953386"/>
            <a:ext cx="3351406" cy="494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749BC8C-BB3D-488B-8FBD-38D087157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294" y="814771"/>
            <a:ext cx="4671406" cy="442615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82D793-5D4F-4A99-8E95-6D33B5A7B500}"/>
              </a:ext>
            </a:extLst>
          </p:cNvPr>
          <p:cNvSpPr/>
          <p:nvPr/>
        </p:nvSpPr>
        <p:spPr>
          <a:xfrm>
            <a:off x="4205255" y="5252359"/>
            <a:ext cx="378148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>
                <a:ln/>
                <a:solidFill>
                  <a:schemeClr val="accent3"/>
                </a:solidFill>
                <a:effectLst/>
              </a:rPr>
              <a:t>We Serve</a:t>
            </a:r>
          </a:p>
        </p:txBody>
      </p:sp>
    </p:spTree>
    <p:extLst>
      <p:ext uri="{BB962C8B-B14F-4D97-AF65-F5344CB8AC3E}">
        <p14:creationId xmlns:p14="http://schemas.microsoft.com/office/powerpoint/2010/main" val="415138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471" y="657443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Assistants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023" y="1548605"/>
            <a:ext cx="8648469" cy="2895575"/>
          </a:xfrm>
        </p:spPr>
        <p:txBody>
          <a:bodyPr>
            <a:normAutofit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DG Radha Kaphle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DG Elect Kedar Timalsina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1stVDG Elect Gary Vinyard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CS Tami Kraus (Registration)</a:t>
            </a:r>
          </a:p>
          <a:p>
            <a:pPr marL="0" indent="0">
              <a:buNone/>
            </a:pPr>
            <a:endParaRPr lang="en-US" sz="3500" i="1" dirty="0">
              <a:latin typeface="Arial Rounded MT Bold" panose="020F07040305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7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311755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Facilitators/Presenters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023" y="1282391"/>
            <a:ext cx="8648469" cy="5406086"/>
          </a:xfrm>
        </p:spPr>
        <p:txBody>
          <a:bodyPr>
            <a:normAutofit fontScale="85000" lnSpcReduction="20000"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PDG Vinod Mathur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DGE Kedar Timalsina 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2VDGE Nia MacKay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GMT Jim Woods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Esmeralda Rodriguez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Bill Smothermon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LCIF Coord. Manuel Palavicini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Lion Conrad </a:t>
            </a:r>
            <a:r>
              <a:rPr lang="en-US" sz="3500" i="1" dirty="0" err="1">
                <a:latin typeface="Arial Rounded MT Bold" panose="020F0704030504030204" pitchFamily="34" charset="0"/>
              </a:rPr>
              <a:t>Alagaban</a:t>
            </a:r>
            <a:r>
              <a:rPr lang="en-US" sz="3500" i="1" dirty="0">
                <a:latin typeface="Arial Rounded MT Bold" panose="020F0704030504030204" pitchFamily="34" charset="0"/>
              </a:rPr>
              <a:t> 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Lion Tom Garriss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PCC </a:t>
            </a:r>
            <a:r>
              <a:rPr lang="en-US" sz="3500" i="1">
                <a:latin typeface="Arial Rounded MT Bold" panose="020F0704030504030204" pitchFamily="34" charset="0"/>
              </a:rPr>
              <a:t>Joe Montag</a:t>
            </a:r>
            <a:endParaRPr lang="en-US" sz="3500" i="1" dirty="0">
              <a:latin typeface="Arial Rounded MT Bold" panose="020F0704030504030204" pitchFamily="34" charset="0"/>
            </a:endParaRP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(GLT) Fred Conger 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9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56595"/>
            <a:ext cx="6785275" cy="702305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2-X1 Lions University Rooms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40194"/>
            <a:ext cx="10058400" cy="4745951"/>
          </a:xfrm>
        </p:spPr>
        <p:txBody>
          <a:bodyPr>
            <a:normAutofit lnSpcReduction="10000"/>
          </a:bodyPr>
          <a:lstStyle/>
          <a:p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First Floor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Collin/Dallas/Ellis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General Sessions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Collin/Dallas/Ellis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- President &amp; 1</a:t>
            </a:r>
            <a:r>
              <a:rPr lang="en-US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VP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Grayson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– Treasurer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Hunt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– Secretary Class</a:t>
            </a: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Second Floor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Crockett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Service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Lamar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Membership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Austin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Marketing &amp; Communication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Bowie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LCIF Coordinator Class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8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56595"/>
            <a:ext cx="6785275" cy="702305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Lions University Sessions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297" y="2713059"/>
            <a:ext cx="10058400" cy="3792567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Session 1: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9:00 am – 10:00 am</a:t>
            </a:r>
          </a:p>
          <a:p>
            <a:pPr lvl="1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Break: 10:00 am – 10:10 am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Session 2: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10:10 am – 11:30 am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Lunch &amp; Guest Speaker: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11:30 am – 12:20 pm</a:t>
            </a:r>
          </a:p>
          <a:p>
            <a:pPr lvl="1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Break: 12:20 pm – 12:30 pm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 Officer Sessions: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12:30 pm – 2:00 pm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Graduation: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2:00 pm – 2:20 pm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DB071B-41E9-3384-231F-D6FE1BF72485}"/>
              </a:ext>
            </a:extLst>
          </p:cNvPr>
          <p:cNvSpPr txBox="1"/>
          <p:nvPr/>
        </p:nvSpPr>
        <p:spPr>
          <a:xfrm>
            <a:off x="1349297" y="1620481"/>
            <a:ext cx="6980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Consult your Master Schedule Handout For Topics/Classes and Room Assignments.</a:t>
            </a:r>
          </a:p>
        </p:txBody>
      </p:sp>
    </p:spTree>
    <p:extLst>
      <p:ext uri="{BB962C8B-B14F-4D97-AF65-F5344CB8AC3E}">
        <p14:creationId xmlns:p14="http://schemas.microsoft.com/office/powerpoint/2010/main" val="416400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3376" y="471855"/>
            <a:ext cx="1105380" cy="162457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471" y="657443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Lunch &amp; Guest Speaker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471" y="1548606"/>
            <a:ext cx="9025021" cy="4985758"/>
          </a:xfrm>
        </p:spPr>
        <p:txBody>
          <a:bodyPr>
            <a:normAutofit fontScale="92500"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11:30 am – 12:20 pm</a:t>
            </a:r>
          </a:p>
          <a:p>
            <a:pPr marL="0" indent="0">
              <a:buNone/>
            </a:pPr>
            <a:r>
              <a:rPr lang="en-US" sz="3500" i="1" dirty="0">
                <a:latin typeface="Arial Rounded MT Bold" panose="020F0704030504030204" pitchFamily="34" charset="0"/>
              </a:rPr>
              <a:t>________________________________________</a:t>
            </a:r>
          </a:p>
          <a:p>
            <a:r>
              <a:rPr lang="en-US" sz="3500" i="1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Guest Speaker </a:t>
            </a:r>
            <a:r>
              <a:rPr lang="en-US" sz="3500" i="1" dirty="0">
                <a:latin typeface="Arial Rounded MT Bold" panose="020F0704030504030204" pitchFamily="34" charset="0"/>
              </a:rPr>
              <a:t>–  PDG Paul Moore </a:t>
            </a:r>
          </a:p>
          <a:p>
            <a:pPr lvl="1"/>
            <a:r>
              <a:rPr lang="en-US" sz="2800" i="1" dirty="0">
                <a:latin typeface="Arial Rounded MT Bold" panose="020F0704030504030204" pitchFamily="34" charset="0"/>
              </a:rPr>
              <a:t>Past District Governor  - District 2-S2 (2022-2023)</a:t>
            </a:r>
          </a:p>
          <a:p>
            <a:pPr lvl="1"/>
            <a:r>
              <a:rPr lang="en-US" sz="2600" i="1" dirty="0">
                <a:latin typeface="Arial Rounded MT Bold" panose="020F0704030504030204" pitchFamily="34" charset="0"/>
              </a:rPr>
              <a:t>Multiple District 2 (MD-2) Global Leadership Coordinator</a:t>
            </a:r>
          </a:p>
          <a:p>
            <a:pPr marL="0" indent="0">
              <a:buNone/>
            </a:pPr>
            <a:r>
              <a:rPr lang="en-US" sz="3500" i="1" dirty="0">
                <a:latin typeface="Arial Rounded MT Bold" panose="020F0704030504030204" pitchFamily="34" charset="0"/>
              </a:rPr>
              <a:t>________________________________________</a:t>
            </a:r>
          </a:p>
          <a:p>
            <a:pPr lvl="1"/>
            <a:r>
              <a:rPr lang="en-US" sz="2900" i="1" dirty="0">
                <a:latin typeface="Arial Rounded MT Bold" panose="020F0704030504030204" pitchFamily="34" charset="0"/>
              </a:rPr>
              <a:t>Break &amp; Afternoon Instructions</a:t>
            </a:r>
          </a:p>
          <a:p>
            <a:pPr marL="601218" lvl="2" indent="0">
              <a:buNone/>
            </a:pPr>
            <a:r>
              <a:rPr lang="en-US" sz="2900" i="1" dirty="0">
                <a:latin typeface="Arial Rounded MT Bold" panose="020F0704030504030204" pitchFamily="34" charset="0"/>
              </a:rPr>
              <a:t>12:20 pm – 12:30 pm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88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907" y="656595"/>
            <a:ext cx="10058400" cy="702305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University Sessions - Afternoon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202" y="1659982"/>
            <a:ext cx="10058400" cy="431707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Officer Breakout Sessions: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12:30 pm – 2:00 pm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Presidents &amp; Vice-Presidents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Secretaries			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Treasurers		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Membership Chairpersons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Service Chairpersons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Club Marketing &amp; Communications Chairpersons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Club LCIF Coordinators					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1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33521"/>
            <a:ext cx="10058400" cy="1450757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Closing/Graduation – 2:00 pm – 2:20 pm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625357"/>
            <a:ext cx="10058400" cy="3760788"/>
          </a:xfrm>
        </p:spPr>
        <p:txBody>
          <a:bodyPr>
            <a:normAutofit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Receive Completion Certificates</a:t>
            </a:r>
          </a:p>
          <a:p>
            <a:pPr lvl="1"/>
            <a:r>
              <a:rPr lang="en-US" sz="3300" i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Must be present</a:t>
            </a:r>
            <a:r>
              <a:rPr lang="en-US" sz="3300" i="1" u="sng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3300" i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– no club deliveries will be made.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60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Pledge to the American Flag</a:t>
            </a:r>
            <a:br>
              <a:rPr lang="en-US" sz="4400" b="1" dirty="0"/>
            </a:br>
            <a:r>
              <a:rPr lang="en-US" b="1" i="1" dirty="0">
                <a:solidFill>
                  <a:schemeClr val="accent1"/>
                </a:solidFill>
              </a:rPr>
              <a:t>1</a:t>
            </a:r>
            <a:r>
              <a:rPr lang="en-US" b="1" i="1" baseline="30000" dirty="0">
                <a:solidFill>
                  <a:schemeClr val="accent1"/>
                </a:solidFill>
              </a:rPr>
              <a:t>st</a:t>
            </a:r>
            <a:r>
              <a:rPr lang="en-US" b="1" i="1" dirty="0">
                <a:solidFill>
                  <a:schemeClr val="accent1"/>
                </a:solidFill>
              </a:rPr>
              <a:t> VDGE Gary Vineyard</a:t>
            </a:r>
            <a:endParaRPr lang="en-US" sz="4400" b="1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7B10-7C73-432D-805C-0557E5483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974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I pledge Allegiance to the flag of the United States of America, and to Republic for which it stands, One Nation Under God, Indivisible, with Liberty and Justice for All. </a:t>
            </a:r>
          </a:p>
          <a:p>
            <a:pPr marL="457200" lvl="1" indent="0">
              <a:buNone/>
            </a:pPr>
            <a:endParaRPr lang="en-US" sz="3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567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2264</TotalTime>
  <Words>497</Words>
  <Application>Microsoft Office PowerPoint</Application>
  <PresentationFormat>Widescreen</PresentationFormat>
  <Paragraphs>79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Rounded MT Bold</vt:lpstr>
      <vt:lpstr>Calibri</vt:lpstr>
      <vt:lpstr>Century Gothic</vt:lpstr>
      <vt:lpstr>Wingdings</vt:lpstr>
      <vt:lpstr>Wingdings 3</vt:lpstr>
      <vt:lpstr>Wisp</vt:lpstr>
      <vt:lpstr>District 2-X1 “Lions University”</vt:lpstr>
      <vt:lpstr>Assistants</vt:lpstr>
      <vt:lpstr>Facilitators/Presenters </vt:lpstr>
      <vt:lpstr>2-X1 Lions University Rooms</vt:lpstr>
      <vt:lpstr>Lions University Sessions -</vt:lpstr>
      <vt:lpstr>Lunch &amp; Guest Speaker</vt:lpstr>
      <vt:lpstr>University Sessions - Afternoon</vt:lpstr>
      <vt:lpstr>Closing/Graduation – 2:00 pm – 2:20 pm</vt:lpstr>
      <vt:lpstr>Pledge to the American Flag 1st VDGE Gary Vineyard</vt:lpstr>
      <vt:lpstr>Pledge to the Texas Flag 1st VDGE Gary Vineyard</vt:lpstr>
      <vt:lpstr>Invocation  2nd VDGE Nia MacKay</vt:lpstr>
      <vt:lpstr>District 2-X1 Website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Lions  District 2-X1 University</dc:title>
  <dc:creator>Fred Conger</dc:creator>
  <cp:lastModifiedBy>Fred Conger</cp:lastModifiedBy>
  <cp:revision>186</cp:revision>
  <cp:lastPrinted>2016-06-08T03:22:08Z</cp:lastPrinted>
  <dcterms:created xsi:type="dcterms:W3CDTF">2015-03-16T22:15:15Z</dcterms:created>
  <dcterms:modified xsi:type="dcterms:W3CDTF">2025-06-20T01:26:03Z</dcterms:modified>
</cp:coreProperties>
</file>