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5" r:id="rId2"/>
  </p:sldMasterIdLst>
  <p:notesMasterIdLst>
    <p:notesMasterId r:id="rId19"/>
  </p:notesMasterIdLst>
  <p:handoutMasterIdLst>
    <p:handoutMasterId r:id="rId20"/>
  </p:handoutMasterIdLst>
  <p:sldIdLst>
    <p:sldId id="1186" r:id="rId3"/>
    <p:sldId id="1238" r:id="rId4"/>
    <p:sldId id="1250" r:id="rId5"/>
    <p:sldId id="1255" r:id="rId6"/>
    <p:sldId id="1257" r:id="rId7"/>
    <p:sldId id="1256" r:id="rId8"/>
    <p:sldId id="1259" r:id="rId9"/>
    <p:sldId id="1258" r:id="rId10"/>
    <p:sldId id="1262" r:id="rId11"/>
    <p:sldId id="1252" r:id="rId12"/>
    <p:sldId id="1263" r:id="rId13"/>
    <p:sldId id="1264" r:id="rId14"/>
    <p:sldId id="1266" r:id="rId15"/>
    <p:sldId id="1145" r:id="rId16"/>
    <p:sldId id="1211" r:id="rId17"/>
    <p:sldId id="1106" r:id="rId18"/>
  </p:sldIdLst>
  <p:sldSz cx="12192000" cy="6858000"/>
  <p:notesSz cx="7010400" cy="9296400"/>
  <p:embeddedFontLst>
    <p:embeddedFont>
      <p:font typeface="Arial Bold" panose="020B0704020202020204" pitchFamily="34" charset="0"/>
      <p:bold r:id="rId21"/>
    </p:embeddedFont>
    <p:embeddedFont>
      <p:font typeface="Arial Bold Italic" panose="020B0704020202090204" pitchFamily="34" charset="0"/>
      <p:boldItalic r:id="rId22"/>
    </p:embeddedFont>
    <p:embeddedFont>
      <p:font typeface="Britannic Bold" panose="020B0903060703020204" pitchFamily="34" charset="0"/>
      <p:regular r:id="rId23"/>
    </p:embeddedFont>
    <p:embeddedFont>
      <p:font typeface="Helvetica" panose="020B060402020202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
      <p:font typeface="Wingdings 3" panose="05040102010807070707" pitchFamily="18" charset="2"/>
      <p:regular r:id="rId32"/>
    </p:embeddedFont>
  </p:embeddedFontLst>
  <p:defaultTextStyle>
    <a:defPPr>
      <a:defRPr lang="en-US"/>
    </a:defPPr>
    <a:lvl1pPr algn="l" rtl="0" fontAlgn="base">
      <a:spcBef>
        <a:spcPct val="0"/>
      </a:spcBef>
      <a:spcAft>
        <a:spcPct val="0"/>
      </a:spcAft>
      <a:defRPr kern="1200">
        <a:solidFill>
          <a:schemeClr val="tx1"/>
        </a:solidFill>
        <a:latin typeface="Arial" panose="020B0704020202020204" pitchFamily="34" charset="0"/>
        <a:ea typeface="ヒラギノ角ゴ Pro W3" panose="020B0300000000000000" pitchFamily="125" charset="-128"/>
        <a:cs typeface="+mn-cs"/>
      </a:defRPr>
    </a:lvl1pPr>
    <a:lvl2pPr marL="457200" algn="l" rtl="0" fontAlgn="base">
      <a:spcBef>
        <a:spcPct val="0"/>
      </a:spcBef>
      <a:spcAft>
        <a:spcPct val="0"/>
      </a:spcAft>
      <a:defRPr kern="1200">
        <a:solidFill>
          <a:schemeClr val="tx1"/>
        </a:solidFill>
        <a:latin typeface="Arial" panose="020B0704020202020204" pitchFamily="34" charset="0"/>
        <a:ea typeface="ヒラギノ角ゴ Pro W3" panose="020B0300000000000000" pitchFamily="125" charset="-128"/>
        <a:cs typeface="+mn-cs"/>
      </a:defRPr>
    </a:lvl2pPr>
    <a:lvl3pPr marL="914400" algn="l" rtl="0" fontAlgn="base">
      <a:spcBef>
        <a:spcPct val="0"/>
      </a:spcBef>
      <a:spcAft>
        <a:spcPct val="0"/>
      </a:spcAft>
      <a:defRPr kern="1200">
        <a:solidFill>
          <a:schemeClr val="tx1"/>
        </a:solidFill>
        <a:latin typeface="Arial" panose="020B0704020202020204" pitchFamily="34" charset="0"/>
        <a:ea typeface="ヒラギノ角ゴ Pro W3" panose="020B0300000000000000" pitchFamily="125" charset="-128"/>
        <a:cs typeface="+mn-cs"/>
      </a:defRPr>
    </a:lvl3pPr>
    <a:lvl4pPr marL="1371600" algn="l" rtl="0" fontAlgn="base">
      <a:spcBef>
        <a:spcPct val="0"/>
      </a:spcBef>
      <a:spcAft>
        <a:spcPct val="0"/>
      </a:spcAft>
      <a:defRPr kern="1200">
        <a:solidFill>
          <a:schemeClr val="tx1"/>
        </a:solidFill>
        <a:latin typeface="Arial" panose="020B0704020202020204" pitchFamily="34" charset="0"/>
        <a:ea typeface="ヒラギノ角ゴ Pro W3" panose="020B0300000000000000" pitchFamily="125" charset="-128"/>
        <a:cs typeface="+mn-cs"/>
      </a:defRPr>
    </a:lvl4pPr>
    <a:lvl5pPr marL="1828800" algn="l" rtl="0" fontAlgn="base">
      <a:spcBef>
        <a:spcPct val="0"/>
      </a:spcBef>
      <a:spcAft>
        <a:spcPct val="0"/>
      </a:spcAft>
      <a:defRPr kern="1200">
        <a:solidFill>
          <a:schemeClr val="tx1"/>
        </a:solidFill>
        <a:latin typeface="Arial" panose="020B0704020202020204" pitchFamily="34" charset="0"/>
        <a:ea typeface="ヒラギノ角ゴ Pro W3" panose="020B0300000000000000" pitchFamily="125" charset="-128"/>
        <a:cs typeface="+mn-cs"/>
      </a:defRPr>
    </a:lvl5pPr>
    <a:lvl6pPr marL="2286000" algn="l" defTabSz="914400" rtl="0" eaLnBrk="1" latinLnBrk="0" hangingPunct="1">
      <a:defRPr kern="1200">
        <a:solidFill>
          <a:schemeClr val="tx1"/>
        </a:solidFill>
        <a:latin typeface="Arial" panose="020B0704020202020204" pitchFamily="34" charset="0"/>
        <a:ea typeface="ヒラギノ角ゴ Pro W3" panose="020B0300000000000000" pitchFamily="125" charset="-128"/>
        <a:cs typeface="+mn-cs"/>
      </a:defRPr>
    </a:lvl6pPr>
    <a:lvl7pPr marL="2743200" algn="l" defTabSz="914400" rtl="0" eaLnBrk="1" latinLnBrk="0" hangingPunct="1">
      <a:defRPr kern="1200">
        <a:solidFill>
          <a:schemeClr val="tx1"/>
        </a:solidFill>
        <a:latin typeface="Arial" panose="020B0704020202020204" pitchFamily="34" charset="0"/>
        <a:ea typeface="ヒラギノ角ゴ Pro W3" panose="020B0300000000000000" pitchFamily="125" charset="-128"/>
        <a:cs typeface="+mn-cs"/>
      </a:defRPr>
    </a:lvl7pPr>
    <a:lvl8pPr marL="3200400" algn="l" defTabSz="914400" rtl="0" eaLnBrk="1" latinLnBrk="0" hangingPunct="1">
      <a:defRPr kern="1200">
        <a:solidFill>
          <a:schemeClr val="tx1"/>
        </a:solidFill>
        <a:latin typeface="Arial" panose="020B0704020202020204" pitchFamily="34" charset="0"/>
        <a:ea typeface="ヒラギノ角ゴ Pro W3" panose="020B0300000000000000" pitchFamily="125" charset="-128"/>
        <a:cs typeface="+mn-cs"/>
      </a:defRPr>
    </a:lvl8pPr>
    <a:lvl9pPr marL="3657600" algn="l" defTabSz="914400" rtl="0" eaLnBrk="1" latinLnBrk="0" hangingPunct="1">
      <a:defRPr kern="1200">
        <a:solidFill>
          <a:schemeClr val="tx1"/>
        </a:solidFill>
        <a:latin typeface="Arial" panose="020B0704020202020204" pitchFamily="34" charset="0"/>
        <a:ea typeface="ヒラギノ角ゴ Pro W3" panose="020B0300000000000000" pitchFamily="125" charset="-128"/>
        <a:cs typeface="+mn-cs"/>
      </a:defRPr>
    </a:lvl9pPr>
  </p:defaultTextStyle>
  <p:extLst>
    <p:ext uri="{EFAFB233-063F-42B5-8137-9DF3F51BA10A}">
      <p15:sldGuideLst xmlns:p15="http://schemas.microsoft.com/office/powerpoint/2012/main">
        <p15:guide id="1" orient="horz" pos="2190" userDrawn="1">
          <p15:clr>
            <a:srgbClr val="A4A3A4"/>
          </p15:clr>
        </p15:guide>
        <p15:guide id="2" pos="3840" userDrawn="1">
          <p15:clr>
            <a:srgbClr val="A4A3A4"/>
          </p15:clr>
        </p15:guide>
        <p15:guide id="3" orient="horz" pos="912" userDrawn="1">
          <p15:clr>
            <a:srgbClr val="A4A3A4"/>
          </p15:clr>
        </p15:guide>
        <p15:guide id="4" orient="horz" pos="720" userDrawn="1">
          <p15:clr>
            <a:srgbClr val="A4A3A4"/>
          </p15:clr>
        </p15:guide>
        <p15:guide id="5" orient="horz" pos="4128" userDrawn="1">
          <p15:clr>
            <a:srgbClr val="A4A3A4"/>
          </p15:clr>
        </p15:guide>
        <p15:guide id="6" pos="640" userDrawn="1">
          <p15:clr>
            <a:srgbClr val="A4A3A4"/>
          </p15:clr>
        </p15:guide>
        <p15:guide id="7" pos="7040" userDrawn="1">
          <p15:clr>
            <a:srgbClr val="A4A3A4"/>
          </p15:clr>
        </p15:guide>
        <p15:guide id="8" orient="horz" pos="4032" userDrawn="1">
          <p15:clr>
            <a:srgbClr val="A4A3A4"/>
          </p15:clr>
        </p15:guide>
        <p15:guide id="9" orient="horz" pos="1584" userDrawn="1">
          <p15:clr>
            <a:srgbClr val="A4A3A4"/>
          </p15:clr>
        </p15:guide>
        <p15:guide id="10" pos="3584" userDrawn="1">
          <p15:clr>
            <a:srgbClr val="A4A3A4"/>
          </p15:clr>
        </p15:guide>
        <p15:guide id="11" pos="4096" userDrawn="1">
          <p15:clr>
            <a:srgbClr val="A4A3A4"/>
          </p15:clr>
        </p15:guide>
        <p15:guide id="12" orient="horz" pos="19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2" name="Tamara Osheroff" initials="TO" lastIdx="2" clrIdx="1"/>
  <p:cmAuthor id="82" name="Jurczynski, Crystal" initials="JC" lastIdx="2" clrIdx="8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a:srgbClr val="0A5496"/>
    <a:srgbClr val="457DC8"/>
    <a:srgbClr val="FFCF01"/>
    <a:srgbClr val="FFCF00"/>
    <a:srgbClr val="FFFFFF"/>
    <a:srgbClr val="082E87"/>
    <a:srgbClr val="56565A"/>
    <a:srgbClr val="10233F"/>
    <a:srgbClr val="732E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66017" autoAdjust="0"/>
  </p:normalViewPr>
  <p:slideViewPr>
    <p:cSldViewPr showGuides="1">
      <p:cViewPr varScale="1">
        <p:scale>
          <a:sx n="56" d="100"/>
          <a:sy n="56" d="100"/>
        </p:scale>
        <p:origin x="1692" y="276"/>
      </p:cViewPr>
      <p:guideLst>
        <p:guide orient="horz" pos="2190"/>
        <p:guide pos="3840"/>
        <p:guide orient="horz" pos="912"/>
        <p:guide orient="horz" pos="720"/>
        <p:guide orient="horz" pos="4128"/>
        <p:guide pos="640"/>
        <p:guide pos="7040"/>
        <p:guide orient="horz" pos="4032"/>
        <p:guide orient="horz" pos="1584"/>
        <p:guide pos="3584"/>
        <p:guide pos="4096"/>
        <p:guide orient="horz" pos="1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310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9750" y="345970"/>
            <a:ext cx="3038475" cy="465621"/>
          </a:xfrm>
          <a:prstGeom prst="rect">
            <a:avLst/>
          </a:prstGeom>
        </p:spPr>
        <p:txBody>
          <a:bodyPr vert="horz" lIns="91840" tIns="45920" rIns="91840" bIns="45920" rtlCol="0"/>
          <a:lstStyle>
            <a:lvl1pPr algn="l" fontAlgn="auto">
              <a:spcBef>
                <a:spcPts val="0"/>
              </a:spcBef>
              <a:spcAft>
                <a:spcPts val="0"/>
              </a:spcAft>
              <a:defRPr sz="1300">
                <a:latin typeface="+mn-lt"/>
                <a:ea typeface="+mn-ea"/>
                <a:cs typeface="+mn-cs"/>
              </a:defRPr>
            </a:lvl1pPr>
          </a:lstStyle>
          <a:p>
            <a:pPr>
              <a:defRPr/>
            </a:pPr>
            <a:r>
              <a:rPr lang="en-US" dirty="0"/>
              <a:t>NAMI Update</a:t>
            </a:r>
          </a:p>
        </p:txBody>
      </p:sp>
      <p:sp>
        <p:nvSpPr>
          <p:cNvPr id="5" name="Slide Number Placeholder 4"/>
          <p:cNvSpPr>
            <a:spLocks noGrp="1"/>
          </p:cNvSpPr>
          <p:nvPr>
            <p:ph type="sldNum" sz="quarter" idx="3"/>
          </p:nvPr>
        </p:nvSpPr>
        <p:spPr>
          <a:xfrm>
            <a:off x="3460750" y="8484810"/>
            <a:ext cx="3038475" cy="465621"/>
          </a:xfrm>
          <a:prstGeom prst="rect">
            <a:avLst/>
          </a:prstGeom>
        </p:spPr>
        <p:txBody>
          <a:bodyPr vert="horz" wrap="square" lIns="91840" tIns="45920" rIns="91840" bIns="45920" numCol="1" anchor="b" anchorCtr="0" compatLnSpc="1"/>
          <a:lstStyle>
            <a:lvl1pPr algn="r">
              <a:defRPr sz="1300" smtClean="0">
                <a:latin typeface="Calibri" pitchFamily="34" charset="0"/>
              </a:defRPr>
            </a:lvl1pPr>
          </a:lstStyle>
          <a:p>
            <a:pPr>
              <a:defRPr/>
            </a:pPr>
            <a:fld id="{1E64A479-6DF5-45F9-A38D-2D86FF822EDD}" type="slidenum">
              <a:rPr lang="en-US"/>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701676" y="4416191"/>
            <a:ext cx="5607050" cy="4182580"/>
          </a:xfrm>
          <a:prstGeom prst="rect">
            <a:avLst/>
          </a:prstGeom>
        </p:spPr>
        <p:txBody>
          <a:bodyPr vert="horz" lIns="92852" tIns="46425" rIns="92852" bIns="4642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505201" y="8484810"/>
            <a:ext cx="3038475" cy="465621"/>
          </a:xfrm>
          <a:prstGeom prst="rect">
            <a:avLst/>
          </a:prstGeom>
        </p:spPr>
        <p:txBody>
          <a:bodyPr vert="horz" wrap="square" lIns="92852" tIns="46425" rIns="92852" bIns="46425" numCol="1" anchor="b" anchorCtr="0" compatLnSpc="1"/>
          <a:lstStyle>
            <a:lvl1pPr algn="r">
              <a:defRPr sz="1300" smtClean="0">
                <a:latin typeface="Calibri" pitchFamily="34" charset="0"/>
              </a:defRPr>
            </a:lvl1pPr>
          </a:lstStyle>
          <a:p>
            <a:pPr>
              <a:defRPr/>
            </a:pPr>
            <a:fld id="{FCA04FE2-27EA-4007-98B9-D6C6C111B13A}" type="slidenum">
              <a:rPr lang="en-US" smtClean="0"/>
              <a:t>‹#›</a:t>
            </a:fld>
            <a:endParaRPr lang="en-US" dirty="0"/>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panose="020B0300000000000000" charset="-122"/>
        <a:cs typeface="ヒラギノ角ゴ Pro W3" panose="020B0300000000000000" charset="-122"/>
      </a:defRPr>
    </a:lvl1pPr>
    <a:lvl2pPr marL="457200" algn="l" rtl="0" eaLnBrk="0" fontAlgn="base" hangingPunct="0">
      <a:spcBef>
        <a:spcPct val="30000"/>
      </a:spcBef>
      <a:spcAft>
        <a:spcPct val="0"/>
      </a:spcAft>
      <a:defRPr sz="1200" kern="1200">
        <a:solidFill>
          <a:schemeClr val="tx1"/>
        </a:solidFill>
        <a:latin typeface="+mn-lt"/>
        <a:ea typeface="ヒラギノ角ゴ Pro W3" panose="020B0300000000000000" charset="-122"/>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anose="020B0300000000000000" charset="-122"/>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anose="020B0300000000000000" charset="-122"/>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anose="020B03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A04FE2-27EA-4007-98B9-D6C6C111B13A}" type="slidenum">
              <a:rPr lang="en-US" smtClean="0"/>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A04FE2-27EA-4007-98B9-D6C6C111B13A}" type="slidenum">
              <a:rPr lang="en-US" smtClean="0"/>
              <a:t>10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Connecting with each other and our community by sharing our Why and our stories!</a:t>
            </a:r>
          </a:p>
          <a:p>
            <a:pPr marL="228600" indent="-228600">
              <a:buFont typeface="+mj-lt"/>
              <a:buAutoNum type="arabicPeriod"/>
            </a:pPr>
            <a:r>
              <a:rPr lang="en-US" dirty="0"/>
              <a:t>Committing to be our best, do our best and try our best!</a:t>
            </a:r>
          </a:p>
          <a:p>
            <a:pPr marL="228600" indent="-228600">
              <a:buFont typeface="+mj-lt"/>
              <a:buAutoNum type="arabicPeriod"/>
            </a:pPr>
            <a:r>
              <a:rPr lang="en-US" dirty="0"/>
              <a:t>Caring for one another in words and actions!</a:t>
            </a:r>
          </a:p>
          <a:p>
            <a:pPr marL="228600" indent="-228600">
              <a:buFont typeface="+mj-lt"/>
              <a:buAutoNum type="arabicPeriod"/>
            </a:pPr>
            <a:r>
              <a:rPr lang="en-US" dirty="0"/>
              <a:t>Celebrating the good things we accomplish! </a:t>
            </a:r>
          </a:p>
          <a:p>
            <a:pPr marL="228600" indent="-228600">
              <a:buFont typeface="+mj-lt"/>
              <a:buAutoNum type="arabicPeriod"/>
            </a:pPr>
            <a:r>
              <a:rPr lang="en-US" dirty="0"/>
              <a:t>Communicating effectively the strengths, weaknesses, opportunities and threats to our members, clubs and district and brainstorming solutions.</a:t>
            </a:r>
          </a:p>
          <a:p>
            <a:pPr marL="228600" indent="-228600">
              <a:buFont typeface="+mj-lt"/>
              <a:buAutoNum type="arabicPeriod"/>
            </a:pPr>
            <a:r>
              <a:rPr lang="en-US" dirty="0"/>
              <a:t>Creating engaging service opportunities for current and new prospective lion members!</a:t>
            </a:r>
          </a:p>
          <a:p>
            <a:pPr marL="228600" indent="-228600">
              <a:buFont typeface="+mj-lt"/>
              <a:buAutoNum type="arabicPeriod"/>
            </a:pPr>
            <a:r>
              <a:rPr lang="en-US" dirty="0"/>
              <a:t>Collaborating with each to other at district, club, zone and also community partners is important!</a:t>
            </a:r>
          </a:p>
          <a:p>
            <a:endParaRPr lang="en-US" dirty="0"/>
          </a:p>
          <a:p>
            <a:pPr marL="171450" indent="-171450">
              <a:buFont typeface="Wingdings" panose="05000000000000000000" pitchFamily="2" charset="2"/>
              <a:buChar char="q"/>
            </a:pPr>
            <a:r>
              <a:rPr lang="en-US" dirty="0"/>
              <a:t>We must remember that Connecting, Committing, Caring, Celebrating, Communicating, Creating Engaging Service and Collaborating are key to Increasing Retention and Growth in membership, Leadership and Service in our district and clubs. </a:t>
            </a:r>
          </a:p>
          <a:p>
            <a:pPr marL="171450" indent="-171450">
              <a:buFont typeface="Wingdings" panose="05000000000000000000" pitchFamily="2" charset="2"/>
              <a:buChar char="q"/>
            </a:pPr>
            <a:r>
              <a:rPr lang="en-US" dirty="0"/>
              <a:t>We need to take a close look at where we are, what is working and what we need to add or change to increase the strong foundation in our district and clubs. </a:t>
            </a:r>
          </a:p>
          <a:p>
            <a:pPr marL="171450" indent="-171450">
              <a:buFont typeface="Wingdings" panose="05000000000000000000" pitchFamily="2" charset="2"/>
              <a:buChar char="q"/>
            </a:pPr>
            <a:r>
              <a:rPr lang="en-US" dirty="0"/>
              <a:t>We need to be willing to each individually take a risk and commit to dare to get out of our comfort zone and together face the challenges, obstacles and struggles with a positive attitude and respect. </a:t>
            </a:r>
          </a:p>
        </p:txBody>
      </p:sp>
      <p:sp>
        <p:nvSpPr>
          <p:cNvPr id="4" name="Slide Number Placeholder 3"/>
          <p:cNvSpPr>
            <a:spLocks noGrp="1"/>
          </p:cNvSpPr>
          <p:nvPr>
            <p:ph type="sldNum" sz="quarter" idx="5"/>
          </p:nvPr>
        </p:nvSpPr>
        <p:spPr/>
        <p:txBody>
          <a:bodyPr/>
          <a:lstStyle/>
          <a:p>
            <a:pPr>
              <a:defRPr/>
            </a:pPr>
            <a:fld id="{FCA04FE2-27EA-4007-98B9-D6C6C111B13A}" type="slidenum">
              <a:rPr lang="en-US" smtClean="0"/>
              <a:t>15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704020202020204" pitchFamily="34" charset="0"/>
                <a:ea typeface="ヒラギノ角ゴ Pro W3" panose="020B0300000000000000" charset="-122"/>
                <a:cs typeface="Arial" panose="020B0704020202020204" pitchFamily="34" charset="0"/>
              </a:rPr>
              <a:t>Presenter notes: </a:t>
            </a:r>
          </a:p>
          <a:p>
            <a:pPr lvl="0">
              <a:defRPr/>
            </a:pPr>
            <a:r>
              <a:rPr lang="en-US" sz="1000" dirty="0">
                <a:latin typeface="Arial" panose="020B0704020202020204" pitchFamily="34" charset="0"/>
                <a:cs typeface="Arial" panose="020B0704020202020204" pitchFamily="34" charset="0"/>
              </a:rPr>
              <a:t>____________________________________________________________</a:t>
            </a:r>
          </a:p>
          <a:p>
            <a:endParaRPr lang="en-US" sz="1000" baseline="0" dirty="0">
              <a:latin typeface="Arial" panose="020B0704020202020204" pitchFamily="34" charset="0"/>
              <a:cs typeface="Arial" panose="020B0704020202020204" pitchFamily="34" charset="0"/>
            </a:endParaRPr>
          </a:p>
          <a:p>
            <a:r>
              <a:rPr lang="en-US" sz="1000" b="1" baseline="0" dirty="0">
                <a:latin typeface="Arial" panose="020B0704020202020204" pitchFamily="34" charset="0"/>
                <a:cs typeface="Arial" panose="020B0704020202020204" pitchFamily="34" charset="0"/>
              </a:rPr>
              <a:t>Thank you for participating today. All the work we have done will help Lions clubs grow in our district and eventually around the world. </a:t>
            </a:r>
          </a:p>
          <a:p>
            <a:endParaRPr lang="en-US" sz="1000" b="1" baseline="0" dirty="0">
              <a:latin typeface="Arial" panose="020B0704020202020204" pitchFamily="34" charset="0"/>
              <a:cs typeface="Arial" panose="020B07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000" b="1" baseline="0" dirty="0">
                <a:latin typeface="Arial" panose="020B0704020202020204" pitchFamily="34" charset="0"/>
                <a:cs typeface="Arial" panose="020B0704020202020204" pitchFamily="34" charset="0"/>
              </a:rPr>
              <a:t>Would anyone like to provide feedback on this process? How did this meeting work for you? </a:t>
            </a:r>
          </a:p>
          <a:p>
            <a:endParaRPr lang="en-US" sz="1000" b="1" baseline="0" dirty="0">
              <a:latin typeface="Arial" panose="020B0704020202020204" pitchFamily="34" charset="0"/>
              <a:cs typeface="Arial" panose="020B0704020202020204" pitchFamily="34" charset="0"/>
            </a:endParaRPr>
          </a:p>
          <a:p>
            <a:r>
              <a:rPr lang="en-US" sz="1000" b="1" baseline="0" dirty="0">
                <a:latin typeface="Arial" panose="020B0704020202020204" pitchFamily="34" charset="0"/>
                <a:cs typeface="Arial" panose="020B0704020202020204" pitchFamily="34" charset="0"/>
              </a:rPr>
              <a:t>Thank you again for all your contributions to the Global Action Team and Global </a:t>
            </a:r>
            <a:r>
              <a:rPr lang="en-US" sz="1000" b="1" dirty="0">
                <a:latin typeface="Arial" panose="020B0704020202020204" pitchFamily="34" charset="0"/>
                <a:cs typeface="Arial" panose="020B0704020202020204" pitchFamily="34" charset="0"/>
              </a:rPr>
              <a:t>M</a:t>
            </a:r>
            <a:r>
              <a:rPr lang="en-US" sz="1000" b="1" baseline="0" dirty="0">
                <a:latin typeface="Arial" panose="020B0704020202020204" pitchFamily="34" charset="0"/>
                <a:cs typeface="Arial" panose="020B0704020202020204" pitchFamily="34" charset="0"/>
              </a:rPr>
              <a:t>embership Approach and all you do for Lions clubs. </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a:solidFill>
                  <a:prstClr val="black"/>
                </a:solidFill>
              </a:rPr>
              <a:t>16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itchFamily="84" charset="0"/>
                <a:ea typeface="Helvetica" pitchFamily="84" charset="0"/>
                <a:cs typeface="Helvetica" pitchFamily="84" charset="0"/>
              </a:defRPr>
            </a:lvl1pPr>
          </a:lstStyle>
          <a:p>
            <a:r>
              <a:rPr lang="en-US" dirty="0"/>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ndard with logo">
    <p:spTree>
      <p:nvGrpSpPr>
        <p:cNvPr id="1" name=""/>
        <p:cNvGrpSpPr/>
        <p:nvPr/>
      </p:nvGrpSpPr>
      <p:grpSpPr>
        <a:xfrm>
          <a:off x="0" y="0"/>
          <a:ext cx="0" cy="0"/>
          <a:chOff x="0" y="0"/>
          <a:chExt cx="0" cy="0"/>
        </a:xfrm>
      </p:grpSpPr>
      <p:pic>
        <p:nvPicPr>
          <p:cNvPr id="4" name="Picture 3" descr="lionlogo_white.eps"/>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a:fillRect/>
          </a:stretch>
        </p:blipFill>
        <p:spPr>
          <a:xfrm>
            <a:off x="6619127" y="228600"/>
            <a:ext cx="5572873" cy="6477000"/>
          </a:xfrm>
          <a:prstGeom prst="rect">
            <a:avLst/>
          </a:prstGeom>
        </p:spPr>
      </p:pic>
      <p:cxnSp>
        <p:nvCxnSpPr>
          <p:cNvPr id="5" name="Straight Connector 4"/>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itchFamily="84" charset="0"/>
                <a:ea typeface="Helvetica" pitchFamily="84" charset="0"/>
                <a:cs typeface="Helvetica" pitchFamily="8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itchFamily="84" charset="0"/>
                <a:cs typeface="Helvetica" pitchFamily="8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itchFamily="84" charset="0"/>
                <a:ea typeface="ヒラギノ角ゴ Pro W3" panose="020B0300000000000000" charset="-122"/>
                <a:cs typeface="Helvetica" pitchFamily="84" charset="0"/>
              </a:defRPr>
            </a:lvl2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ndard w/out logo">
    <p:spTree>
      <p:nvGrpSpPr>
        <p:cNvPr id="1" name=""/>
        <p:cNvGrpSpPr/>
        <p:nvPr/>
      </p:nvGrpSpPr>
      <p:grpSpPr>
        <a:xfrm>
          <a:off x="0" y="0"/>
          <a:ext cx="0" cy="0"/>
          <a:chOff x="0" y="0"/>
          <a:chExt cx="0" cy="0"/>
        </a:xfrm>
      </p:grpSpPr>
      <p:cxnSp>
        <p:nvCxnSpPr>
          <p:cNvPr id="5" name="Straight Connector 4"/>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itchFamily="84" charset="0"/>
                <a:ea typeface="Helvetica" pitchFamily="84" charset="0"/>
                <a:cs typeface="Helvetica" pitchFamily="8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itchFamily="84" charset="0"/>
                <a:cs typeface="Helvetica" pitchFamily="8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itchFamily="84" charset="0"/>
                <a:ea typeface="ヒラギノ角ゴ Pro W3" panose="020B0300000000000000" charset="-122"/>
                <a:cs typeface="Helvetica" pitchFamily="84" charset="0"/>
              </a:defRPr>
            </a:lvl2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itchFamily="84" charset="0"/>
                <a:cs typeface="Helvetica" pitchFamily="8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itchFamily="84" charset="0"/>
                <a:ea typeface="ヒラギノ角ゴ Pro W3" panose="020B0300000000000000" charset="-122"/>
                <a:cs typeface="Helvetica" pitchFamily="8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itchFamily="84" charset="0"/>
                <a:ea typeface="ヒラギノ角ゴ Pro W3" panose="020B0300000000000000" charset="-122"/>
                <a:cs typeface="Helvetica" pitchFamily="84" charset="0"/>
              </a:defRPr>
            </a:lvl2pPr>
          </a:lstStyle>
          <a:p>
            <a:pPr lvl="0"/>
            <a:r>
              <a:rPr lang="en-US" dirty="0"/>
              <a:t>Text</a:t>
            </a:r>
          </a:p>
          <a:p>
            <a:pPr lvl="1"/>
            <a:r>
              <a:rPr lang="en-US" dirty="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MASTER SLIDE - 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p:spPr>
        <p:txBody>
          <a:bodyPr anchor="ctr">
            <a:spAutoFit/>
          </a:bodyPr>
          <a:lstStyle>
            <a:lvl1pPr>
              <a:defRPr>
                <a:solidFill>
                  <a:schemeClr val="tx1"/>
                </a:solidFill>
                <a:latin typeface="Arial" panose="020B0704020202020204" pitchFamily="34" charset="0"/>
                <a:ea typeface="ヒラギノ角ゴ Pro W3" panose="020B0300000000000000" charset="-122"/>
                <a:cs typeface="ヒラギノ角ゴ Pro W3" panose="020B0300000000000000" charset="-122"/>
              </a:defRPr>
            </a:lvl1pPr>
            <a:lvl2pPr marL="742950" indent="-285750">
              <a:defRPr>
                <a:solidFill>
                  <a:schemeClr val="tx1"/>
                </a:solidFill>
                <a:latin typeface="Arial" panose="020B0704020202020204" pitchFamily="34" charset="0"/>
                <a:ea typeface="ヒラギノ角ゴ Pro W3" panose="020B0300000000000000" charset="-122"/>
              </a:defRPr>
            </a:lvl2pPr>
            <a:lvl3pPr marL="1143000" indent="-228600">
              <a:defRPr>
                <a:solidFill>
                  <a:schemeClr val="tx1"/>
                </a:solidFill>
                <a:latin typeface="Arial" panose="020B0704020202020204" pitchFamily="34" charset="0"/>
                <a:ea typeface="ヒラギノ角ゴ Pro W3" panose="020B0300000000000000" charset="-122"/>
              </a:defRPr>
            </a:lvl3pPr>
            <a:lvl4pPr marL="1600200" indent="-228600">
              <a:defRPr>
                <a:solidFill>
                  <a:schemeClr val="tx1"/>
                </a:solidFill>
                <a:latin typeface="Arial" panose="020B0704020202020204" pitchFamily="34" charset="0"/>
                <a:ea typeface="ヒラギノ角ゴ Pro W3" panose="020B0300000000000000" charset="-122"/>
              </a:defRPr>
            </a:lvl4pPr>
            <a:lvl5pPr marL="2057400" indent="-228600">
              <a:defRPr>
                <a:solidFill>
                  <a:schemeClr val="tx1"/>
                </a:solidFill>
                <a:latin typeface="Arial" panose="020B0704020202020204" pitchFamily="34" charset="0"/>
                <a:ea typeface="ヒラギノ角ゴ Pro W3" panose="020B0300000000000000" charset="-122"/>
              </a:defRPr>
            </a:lvl5pPr>
            <a:lvl6pPr marL="25146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2"/>
              </a:defRPr>
            </a:lvl6pPr>
            <a:lvl7pPr marL="29718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2"/>
              </a:defRPr>
            </a:lvl7pPr>
            <a:lvl8pPr marL="34290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2"/>
              </a:defRPr>
            </a:lvl8pPr>
            <a:lvl9pPr marL="38862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2"/>
              </a:defRPr>
            </a:lvl9pPr>
          </a:lstStyle>
          <a:p>
            <a:pPr algn="r" eaLnBrk="0" hangingPunct="0">
              <a:spcBef>
                <a:spcPct val="50000"/>
              </a:spcBef>
              <a:defRPr/>
            </a:pPr>
            <a:fld id="{CD81962F-67D4-FD44-86D5-55EBF96E0DB7}" type="slidenum">
              <a:rPr lang="en-US" sz="1000" smtClean="0">
                <a:solidFill>
                  <a:schemeClr val="bg1"/>
                </a:solidFill>
              </a:rPr>
              <a:t>‹#›</a:t>
            </a:fld>
            <a:endParaRPr lang="en-US" sz="10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46FDEA9-29B0-4000-9A8A-EA5137E778F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p:spPr>
        <p:txBody>
          <a:bodyPr lIns="0" rIns="0" anchor="ctr">
            <a:spAutoFit/>
          </a:bodyPr>
          <a:lstStyle>
            <a:lvl1pPr eaLnBrk="0" hangingPunct="0">
              <a:defRPr sz="2400">
                <a:solidFill>
                  <a:schemeClr val="tx1"/>
                </a:solidFill>
                <a:latin typeface="Arial" panose="020B0704020202020204" pitchFamily="34" charset="0"/>
                <a:ea typeface="ヒラギノ角ゴ Pro W3" panose="020B0300000000000000" pitchFamily="125" charset="-128"/>
              </a:defRPr>
            </a:lvl1pPr>
            <a:lvl2pPr marL="742950" indent="-285750" eaLnBrk="0" hangingPunct="0">
              <a:defRPr sz="2400">
                <a:solidFill>
                  <a:schemeClr val="tx1"/>
                </a:solidFill>
                <a:latin typeface="Arial" panose="020B0704020202020204" pitchFamily="34" charset="0"/>
                <a:ea typeface="ヒラギノ角ゴ Pro W3" panose="020B0300000000000000" pitchFamily="125" charset="-128"/>
              </a:defRPr>
            </a:lvl2pPr>
            <a:lvl3pPr marL="1143000" indent="-228600" eaLnBrk="0" hangingPunct="0">
              <a:defRPr sz="2400">
                <a:solidFill>
                  <a:schemeClr val="tx1"/>
                </a:solidFill>
                <a:latin typeface="Arial" panose="020B0704020202020204" pitchFamily="34" charset="0"/>
                <a:ea typeface="ヒラギノ角ゴ Pro W3" panose="020B0300000000000000" pitchFamily="125" charset="-128"/>
              </a:defRPr>
            </a:lvl3pPr>
            <a:lvl4pPr marL="1600200" indent="-228600" eaLnBrk="0" hangingPunct="0">
              <a:defRPr sz="2400">
                <a:solidFill>
                  <a:schemeClr val="tx1"/>
                </a:solidFill>
                <a:latin typeface="Arial" panose="020B0704020202020204" pitchFamily="34" charset="0"/>
                <a:ea typeface="ヒラギノ角ゴ Pro W3" panose="020B0300000000000000" pitchFamily="125" charset="-128"/>
              </a:defRPr>
            </a:lvl4pPr>
            <a:lvl5pPr marL="2057400" indent="-228600" eaLnBrk="0" hangingPunct="0">
              <a:defRPr sz="2400">
                <a:solidFill>
                  <a:schemeClr val="tx1"/>
                </a:solidFill>
                <a:latin typeface="Arial" panose="020B0704020202020204" pitchFamily="34" charset="0"/>
                <a:ea typeface="ヒラギノ角ゴ Pro W3" panose="020B0300000000000000" pitchFamily="125" charset="-128"/>
              </a:defRPr>
            </a:lvl5pPr>
            <a:lvl6pPr marL="2514600" indent="-228600" eaLnBrk="0" fontAlgn="base" hangingPunct="0">
              <a:spcBef>
                <a:spcPct val="0"/>
              </a:spcBef>
              <a:spcAft>
                <a:spcPct val="0"/>
              </a:spcAft>
              <a:defRPr sz="2400">
                <a:solidFill>
                  <a:schemeClr val="tx1"/>
                </a:solidFill>
                <a:latin typeface="Arial" panose="020B0704020202020204" pitchFamily="34" charset="0"/>
                <a:ea typeface="ヒラギノ角ゴ Pro W3" panose="020B0300000000000000" pitchFamily="125" charset="-128"/>
              </a:defRPr>
            </a:lvl6pPr>
            <a:lvl7pPr marL="2971800" indent="-228600" eaLnBrk="0" fontAlgn="base" hangingPunct="0">
              <a:spcBef>
                <a:spcPct val="0"/>
              </a:spcBef>
              <a:spcAft>
                <a:spcPct val="0"/>
              </a:spcAft>
              <a:defRPr sz="2400">
                <a:solidFill>
                  <a:schemeClr val="tx1"/>
                </a:solidFill>
                <a:latin typeface="Arial" panose="020B0704020202020204" pitchFamily="34" charset="0"/>
                <a:ea typeface="ヒラギノ角ゴ Pro W3" panose="020B0300000000000000" pitchFamily="125" charset="-128"/>
              </a:defRPr>
            </a:lvl7pPr>
            <a:lvl8pPr marL="3429000" indent="-228600" eaLnBrk="0" fontAlgn="base" hangingPunct="0">
              <a:spcBef>
                <a:spcPct val="0"/>
              </a:spcBef>
              <a:spcAft>
                <a:spcPct val="0"/>
              </a:spcAft>
              <a:defRPr sz="2400">
                <a:solidFill>
                  <a:schemeClr val="tx1"/>
                </a:solidFill>
                <a:latin typeface="Arial" panose="020B0704020202020204" pitchFamily="34" charset="0"/>
                <a:ea typeface="ヒラギノ角ゴ Pro W3" panose="020B0300000000000000" pitchFamily="125" charset="-128"/>
              </a:defRPr>
            </a:lvl8pPr>
            <a:lvl9pPr marL="3886200" indent="-228600" eaLnBrk="0" fontAlgn="base" hangingPunct="0">
              <a:spcBef>
                <a:spcPct val="0"/>
              </a:spcBef>
              <a:spcAft>
                <a:spcPct val="0"/>
              </a:spcAft>
              <a:defRPr sz="2400">
                <a:solidFill>
                  <a:schemeClr val="tx1"/>
                </a:solidFill>
                <a:latin typeface="Arial" panose="020B0704020202020204" pitchFamily="34" charset="0"/>
                <a:ea typeface="ヒラギノ角ゴ Pro W3" panose="020B0300000000000000"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t>‹#›</a:t>
            </a:fld>
            <a:endParaRPr lang="en-US" sz="1000" dirty="0">
              <a:solidFill>
                <a:schemeClr val="accent6">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704020202020204" pitchFamily="34" charset="0"/>
          <a:ea typeface="ヒラギノ角ゴ Pro W3" panose="020B0300000000000000" charset="-122"/>
          <a:cs typeface="Arial" panose="020B0704020202020204" pitchFamily="34" charset="0"/>
        </a:defRPr>
      </a:lvl1pPr>
      <a:lvl2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2"/>
          <a:cs typeface="ヒラギノ角ゴ Pro W3" panose="020B0300000000000000" charset="-122"/>
        </a:defRPr>
      </a:lvl2pPr>
      <a:lvl3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2"/>
          <a:cs typeface="ヒラギノ角ゴ Pro W3" panose="020B0300000000000000" charset="-122"/>
        </a:defRPr>
      </a:lvl3pPr>
      <a:lvl4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2"/>
          <a:cs typeface="ヒラギノ角ゴ Pro W3" panose="020B0300000000000000" charset="-122"/>
        </a:defRPr>
      </a:lvl4pPr>
      <a:lvl5pPr algn="l" rtl="0" eaLnBrk="1" fontAlgn="base" hangingPunct="1">
        <a:spcBef>
          <a:spcPct val="0"/>
        </a:spcBef>
        <a:spcAft>
          <a:spcPct val="0"/>
        </a:spcAft>
        <a:defRPr sz="2800">
          <a:solidFill>
            <a:srgbClr val="00338D"/>
          </a:solidFill>
          <a:latin typeface="Arial" panose="020B0704020202020204" pitchFamily="34" charset="0"/>
          <a:ea typeface="ヒラギノ角ゴ Pro W3" panose="020B0300000000000000" charset="-122"/>
          <a:cs typeface="ヒラギノ角ゴ Pro W3" panose="020B0300000000000000" charset="-122"/>
        </a:defRPr>
      </a:lvl5pPr>
      <a:lvl6pPr marL="457200" algn="l" rtl="0" eaLnBrk="1" fontAlgn="base" hangingPunct="1">
        <a:spcBef>
          <a:spcPct val="0"/>
        </a:spcBef>
        <a:spcAft>
          <a:spcPct val="0"/>
        </a:spcAft>
        <a:defRPr sz="2400">
          <a:solidFill>
            <a:schemeClr val="tx2"/>
          </a:solidFill>
          <a:latin typeface="Arial" panose="020B0704020202020204" pitchFamily="34" charset="0"/>
        </a:defRPr>
      </a:lvl6pPr>
      <a:lvl7pPr marL="914400" algn="l" rtl="0" eaLnBrk="1" fontAlgn="base" hangingPunct="1">
        <a:spcBef>
          <a:spcPct val="0"/>
        </a:spcBef>
        <a:spcAft>
          <a:spcPct val="0"/>
        </a:spcAft>
        <a:defRPr sz="2400">
          <a:solidFill>
            <a:schemeClr val="tx2"/>
          </a:solidFill>
          <a:latin typeface="Arial" panose="020B0704020202020204" pitchFamily="34" charset="0"/>
        </a:defRPr>
      </a:lvl7pPr>
      <a:lvl8pPr marL="1371600" algn="l" rtl="0" eaLnBrk="1" fontAlgn="base" hangingPunct="1">
        <a:spcBef>
          <a:spcPct val="0"/>
        </a:spcBef>
        <a:spcAft>
          <a:spcPct val="0"/>
        </a:spcAft>
        <a:defRPr sz="2400">
          <a:solidFill>
            <a:schemeClr val="tx2"/>
          </a:solidFill>
          <a:latin typeface="Arial" panose="020B0704020202020204" pitchFamily="34" charset="0"/>
        </a:defRPr>
      </a:lvl8pPr>
      <a:lvl9pPr marL="1828800" algn="l" rtl="0" eaLnBrk="1" fontAlgn="base" hangingPunct="1">
        <a:spcBef>
          <a:spcPct val="0"/>
        </a:spcBef>
        <a:spcAft>
          <a:spcPct val="0"/>
        </a:spcAft>
        <a:defRPr sz="2400">
          <a:solidFill>
            <a:schemeClr val="tx2"/>
          </a:solidFill>
          <a:latin typeface="Arial" panose="020B0704020202020204" pitchFamily="34" charset="0"/>
        </a:defRPr>
      </a:lvl9pPr>
    </p:titleStyle>
    <p:bodyStyle>
      <a:lvl1pPr marL="229870" indent="-229870" algn="l" rtl="0" eaLnBrk="1" fontAlgn="base" hangingPunct="1">
        <a:spcBef>
          <a:spcPct val="20000"/>
        </a:spcBef>
        <a:spcAft>
          <a:spcPct val="0"/>
        </a:spcAft>
        <a:buFont typeface="Arial" panose="020B0704020202020204" pitchFamily="34" charset="0"/>
        <a:buChar char="•"/>
        <a:defRPr sz="1800">
          <a:solidFill>
            <a:schemeClr val="tx1"/>
          </a:solidFill>
          <a:latin typeface="Arial" panose="020B0704020202020204" pitchFamily="34" charset="0"/>
          <a:ea typeface="ヒラギノ角ゴ Pro W3" panose="020B0300000000000000" charset="-122"/>
          <a:cs typeface="Arial" panose="020B0704020202020204" pitchFamily="34" charset="0"/>
        </a:defRPr>
      </a:lvl1pPr>
      <a:lvl2pPr marL="746125" indent="-226695"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704020202020204" pitchFamily="34" charset="0"/>
          <a:ea typeface="ヒラギノ角ゴ Pro W3" panose="020B0300000000000000" charset="-122"/>
          <a:cs typeface="Arial" panose="020B0704020202020204" pitchFamily="34" charset="0"/>
        </a:defRPr>
      </a:lvl2pPr>
      <a:lvl3pPr marL="1144270" indent="-229870" algn="l" rtl="0" eaLnBrk="1" fontAlgn="base" hangingPunct="1">
        <a:spcBef>
          <a:spcPct val="20000"/>
        </a:spcBef>
        <a:spcAft>
          <a:spcPct val="0"/>
        </a:spcAft>
        <a:buFont typeface="Arial" panose="020B0704020202020204" pitchFamily="34" charset="0"/>
        <a:buChar char="•"/>
        <a:defRPr sz="1400">
          <a:solidFill>
            <a:schemeClr val="tx1"/>
          </a:solidFill>
          <a:latin typeface="Arial" panose="020B0704020202020204" pitchFamily="34" charset="0"/>
          <a:ea typeface="ヒラギノ角ゴ Pro W3" panose="020B0300000000000000" charset="-122"/>
          <a:cs typeface="Arial" panose="020B0704020202020204" pitchFamily="34" charset="0"/>
        </a:defRPr>
      </a:lvl3pPr>
      <a:lvl4pPr marL="1598295" indent="-226695" algn="l" rtl="0" eaLnBrk="1" fontAlgn="base" hangingPunct="1">
        <a:spcBef>
          <a:spcPct val="20000"/>
        </a:spcBef>
        <a:spcAft>
          <a:spcPct val="0"/>
        </a:spcAft>
        <a:buFont typeface="Arial" panose="020B0704020202020204" pitchFamily="34" charset="0"/>
        <a:buChar char="▫"/>
        <a:defRPr>
          <a:solidFill>
            <a:schemeClr val="tx1"/>
          </a:solidFill>
          <a:latin typeface="+mn-lt"/>
          <a:ea typeface="ヒラギノ角ゴ Pro W3" panose="020B0300000000000000" charset="-122"/>
        </a:defRPr>
      </a:lvl4pPr>
      <a:lvl5pPr marL="2058670" indent="-229870" algn="l" rtl="0" eaLnBrk="1" fontAlgn="base" hangingPunct="1">
        <a:spcBef>
          <a:spcPct val="20000"/>
        </a:spcBef>
        <a:spcAft>
          <a:spcPct val="0"/>
        </a:spcAft>
        <a:buFont typeface="Arial" panose="020B0704020202020204" pitchFamily="34" charset="0"/>
        <a:buChar char="◦"/>
        <a:defRPr sz="1600">
          <a:solidFill>
            <a:schemeClr val="tx1"/>
          </a:solidFill>
          <a:latin typeface="+mn-lt"/>
          <a:ea typeface="ヒラギノ角ゴ Pro W3" panose="020B0300000000000000" charset="-122"/>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704020202020204" pitchFamily="34" charset="0"/>
                <a:ea typeface="SimSun"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704020202020204" pitchFamily="34" charset="0"/>
          <a:ea typeface="SimSun" pitchFamily="2" charset="-122"/>
        </a:defRPr>
      </a:lvl2pPr>
      <a:lvl3pPr algn="l" rtl="0" fontAlgn="base">
        <a:spcBef>
          <a:spcPct val="0"/>
        </a:spcBef>
        <a:spcAft>
          <a:spcPct val="0"/>
        </a:spcAft>
        <a:defRPr sz="3600">
          <a:solidFill>
            <a:schemeClr val="tx1"/>
          </a:solidFill>
          <a:latin typeface="Arial" panose="020B0704020202020204" pitchFamily="34" charset="0"/>
          <a:ea typeface="SimSun" pitchFamily="2" charset="-122"/>
        </a:defRPr>
      </a:lvl3pPr>
      <a:lvl4pPr algn="l" rtl="0" fontAlgn="base">
        <a:spcBef>
          <a:spcPct val="0"/>
        </a:spcBef>
        <a:spcAft>
          <a:spcPct val="0"/>
        </a:spcAft>
        <a:defRPr sz="3600">
          <a:solidFill>
            <a:schemeClr val="tx1"/>
          </a:solidFill>
          <a:latin typeface="Arial" panose="020B0704020202020204" pitchFamily="34" charset="0"/>
          <a:ea typeface="SimSun" pitchFamily="2" charset="-122"/>
        </a:defRPr>
      </a:lvl4pPr>
      <a:lvl5pPr algn="l" rtl="0" fontAlgn="base">
        <a:spcBef>
          <a:spcPct val="0"/>
        </a:spcBef>
        <a:spcAft>
          <a:spcPct val="0"/>
        </a:spcAft>
        <a:defRPr sz="3600">
          <a:solidFill>
            <a:schemeClr val="tx1"/>
          </a:solidFill>
          <a:latin typeface="Arial" panose="020B07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B07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B07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B07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B070402020202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hyperlink" Target="https://storestuff.s3-accelerate.amazonaws.com/13251_79863805?response-content-disposition=attachment%3B%20filename%3D%22me300_en.pdf%22%3B%20filename%2A%3DUTF-8%27%27me300_en.pdf&amp;AWSAccessKeyId=AKIAJBNEEVWEAALCCECQ&amp;Expires=1717049842&amp;Signature=echiUrSSoLaoyf%2BVCBQoonRb2jA%3D" TargetMode="External"/><Relationship Id="rId13" Type="http://schemas.openxmlformats.org/officeDocument/2006/relationships/hyperlink" Target="https://cdn2.webdamdb.com/md_My0CDuxHK902.jpg.pdf?v=1" TargetMode="External"/><Relationship Id="rId3" Type="http://schemas.openxmlformats.org/officeDocument/2006/relationships/hyperlink" Target="https://storestuff.s3-accelerate.amazonaws.com/13251_136146807?response-content-disposition=attachment%3B%20filename%3D%22Global%2520Extension%2520Team%2520District%2520Coordinator%2520PPT_en.pptx%22%3B%20filename%2A%3DUTF-8%27%27Global%2520Extension%2520Team%2520District%2520Coordinator%2520PPT_en.pptx&amp;AWSAccessKeyId=AKIAJBNEEVWEAALCCECQ&amp;Expires=1717049480&amp;Signature=NE9iC8EY3HLNxYCHaazIKIvCgtw%3D" TargetMode="External"/><Relationship Id="rId7" Type="http://schemas.openxmlformats.org/officeDocument/2006/relationships/hyperlink" Target="https://www.lionsclubs.org/en/resources-for-members/resource-center/membership-report-toolbox" TargetMode="External"/><Relationship Id="rId12" Type="http://schemas.openxmlformats.org/officeDocument/2006/relationships/hyperlink" Target="https://cdn2.webdamdb.com/md_Y0Y5fHzVVAP8.jpg.pdf?v=2" TargetMode="External"/><Relationship Id="rId2" Type="http://schemas.openxmlformats.org/officeDocument/2006/relationships/hyperlink" Target="https://www.lionsclubs.org/en/resources-for-members/resource-center/club-membership-chairperson" TargetMode="External"/><Relationship Id="rId1" Type="http://schemas.openxmlformats.org/officeDocument/2006/relationships/slideLayout" Target="../slideLayouts/slideLayout18.xml"/><Relationship Id="rId6" Type="http://schemas.openxmlformats.org/officeDocument/2006/relationships/hyperlink" Target="https://www.lionsclubs.org/en/resources-for-members/resource-center/global-membership-approach" TargetMode="External"/><Relationship Id="rId11" Type="http://schemas.openxmlformats.org/officeDocument/2006/relationships/hyperlink" Target="https://www.lionsclubs.org/resources/95669737" TargetMode="External"/><Relationship Id="rId5" Type="http://schemas.openxmlformats.org/officeDocument/2006/relationships/hyperlink" Target="https://cdn2.webdamdb.com/md_wmPmJ1Bi7V68ASnr.jpg.pdf?v=1" TargetMode="External"/><Relationship Id="rId15" Type="http://schemas.openxmlformats.org/officeDocument/2006/relationships/image" Target="../media/image6.jpeg"/><Relationship Id="rId10" Type="http://schemas.openxmlformats.org/officeDocument/2006/relationships/hyperlink" Target="https://cdn2.webdamdb.com/md_waKhcTuv1wD9.jpg.pdf?v=1" TargetMode="External"/><Relationship Id="rId4" Type="http://schemas.openxmlformats.org/officeDocument/2006/relationships/hyperlink" Target="https://cdn2.webdamdb.com/md_uvL3h54JSP38.jpg.pdf?v=1" TargetMode="External"/><Relationship Id="rId9" Type="http://schemas.openxmlformats.org/officeDocument/2006/relationships/hyperlink" Target="https://www.lionsclubs.org/en/resources-for-members/resource-center/gmt-and-get-toolkit" TargetMode="External"/><Relationship Id="rId1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90600"/>
            <a:ext cx="10003155" cy="46761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217795"/>
            <a:ext cx="1560830" cy="1581785"/>
          </a:xfrm>
          <a:prstGeom prst="ellipse">
            <a:avLst/>
          </a:prstGeom>
          <a:ln>
            <a:noFill/>
          </a:ln>
          <a:effectLst>
            <a:softEdge rad="112500"/>
          </a:effectLst>
        </p:spPr>
      </p:pic>
      <p:sp>
        <p:nvSpPr>
          <p:cNvPr id="2" name="Title 1"/>
          <p:cNvSpPr>
            <a:spLocks noGrp="1"/>
          </p:cNvSpPr>
          <p:nvPr>
            <p:ph type="title"/>
          </p:nvPr>
        </p:nvSpPr>
        <p:spPr/>
        <p:txBody>
          <a:bodyPr/>
          <a:lstStyle/>
          <a:p>
            <a:pPr algn="ctr"/>
            <a:r>
              <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Why Members Drop &amp; How to Retain our Members &amp; Clubs!</a:t>
            </a:r>
          </a:p>
        </p:txBody>
      </p:sp>
      <p:pic>
        <p:nvPicPr>
          <p:cNvPr id="4" name="Picture 3"/>
          <p:cNvPicPr>
            <a:picLocks noChangeAspect="1"/>
          </p:cNvPicPr>
          <p:nvPr/>
        </p:nvPicPr>
        <p:blipFill>
          <a:blip r:embed="rId4"/>
          <a:stretch>
            <a:fillRect/>
          </a:stretch>
        </p:blipFill>
        <p:spPr>
          <a:xfrm>
            <a:off x="9951720" y="5217795"/>
            <a:ext cx="1313180" cy="1437005"/>
          </a:xfrm>
          <a:prstGeom prst="ellipse">
            <a:avLst/>
          </a:prstGeom>
          <a:ln>
            <a:noFill/>
          </a:ln>
          <a:effectLst>
            <a:softEdge rad="112500"/>
          </a:effectLst>
        </p:spPr>
      </p:pic>
      <p:sp>
        <p:nvSpPr>
          <p:cNvPr id="3" name="Text Box 2"/>
          <p:cNvSpPr txBox="1"/>
          <p:nvPr/>
        </p:nvSpPr>
        <p:spPr>
          <a:xfrm>
            <a:off x="76200" y="948055"/>
            <a:ext cx="11868785" cy="4253865"/>
          </a:xfrm>
          <a:prstGeom prst="rect">
            <a:avLst/>
          </a:prstGeom>
        </p:spPr>
        <p:txBody>
          <a:bodyPr>
            <a:noAutofit/>
          </a:bodyPr>
          <a:lstStyle/>
          <a:p>
            <a:pPr marL="0" indent="0"/>
            <a:r>
              <a:rPr lang="en-US" altLang="en-US" sz="1400" b="0" i="0">
                <a:solidFill>
                  <a:srgbClr val="000000"/>
                </a:solidFill>
                <a:uFillTx/>
                <a:latin typeface="-webkit-standard" charset="0"/>
                <a:ea typeface="-webkit-standard"/>
              </a:rPr>
              <a:t>1.Lack of Engagement or Personal Connection</a:t>
            </a:r>
          </a:p>
          <a:p>
            <a:pPr marL="0" indent="0"/>
            <a:r>
              <a:rPr lang="en-US" altLang="en-US" sz="1400" b="0" i="0">
                <a:solidFill>
                  <a:srgbClr val="000000"/>
                </a:solidFill>
                <a:uFillTx/>
                <a:latin typeface="-webkit-standard" charset="0"/>
                <a:ea typeface="-webkit-standard"/>
              </a:rPr>
              <a:t>Members often drop when they don’t feel connected to the club's activities or other members. If they aren't asked to participate or feel their skills aren't being used, they may disengage.</a:t>
            </a:r>
          </a:p>
          <a:p>
            <a:pPr marL="0" indent="0"/>
            <a:r>
              <a:rPr lang="en-US" altLang="en-US" sz="1400" b="0" i="0">
                <a:solidFill>
                  <a:srgbClr val="000000"/>
                </a:solidFill>
                <a:uFillTx/>
                <a:latin typeface="-webkit-standard" charset="0"/>
                <a:ea typeface="-webkit-standard"/>
              </a:rPr>
              <a:t>2.Unclear Purpose or Value</a:t>
            </a:r>
          </a:p>
          <a:p>
            <a:pPr marL="0" indent="0"/>
            <a:r>
              <a:rPr lang="en-US" altLang="en-US" sz="1400" b="0" i="0">
                <a:solidFill>
                  <a:srgbClr val="000000"/>
                </a:solidFill>
                <a:uFillTx/>
                <a:latin typeface="-webkit-standard" charset="0"/>
                <a:ea typeface="-webkit-standard"/>
              </a:rPr>
              <a:t>Some members join without a clear understanding of the club’s mission or what’s expected. If they don’t see the impact or personal benefit, their motivation wanes.</a:t>
            </a:r>
          </a:p>
          <a:p>
            <a:pPr marL="0" indent="0"/>
            <a:r>
              <a:rPr lang="en-US" altLang="en-US" sz="1400" b="0" i="0">
                <a:solidFill>
                  <a:srgbClr val="000000"/>
                </a:solidFill>
                <a:uFillTx/>
                <a:latin typeface="-webkit-standard" charset="0"/>
                <a:ea typeface="-webkit-standard"/>
              </a:rPr>
              <a:t>3.Poor Member Onboarding and Follow-up</a:t>
            </a:r>
          </a:p>
          <a:p>
            <a:pPr marL="0" indent="0"/>
            <a:r>
              <a:rPr lang="en-US" altLang="en-US" sz="1400" b="0" i="0">
                <a:solidFill>
                  <a:srgbClr val="000000"/>
                </a:solidFill>
                <a:uFillTx/>
                <a:latin typeface="-webkit-standard" charset="0"/>
                <a:ea typeface="-webkit-standard"/>
              </a:rPr>
              <a:t>A common mistake is not making new members feel welcome or integrated into club life. As one training module highlights, clubs that don’t make a “special effort” to engage new members often see higher dropout rates.</a:t>
            </a:r>
          </a:p>
          <a:p>
            <a:pPr marL="0" indent="0"/>
            <a:r>
              <a:rPr lang="en-US" altLang="en-US" sz="1400" b="0" i="0">
                <a:solidFill>
                  <a:srgbClr val="000000"/>
                </a:solidFill>
                <a:uFillTx/>
                <a:latin typeface="-webkit-standard" charset="0"/>
                <a:ea typeface="-webkit-standard"/>
              </a:rPr>
              <a:t>4.Leadership Gaps or Club Management Issues</a:t>
            </a:r>
          </a:p>
          <a:p>
            <a:pPr marL="0" indent="0"/>
            <a:r>
              <a:rPr lang="en-US" altLang="en-US" sz="1400" b="0" i="0">
                <a:solidFill>
                  <a:srgbClr val="000000"/>
                </a:solidFill>
                <a:uFillTx/>
                <a:latin typeface="-webkit-standard" charset="0"/>
                <a:ea typeface="-webkit-standard"/>
              </a:rPr>
              <a:t>When clubs struggle with leadership turnover or lack of direction, members may perceive instability or ineffectiveness, prompting them to leave.</a:t>
            </a:r>
          </a:p>
          <a:p>
            <a:pPr marL="0" indent="0"/>
            <a:r>
              <a:rPr lang="en-US" altLang="en-US" sz="1400" b="0" i="0">
                <a:solidFill>
                  <a:srgbClr val="000000"/>
                </a:solidFill>
                <a:uFillTx/>
                <a:latin typeface="-webkit-standard" charset="0"/>
                <a:ea typeface="-webkit-standard"/>
              </a:rPr>
              <a:t>5.Ineffective Communication and Inclusion</a:t>
            </a:r>
          </a:p>
          <a:p>
            <a:pPr marL="0" indent="0"/>
            <a:r>
              <a:rPr lang="en-US" altLang="en-US" sz="1400" b="0" i="0">
                <a:solidFill>
                  <a:srgbClr val="000000"/>
                </a:solidFill>
                <a:uFillTx/>
                <a:latin typeface="-webkit-standard" charset="0"/>
                <a:ea typeface="-webkit-standard"/>
              </a:rPr>
              <a:t>Poor communication from club leaders or exclusion from planning and service decisions reduces a member’s sense of ownership and involvement.</a:t>
            </a:r>
          </a:p>
          <a:p>
            <a:pPr marL="0" indent="0"/>
            <a:r>
              <a:rPr lang="en-US" altLang="en-US" sz="1400" b="0" i="0">
                <a:solidFill>
                  <a:srgbClr val="000000"/>
                </a:solidFill>
                <a:uFillTx/>
                <a:latin typeface="-webkit-standard" charset="0"/>
                <a:ea typeface="-webkit-standard"/>
              </a:rPr>
              <a:t>6.Failure to Evolve with Community Needs</a:t>
            </a:r>
          </a:p>
          <a:p>
            <a:pPr marL="0" indent="0"/>
            <a:r>
              <a:rPr lang="en-US" altLang="en-US" sz="1400" b="0" i="0">
                <a:solidFill>
                  <a:srgbClr val="000000"/>
                </a:solidFill>
                <a:uFillTx/>
                <a:latin typeface="-webkit-standard" charset="0"/>
                <a:ea typeface="-webkit-standard"/>
              </a:rPr>
              <a:t>If a club doesn’t align with the changing interests or demographics of its community, members may find it less relevant.</a:t>
            </a:r>
          </a:p>
          <a:p>
            <a:pPr marL="0" indent="0"/>
            <a:r>
              <a:rPr lang="en-US" altLang="en-US" sz="1400" b="0" i="0">
                <a:solidFill>
                  <a:srgbClr val="000000"/>
                </a:solidFill>
                <a:uFillTx/>
                <a:latin typeface="-webkit-standard" charset="0"/>
                <a:ea typeface="-webkit-standard"/>
              </a:rPr>
              <a:t>7.Unaddressed Member Satisfaction Issues</a:t>
            </a:r>
          </a:p>
          <a:p>
            <a:pPr marL="0" indent="0"/>
            <a:r>
              <a:rPr lang="en-US" altLang="en-US" sz="1400" b="0" i="0">
                <a:solidFill>
                  <a:srgbClr val="000000"/>
                </a:solidFill>
                <a:uFillTx/>
                <a:latin typeface="-webkit-standard" charset="0"/>
                <a:ea typeface="-webkit-standard"/>
              </a:rPr>
              <a:t>Surveys have shown that when clubs don’t act on feedback or address dissatisfaction, it contributes to higher attrition. The Membership Satisfaction Survey and follow-up action plans are crucial to identifying and fixing root causes of disengagement.</a:t>
            </a:r>
          </a:p>
          <a:p>
            <a:pPr marL="0" indent="0"/>
            <a:endParaRPr lang="en-US" altLang="en-US" sz="1600" b="0" i="0">
              <a:solidFill>
                <a:srgbClr val="000000"/>
              </a:solidFill>
              <a:uFillTx/>
              <a:latin typeface="-webkit-standard" charset="0"/>
              <a:ea typeface="-webkit-standard"/>
            </a:endParaRPr>
          </a:p>
          <a:p>
            <a:pPr marL="0" indent="0"/>
            <a:endParaRPr lang="en-US" altLang="en-US" sz="1600" b="0" i="0">
              <a:solidFill>
                <a:srgbClr val="000000"/>
              </a:solidFill>
              <a:uFillTx/>
              <a:latin typeface="-webkit-standard" charset="0"/>
              <a:ea typeface="-webkit-standard"/>
            </a:endParaRPr>
          </a:p>
          <a:p>
            <a:pPr marL="0" indent="0"/>
            <a:endParaRPr sz="1600" b="0" i="0">
              <a:solidFill>
                <a:srgbClr val="000000"/>
              </a:solidFill>
              <a:uFillTx/>
              <a:latin typeface="-webkit-standard" charset="0"/>
              <a:ea typeface="-webkit-standar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1074420"/>
          </a:xfrm>
        </p:spPr>
        <p:txBody>
          <a:bodyPr/>
          <a:lstStyle/>
          <a:p>
            <a:r>
              <a:rPr lang="en-US"/>
              <a:t>Lions Club Extension Tips!</a:t>
            </a:r>
            <a:r>
              <a:rPr>
                <a:solidFill>
                  <a:srgbClr val="000000"/>
                </a:solidFill>
                <a:sym typeface="+mn-ea"/>
              </a:rPr>
              <a:t>“Grow the Pride by Planting New Roots.”</a:t>
            </a:r>
            <a:endParaRPr lang="en-US"/>
          </a:p>
        </p:txBody>
      </p:sp>
      <p:sp>
        <p:nvSpPr>
          <p:cNvPr id="4" name="Text Box 3"/>
          <p:cNvSpPr txBox="1"/>
          <p:nvPr/>
        </p:nvSpPr>
        <p:spPr>
          <a:xfrm>
            <a:off x="139065" y="1313815"/>
            <a:ext cx="11743690" cy="5411470"/>
          </a:xfrm>
          <a:prstGeom prst="rect">
            <a:avLst/>
          </a:prstGeom>
        </p:spPr>
        <p:txBody>
          <a:bodyPr>
            <a:noAutofit/>
          </a:bodyPr>
          <a:lstStyle/>
          <a:p>
            <a:pPr marL="0" indent="0">
              <a:spcAft>
                <a:spcPct val="60000"/>
              </a:spcAft>
            </a:pPr>
            <a:r>
              <a:rPr sz="2400" i="0">
                <a:solidFill>
                  <a:srgbClr val="000000"/>
                </a:solidFill>
                <a:uFillTx/>
              </a:rPr>
              <a:t>🔍 1. Identify a Strategic Location</a:t>
            </a:r>
          </a:p>
          <a:p>
            <a:pPr marL="0" indent="0"/>
            <a:r>
              <a:rPr sz="2400" i="0">
                <a:solidFill>
                  <a:srgbClr val="000000"/>
                </a:solidFill>
                <a:uFillTx/>
              </a:rPr>
              <a:t>Look for areas where:</a:t>
            </a:r>
          </a:p>
          <a:p>
            <a:pPr marL="0" indent="0">
              <a:buFont typeface="Arial" panose="020B0704020202020204"/>
              <a:buChar char="•"/>
            </a:pPr>
            <a:r>
              <a:rPr sz="2400" i="0">
                <a:solidFill>
                  <a:srgbClr val="000000"/>
                </a:solidFill>
                <a:uFillTx/>
              </a:rPr>
              <a:t>No current Lions Club exists or the closest one is far away.</a:t>
            </a:r>
          </a:p>
          <a:p>
            <a:pPr marL="0" indent="0">
              <a:buFont typeface="Arial" panose="020B0704020202020204"/>
              <a:buChar char="•"/>
            </a:pPr>
            <a:r>
              <a:rPr sz="2400" i="0">
                <a:solidFill>
                  <a:srgbClr val="000000"/>
                </a:solidFill>
                <a:uFillTx/>
              </a:rPr>
              <a:t>A library, school, community center, or church is eager for collaboration.</a:t>
            </a:r>
          </a:p>
          <a:p>
            <a:pPr marL="0" indent="0">
              <a:buFont typeface="Arial" panose="020B0704020202020204"/>
              <a:buChar char="•"/>
            </a:pPr>
            <a:r>
              <a:rPr sz="2400" i="0">
                <a:solidFill>
                  <a:srgbClr val="000000"/>
                </a:solidFill>
                <a:uFillTx/>
              </a:rPr>
              <a:t>A population base exists that could benefit from service (e.g., underserved neighborhoods, rural towns, youth-heavy areas).</a:t>
            </a:r>
          </a:p>
          <a:p>
            <a:pPr marL="0" indent="0"/>
            <a:r>
              <a:rPr sz="2400" i="0">
                <a:solidFill>
                  <a:srgbClr val="000000"/>
                </a:solidFill>
                <a:uFillTx/>
              </a:rPr>
              <a:t>✅ Libraries are great candidates—built-in community trust and foot traffic!</a:t>
            </a:r>
          </a:p>
          <a:p>
            <a:pPr marL="0" indent="0"/>
            <a:endParaRPr sz="2400" i="0">
              <a:solidFill>
                <a:srgbClr val="000000"/>
              </a:solidFill>
              <a:uFillTx/>
            </a:endParaRPr>
          </a:p>
          <a:p>
            <a:pPr marL="0" indent="0">
              <a:spcAft>
                <a:spcPct val="60000"/>
              </a:spcAft>
            </a:pPr>
            <a:r>
              <a:rPr sz="2400" i="0">
                <a:solidFill>
                  <a:srgbClr val="000000"/>
                </a:solidFill>
                <a:uFillTx/>
              </a:rPr>
              <a:t>👥 2. Start with a Core Group of Committed People</a:t>
            </a:r>
          </a:p>
          <a:p>
            <a:pPr marL="0" indent="0"/>
            <a:r>
              <a:rPr sz="2400" i="0">
                <a:solidFill>
                  <a:srgbClr val="000000"/>
                </a:solidFill>
                <a:uFillTx/>
              </a:rPr>
              <a:t>You only need 20 charter members to start a new club.</a:t>
            </a:r>
          </a:p>
          <a:p>
            <a:pPr marL="0" indent="0">
              <a:buFont typeface="Arial" panose="020B0704020202020204"/>
              <a:buChar char="•"/>
            </a:pPr>
            <a:r>
              <a:rPr sz="2400" i="0">
                <a:solidFill>
                  <a:srgbClr val="000000"/>
                </a:solidFill>
                <a:uFillTx/>
              </a:rPr>
              <a:t>Begin by identifying 5–7 committed individuals to form a nucleus.</a:t>
            </a:r>
          </a:p>
          <a:p>
            <a:pPr marL="0" indent="0">
              <a:buFont typeface="Arial" panose="020B0704020202020204"/>
              <a:buChar char="•"/>
            </a:pPr>
            <a:r>
              <a:rPr sz="2400" i="0">
                <a:solidFill>
                  <a:srgbClr val="000000"/>
                </a:solidFill>
                <a:uFillTx/>
              </a:rPr>
              <a:t>Consider teachers, librarians, parents, business owners, health workers, and civic leaders.</a:t>
            </a:r>
          </a:p>
          <a:p>
            <a:pPr marL="0" indent="0">
              <a:spcAft>
                <a:spcPct val="60000"/>
              </a:spcAft>
            </a:pPr>
            <a:endParaRPr sz="2400" i="0">
              <a:solidFill>
                <a:srgbClr val="000000"/>
              </a:solidFill>
              <a:uFillTx/>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81305" y="862330"/>
            <a:ext cx="9895840" cy="4685665"/>
          </a:xfrm>
          <a:prstGeom prst="rect">
            <a:avLst/>
          </a:prstGeom>
        </p:spPr>
        <p:txBody>
          <a:bodyPr>
            <a:noAutofit/>
          </a:bodyPr>
          <a:lstStyle/>
          <a:p>
            <a:pPr marL="0" indent="0">
              <a:spcAft>
                <a:spcPct val="60000"/>
              </a:spcAft>
            </a:pPr>
            <a:r>
              <a:rPr sz="2400" b="1" i="0">
                <a:solidFill>
                  <a:srgbClr val="000000"/>
                </a:solidFill>
                <a:uFillTx/>
              </a:rPr>
              <a:t>🛠️ 7. Build with Purpose</a:t>
            </a:r>
          </a:p>
          <a:p>
            <a:pPr marL="0" indent="0">
              <a:buFont typeface="Arial" panose="020B0704020202020204"/>
              <a:buChar char="•"/>
            </a:pPr>
            <a:r>
              <a:rPr sz="2400" b="0" i="0">
                <a:solidFill>
                  <a:srgbClr val="000000"/>
                </a:solidFill>
                <a:uFillTx/>
              </a:rPr>
              <a:t>Align the new club around a theme or cause (e.g., youth, literacy, food access).</a:t>
            </a:r>
          </a:p>
          <a:p>
            <a:pPr marL="0" indent="0">
              <a:buFont typeface="Arial" panose="020B0704020202020204"/>
              <a:buChar char="•"/>
            </a:pPr>
            <a:r>
              <a:rPr sz="2400" b="0" i="0">
                <a:solidFill>
                  <a:srgbClr val="000000"/>
                </a:solidFill>
                <a:uFillTx/>
              </a:rPr>
              <a:t>Tie in to a Service Carnival or library partnership to kickstart visibility.</a:t>
            </a:r>
          </a:p>
          <a:p>
            <a:pPr marL="0" indent="0">
              <a:buFont typeface="Arial" panose="020B0704020202020204"/>
              <a:buChar char="•"/>
            </a:pPr>
            <a:endParaRPr sz="2400" b="0" i="0">
              <a:solidFill>
                <a:srgbClr val="000000"/>
              </a:solidFill>
              <a:uFillTx/>
            </a:endParaRPr>
          </a:p>
          <a:p>
            <a:pPr marL="0" indent="0">
              <a:buFont typeface="Arial" panose="020B0704020202020204"/>
              <a:buChar char="•"/>
            </a:pPr>
            <a:endParaRPr sz="2400" b="0" i="0">
              <a:solidFill>
                <a:srgbClr val="000000"/>
              </a:solidFill>
              <a:uFillTx/>
            </a:endParaRPr>
          </a:p>
          <a:p>
            <a:pPr marL="0" indent="0">
              <a:spcAft>
                <a:spcPct val="60000"/>
              </a:spcAft>
            </a:pPr>
            <a:r>
              <a:rPr sz="2400" b="1" i="0">
                <a:solidFill>
                  <a:srgbClr val="000000"/>
                </a:solidFill>
                <a:uFillTx/>
              </a:rPr>
              <a:t>🗓️ 8. Set a 90-Day Plan</a:t>
            </a:r>
          </a:p>
          <a:p>
            <a:pPr marL="0" indent="0"/>
            <a:r>
              <a:rPr sz="2400" b="0" i="0">
                <a:solidFill>
                  <a:srgbClr val="000000"/>
                </a:solidFill>
                <a:uFillTx/>
              </a:rPr>
              <a:t>Break it down:</a:t>
            </a:r>
          </a:p>
          <a:p>
            <a:pPr marL="0" indent="0">
              <a:buFont typeface="Arial" panose="020B0704020202020204"/>
              <a:buChar char="•"/>
            </a:pPr>
            <a:r>
              <a:rPr sz="2400" b="0" i="0">
                <a:solidFill>
                  <a:srgbClr val="000000"/>
                </a:solidFill>
                <a:uFillTx/>
              </a:rPr>
              <a:t>Month 1: Interest meeting(s) &amp; recruit 10+</a:t>
            </a:r>
          </a:p>
          <a:p>
            <a:pPr marL="0" indent="0">
              <a:buFont typeface="Arial" panose="020B0704020202020204"/>
              <a:buChar char="•"/>
            </a:pPr>
            <a:r>
              <a:rPr sz="2400" b="0" i="0">
                <a:solidFill>
                  <a:srgbClr val="000000"/>
                </a:solidFill>
                <a:uFillTx/>
              </a:rPr>
              <a:t>Month 2: Gather 20+ members, choose leaders</a:t>
            </a:r>
          </a:p>
          <a:p>
            <a:pPr marL="0" indent="0">
              <a:buFont typeface="Arial" panose="020B0704020202020204"/>
              <a:buChar char="•"/>
            </a:pPr>
            <a:r>
              <a:rPr sz="2400" b="0" i="0">
                <a:solidFill>
                  <a:srgbClr val="000000"/>
                </a:solidFill>
                <a:uFillTx/>
              </a:rPr>
              <a:t>Month 3: Charter the club and plan the first service project!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58775" y="591820"/>
            <a:ext cx="10714355" cy="4925060"/>
          </a:xfrm>
          <a:prstGeom prst="rect">
            <a:avLst/>
          </a:prstGeom>
        </p:spPr>
        <p:txBody>
          <a:bodyPr>
            <a:noAutofit/>
          </a:bodyPr>
          <a:lstStyle/>
          <a:p>
            <a:pPr marL="0" indent="0">
              <a:spcAft>
                <a:spcPct val="60000"/>
              </a:spcAft>
            </a:pPr>
            <a:r>
              <a:rPr sz="2400" b="1" i="0">
                <a:solidFill>
                  <a:srgbClr val="000000"/>
                </a:solidFill>
                <a:uFillTx/>
              </a:rPr>
              <a:t>5. Use the Right Materials</a:t>
            </a:r>
          </a:p>
          <a:p>
            <a:pPr marL="0" indent="0"/>
            <a:r>
              <a:rPr sz="2400" b="0" i="0">
                <a:solidFill>
                  <a:srgbClr val="000000"/>
                </a:solidFill>
                <a:uFillTx/>
              </a:rPr>
              <a:t>Bring:</a:t>
            </a:r>
          </a:p>
          <a:p>
            <a:pPr marL="0" indent="0">
              <a:buFont typeface="Arial" panose="020B0704020202020204"/>
              <a:buChar char="•"/>
            </a:pPr>
            <a:r>
              <a:rPr sz="2400" b="0" i="0">
                <a:solidFill>
                  <a:srgbClr val="000000"/>
                </a:solidFill>
                <a:uFillTx/>
              </a:rPr>
              <a:t>Club Charter Application (DA-51)</a:t>
            </a:r>
          </a:p>
          <a:p>
            <a:pPr marL="0" indent="0">
              <a:buFont typeface="Arial" panose="020B0704020202020204"/>
              <a:buChar char="•"/>
            </a:pPr>
            <a:r>
              <a:rPr sz="2400" b="0" i="0">
                <a:solidFill>
                  <a:srgbClr val="000000"/>
                </a:solidFill>
                <a:uFillTx/>
              </a:rPr>
              <a:t>Lions Club Member Application Forms</a:t>
            </a:r>
          </a:p>
          <a:p>
            <a:pPr marL="0" indent="0">
              <a:buFont typeface="Arial" panose="020B0704020202020204"/>
              <a:buChar char="•"/>
            </a:pPr>
            <a:r>
              <a:rPr sz="2400" b="0" i="0">
                <a:solidFill>
                  <a:srgbClr val="000000"/>
                </a:solidFill>
                <a:uFillTx/>
              </a:rPr>
              <a:t>Flyers about Lions’ global and local impact</a:t>
            </a:r>
          </a:p>
          <a:p>
            <a:pPr marL="0" indent="0">
              <a:buFont typeface="Arial" panose="020B0704020202020204"/>
              <a:buChar char="•"/>
            </a:pPr>
            <a:r>
              <a:rPr sz="2400" b="0" i="0">
                <a:solidFill>
                  <a:srgbClr val="000000"/>
                </a:solidFill>
                <a:uFillTx/>
              </a:rPr>
              <a:t>Leo Club or Branch Club info if targeting youth or special groups</a:t>
            </a:r>
          </a:p>
          <a:p>
            <a:pPr marL="0" indent="0">
              <a:buFont typeface="Arial" panose="020B0704020202020204"/>
              <a:buChar char="•"/>
            </a:pPr>
            <a:endParaRPr sz="2400" b="0" i="0">
              <a:solidFill>
                <a:srgbClr val="000000"/>
              </a:solidFill>
              <a:uFillTx/>
            </a:endParaRPr>
          </a:p>
          <a:p>
            <a:pPr marL="0" indent="0">
              <a:spcAft>
                <a:spcPct val="60000"/>
              </a:spcAft>
            </a:pPr>
            <a:r>
              <a:rPr sz="2400" b="1" i="0">
                <a:solidFill>
                  <a:srgbClr val="000000"/>
                </a:solidFill>
                <a:uFillTx/>
              </a:rPr>
              <a:t>🧲 6. Offer Flexibility</a:t>
            </a:r>
          </a:p>
          <a:p>
            <a:pPr marL="0" indent="0">
              <a:buFont typeface="Arial" panose="020B0704020202020204"/>
              <a:buChar char="•"/>
            </a:pPr>
            <a:r>
              <a:rPr sz="2400" b="0" i="0">
                <a:solidFill>
                  <a:srgbClr val="000000"/>
                </a:solidFill>
                <a:uFillTx/>
              </a:rPr>
              <a:t>Consider starting a Branch Club (only 5 people needed initially).</a:t>
            </a:r>
          </a:p>
          <a:p>
            <a:pPr marL="0" indent="0">
              <a:buFont typeface="Arial" panose="020B0704020202020204"/>
              <a:buChar char="•"/>
            </a:pPr>
            <a:r>
              <a:rPr sz="2400" b="0" i="0">
                <a:solidFill>
                  <a:srgbClr val="000000"/>
                </a:solidFill>
                <a:uFillTx/>
              </a:rPr>
              <a:t>Explore Virtual or Specialty Clubs (e.g., health professionals, Spanish-speaking, parents).</a:t>
            </a:r>
          </a:p>
          <a:p>
            <a:pPr marL="0" indent="0">
              <a:buFont typeface="Arial" panose="020B0704020202020204"/>
              <a:buChar char="•"/>
            </a:pPr>
            <a:r>
              <a:rPr sz="2400" b="0" i="0">
                <a:solidFill>
                  <a:srgbClr val="000000"/>
                </a:solidFill>
                <a:uFillTx/>
              </a:rPr>
              <a:t>Be flexible with meeting formats: monthly in-person, hybrid, or quarterly projects.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10972800" cy="640080"/>
          </a:xfrm>
        </p:spPr>
        <p:txBody>
          <a:bodyPr/>
          <a:lstStyle/>
          <a:p>
            <a:pPr algn="ctr"/>
            <a:r>
              <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LCI RESOURCES</a:t>
            </a:r>
          </a:p>
        </p:txBody>
      </p:sp>
      <p:sp>
        <p:nvSpPr>
          <p:cNvPr id="3" name="Content Placeholder 2"/>
          <p:cNvSpPr>
            <a:spLocks noGrp="1"/>
          </p:cNvSpPr>
          <p:nvPr>
            <p:ph sz="quarter" idx="11"/>
          </p:nvPr>
        </p:nvSpPr>
        <p:spPr>
          <a:xfrm>
            <a:off x="1878330" y="839470"/>
            <a:ext cx="9174480" cy="6108065"/>
          </a:xfrm>
        </p:spPr>
        <p:txBody>
          <a:bodyPr/>
          <a:lstStyle/>
          <a:p>
            <a:pPr marL="0" indent="0">
              <a:buNone/>
            </a:pPr>
            <a:r>
              <a:rPr lang="en-US" sz="2500" u="sng" dirty="0">
                <a:ln w="0"/>
                <a:solidFill>
                  <a:srgbClr val="00529B"/>
                </a:solidFill>
                <a:effectLst>
                  <a:outerShdw blurRad="38100" dist="25400" dir="5400000" algn="ctr" rotWithShape="0">
                    <a:srgbClr val="6E747A">
                      <a:alpha val="43000"/>
                    </a:srgbClr>
                  </a:outerShdw>
                </a:effectLst>
                <a:hlinkClick r:id="rId2"/>
              </a:rPr>
              <a:t>Membership Chairperson Guide</a:t>
            </a:r>
            <a:endParaRPr lang="en-US" sz="2500" u="sng" dirty="0">
              <a:ln w="0"/>
              <a:solidFill>
                <a:srgbClr val="00529B"/>
              </a:solidFill>
              <a:effectLst>
                <a:outerShdw blurRad="38100" dist="25400" dir="5400000" algn="ctr" rotWithShape="0">
                  <a:srgbClr val="6E747A">
                    <a:alpha val="43000"/>
                  </a:srgbClr>
                </a:outerShdw>
              </a:effectLst>
            </a:endParaRPr>
          </a:p>
          <a:p>
            <a:pPr marL="0" indent="0">
              <a:buNone/>
            </a:pPr>
            <a:r>
              <a:rPr lang="en-US" sz="2500" dirty="0">
                <a:ln w="0"/>
                <a:solidFill>
                  <a:srgbClr val="0A5496"/>
                </a:solidFill>
                <a:effectLst>
                  <a:outerShdw blurRad="38100" dist="25400" dir="5400000" algn="ctr" rotWithShape="0">
                    <a:srgbClr val="6E747A">
                      <a:alpha val="43000"/>
                    </a:srgbClr>
                  </a:outerShdw>
                </a:effectLst>
                <a:hlinkClick r:id="rId3"/>
              </a:rPr>
              <a:t>New Club Extension</a:t>
            </a:r>
            <a:r>
              <a:rPr lang="en-US" sz="2500" dirty="0">
                <a:ln w="0"/>
                <a:solidFill>
                  <a:srgbClr val="CC3300"/>
                </a:solidFill>
                <a:effectLst>
                  <a:outerShdw blurRad="38100" dist="25400" dir="5400000" algn="ctr" rotWithShape="0">
                    <a:srgbClr val="6E747A">
                      <a:alpha val="43000"/>
                    </a:srgbClr>
                  </a:outerShdw>
                </a:effectLst>
                <a:hlinkClick r:id="rId3"/>
              </a:rPr>
              <a:t> </a:t>
            </a:r>
            <a:r>
              <a:rPr lang="en-US" sz="2500" dirty="0">
                <a:ln w="0"/>
                <a:solidFill>
                  <a:srgbClr val="00529B"/>
                </a:solidFill>
                <a:effectLst>
                  <a:outerShdw blurRad="38100" dist="25400" dir="5400000" algn="ctr" rotWithShape="0">
                    <a:srgbClr val="6E747A">
                      <a:alpha val="43000"/>
                    </a:srgbClr>
                  </a:outerShdw>
                </a:effectLst>
                <a:hlinkClick r:id="rId3"/>
              </a:rPr>
              <a:t>Powerpoint</a:t>
            </a:r>
            <a:endParaRPr lang="en-US" sz="2500" dirty="0">
              <a:ln w="0"/>
              <a:solidFill>
                <a:srgbClr val="00529B"/>
              </a:solidFill>
              <a:effectLst>
                <a:outerShdw blurRad="38100" dist="25400" dir="5400000" algn="ctr" rotWithShape="0">
                  <a:srgbClr val="6E747A">
                    <a:alpha val="43000"/>
                  </a:srgbClr>
                </a:outerShdw>
              </a:effectLst>
            </a:endParaRPr>
          </a:p>
          <a:p>
            <a:pPr marL="0" indent="0">
              <a:buNone/>
            </a:pPr>
            <a:r>
              <a:rPr lang="en-US" sz="2500" dirty="0">
                <a:ln w="0"/>
                <a:solidFill>
                  <a:srgbClr val="00529B"/>
                </a:solidFill>
                <a:effectLst>
                  <a:outerShdw blurRad="38100" dist="25400" dir="5400000" algn="ctr" rotWithShape="0">
                    <a:srgbClr val="6E747A">
                      <a:alpha val="43000"/>
                    </a:srgbClr>
                  </a:outerShdw>
                </a:effectLst>
                <a:hlinkClick r:id="rId4"/>
              </a:rPr>
              <a:t>Global Membership Team (GMT) District Coordinator</a:t>
            </a:r>
            <a:endParaRPr lang="en-US" sz="2500" dirty="0">
              <a:ln w="0"/>
              <a:solidFill>
                <a:srgbClr val="00529B"/>
              </a:solidFill>
              <a:effectLst>
                <a:outerShdw blurRad="38100" dist="25400" dir="5400000" algn="ctr" rotWithShape="0">
                  <a:srgbClr val="6E747A">
                    <a:alpha val="43000"/>
                  </a:srgbClr>
                </a:outerShdw>
              </a:effectLst>
            </a:endParaRPr>
          </a:p>
          <a:p>
            <a:pPr marL="0" indent="0">
              <a:buNone/>
            </a:pPr>
            <a:r>
              <a:rPr lang="en-US" sz="2500" dirty="0">
                <a:ln w="0"/>
                <a:solidFill>
                  <a:srgbClr val="00529B"/>
                </a:solidFill>
                <a:effectLst>
                  <a:outerShdw blurRad="38100" dist="25400" dir="5400000" algn="ctr" rotWithShape="0">
                    <a:srgbClr val="6E747A">
                      <a:alpha val="43000"/>
                    </a:srgbClr>
                  </a:outerShdw>
                </a:effectLst>
                <a:hlinkClick r:id="rId5"/>
              </a:rPr>
              <a:t>Global Extention Team (GET) District Coordinator</a:t>
            </a:r>
            <a:endParaRPr lang="en-US" sz="2500" dirty="0">
              <a:ln w="0"/>
              <a:solidFill>
                <a:srgbClr val="00529B"/>
              </a:solidFill>
              <a:effectLst>
                <a:outerShdw blurRad="38100" dist="25400" dir="5400000" algn="ctr" rotWithShape="0">
                  <a:srgbClr val="6E747A">
                    <a:alpha val="43000"/>
                  </a:srgbClr>
                </a:outerShdw>
              </a:effectLst>
            </a:endParaRPr>
          </a:p>
          <a:p>
            <a:pPr marL="0" indent="0">
              <a:buNone/>
            </a:pPr>
            <a:r>
              <a:rPr lang="en-US" sz="2500" dirty="0">
                <a:ln w="0"/>
                <a:solidFill>
                  <a:srgbClr val="00529B"/>
                </a:solidFill>
                <a:effectLst>
                  <a:outerShdw blurRad="38100" dist="25400" dir="5400000" algn="ctr" rotWithShape="0">
                    <a:srgbClr val="6E747A">
                      <a:alpha val="43000"/>
                    </a:srgbClr>
                  </a:outerShdw>
                </a:effectLst>
                <a:hlinkClick r:id="rId6"/>
              </a:rPr>
              <a:t>Global Membership Approach</a:t>
            </a:r>
            <a:endParaRPr lang="en-US" sz="2500" dirty="0">
              <a:ln w="0"/>
              <a:solidFill>
                <a:srgbClr val="00529B"/>
              </a:solidFill>
              <a:effectLst>
                <a:outerShdw blurRad="38100" dist="25400" dir="5400000" algn="ctr" rotWithShape="0">
                  <a:srgbClr val="6E747A">
                    <a:alpha val="43000"/>
                  </a:srgbClr>
                </a:outerShdw>
              </a:effectLst>
            </a:endParaRPr>
          </a:p>
          <a:p>
            <a:pPr marL="0" indent="0">
              <a:buNone/>
            </a:pPr>
            <a:r>
              <a:rPr lang="en-US" sz="2500" dirty="0">
                <a:ln w="0"/>
                <a:solidFill>
                  <a:srgbClr val="00529B"/>
                </a:solidFill>
                <a:effectLst>
                  <a:outerShdw blurRad="38100" dist="25400" dir="5400000" algn="ctr" rotWithShape="0">
                    <a:srgbClr val="6E747A">
                      <a:alpha val="43000"/>
                    </a:srgbClr>
                  </a:outerShdw>
                </a:effectLst>
                <a:hlinkClick r:id="rId7"/>
              </a:rPr>
              <a:t>Membership Reports Toolbox</a:t>
            </a:r>
            <a:endParaRPr lang="en-US" sz="2500" dirty="0">
              <a:ln w="0"/>
              <a:solidFill>
                <a:srgbClr val="00529B"/>
              </a:solidFill>
              <a:effectLst>
                <a:outerShdw blurRad="38100" dist="25400" dir="5400000" algn="ctr" rotWithShape="0">
                  <a:srgbClr val="6E747A">
                    <a:alpha val="43000"/>
                  </a:srgbClr>
                </a:outerShdw>
              </a:effectLst>
            </a:endParaRPr>
          </a:p>
          <a:p>
            <a:pPr marL="0" indent="0">
              <a:buNone/>
            </a:pPr>
            <a:r>
              <a:rPr lang="en-US" sz="2500" dirty="0">
                <a:ln w="0"/>
                <a:solidFill>
                  <a:srgbClr val="00529B"/>
                </a:solidFill>
                <a:effectLst>
                  <a:outerShdw blurRad="38100" dist="25400" dir="5400000" algn="ctr" rotWithShape="0">
                    <a:srgbClr val="6E747A">
                      <a:alpha val="43000"/>
                    </a:srgbClr>
                  </a:outerShdw>
                </a:effectLst>
                <a:hlinkClick r:id="rId7"/>
              </a:rPr>
              <a:t>Membership Development Grants</a:t>
            </a:r>
            <a:endParaRPr lang="en-US" sz="2500" dirty="0">
              <a:ln w="0"/>
              <a:solidFill>
                <a:srgbClr val="00529B"/>
              </a:solidFill>
              <a:effectLst>
                <a:outerShdw blurRad="38100" dist="25400" dir="5400000" algn="ctr" rotWithShape="0">
                  <a:srgbClr val="6E747A">
                    <a:alpha val="43000"/>
                  </a:srgbClr>
                </a:outerShdw>
              </a:effectLst>
            </a:endParaRPr>
          </a:p>
          <a:p>
            <a:pPr marL="0" indent="0">
              <a:buNone/>
            </a:pPr>
            <a:r>
              <a:rPr lang="en-US" sz="2500" dirty="0">
                <a:ln w="0"/>
                <a:solidFill>
                  <a:srgbClr val="00529B"/>
                </a:solidFill>
                <a:effectLst>
                  <a:outerShdw blurRad="38100" dist="25400" dir="5400000" algn="ctr" rotWithShape="0">
                    <a:srgbClr val="6E747A">
                      <a:alpha val="43000"/>
                    </a:srgbClr>
                  </a:outerShdw>
                </a:effectLst>
                <a:hlinkClick r:id="rId8"/>
              </a:rPr>
              <a:t>Just Ask Guide</a:t>
            </a:r>
            <a:r>
              <a:rPr lang="en-US" sz="2500" dirty="0">
                <a:ln w="0"/>
                <a:solidFill>
                  <a:srgbClr val="00529B"/>
                </a:solidFill>
                <a:effectLst>
                  <a:outerShdw blurRad="38100" dist="25400" dir="5400000" algn="ctr" rotWithShape="0">
                    <a:srgbClr val="6E747A">
                      <a:alpha val="43000"/>
                    </a:srgbClr>
                  </a:outerShdw>
                </a:effectLst>
              </a:rPr>
              <a:t> </a:t>
            </a:r>
          </a:p>
          <a:p>
            <a:pPr marL="0" indent="0">
              <a:buNone/>
            </a:pPr>
            <a:r>
              <a:rPr lang="en-US" sz="2500" dirty="0">
                <a:ln w="0"/>
                <a:solidFill>
                  <a:srgbClr val="0A5496"/>
                </a:solidFill>
                <a:effectLst>
                  <a:outerShdw blurRad="38100" dist="25400" dir="5400000" algn="ctr" rotWithShape="0">
                    <a:srgbClr val="6E747A">
                      <a:alpha val="43000"/>
                    </a:srgbClr>
                  </a:outerShdw>
                </a:effectLst>
                <a:hlinkClick r:id="rId9"/>
              </a:rPr>
              <a:t>Global Membership Tool </a:t>
            </a:r>
            <a:r>
              <a:rPr lang="en-US" sz="2500" dirty="0">
                <a:ln w="0"/>
                <a:solidFill>
                  <a:srgbClr val="00529B"/>
                </a:solidFill>
                <a:effectLst>
                  <a:outerShdw blurRad="38100" dist="25400" dir="5400000" algn="ctr" rotWithShape="0">
                    <a:srgbClr val="6E747A">
                      <a:alpha val="43000"/>
                    </a:srgbClr>
                  </a:outerShdw>
                </a:effectLst>
                <a:hlinkClick r:id="rId9"/>
              </a:rPr>
              <a:t>Kit</a:t>
            </a:r>
            <a:r>
              <a:rPr lang="en-US" sz="2500" dirty="0">
                <a:ln w="0"/>
                <a:solidFill>
                  <a:srgbClr val="00529B"/>
                </a:solidFill>
                <a:effectLst>
                  <a:outerShdw blurRad="38100" dist="25400" dir="5400000" algn="ctr" rotWithShape="0">
                    <a:srgbClr val="6E747A">
                      <a:alpha val="43000"/>
                    </a:srgbClr>
                  </a:outerShdw>
                </a:effectLst>
              </a:rPr>
              <a:t> </a:t>
            </a:r>
          </a:p>
          <a:p>
            <a:pPr marL="0" indent="0">
              <a:buNone/>
            </a:pPr>
            <a:r>
              <a:rPr lang="en-US" sz="2500" dirty="0">
                <a:ln w="0"/>
                <a:solidFill>
                  <a:srgbClr val="00529B"/>
                </a:solidFill>
                <a:effectLst>
                  <a:outerShdw blurRad="38100" dist="25400" dir="5400000" algn="ctr" rotWithShape="0">
                    <a:srgbClr val="6E747A">
                      <a:alpha val="43000"/>
                    </a:srgbClr>
                  </a:outerShdw>
                </a:effectLst>
                <a:hlinkClick r:id="rId10"/>
              </a:rPr>
              <a:t>New Member Orientation Guide</a:t>
            </a:r>
            <a:endParaRPr lang="en-US" sz="2500" dirty="0">
              <a:ln w="0"/>
              <a:solidFill>
                <a:srgbClr val="00529B"/>
              </a:solidFill>
              <a:effectLst>
                <a:outerShdw blurRad="38100" dist="25400" dir="5400000" algn="ctr" rotWithShape="0">
                  <a:srgbClr val="6E747A">
                    <a:alpha val="43000"/>
                  </a:srgbClr>
                </a:outerShdw>
              </a:effectLst>
            </a:endParaRPr>
          </a:p>
          <a:p>
            <a:pPr marL="0" indent="0">
              <a:buNone/>
            </a:pPr>
            <a:r>
              <a:rPr lang="en-US" sz="2500" dirty="0">
                <a:ln w="0"/>
                <a:solidFill>
                  <a:srgbClr val="0A5496"/>
                </a:solidFill>
                <a:effectLst>
                  <a:outerShdw blurRad="38100" dist="25400" dir="5400000" algn="ctr" rotWithShape="0">
                    <a:srgbClr val="6E747A">
                      <a:alpha val="43000"/>
                    </a:srgbClr>
                  </a:outerShdw>
                </a:effectLst>
                <a:hlinkClick r:id="rId11"/>
              </a:rPr>
              <a:t>New Member Orientation </a:t>
            </a:r>
            <a:r>
              <a:rPr lang="en-US" sz="2500" dirty="0">
                <a:ln w="0"/>
                <a:solidFill>
                  <a:srgbClr val="00529B"/>
                </a:solidFill>
                <a:effectLst>
                  <a:outerShdw blurRad="38100" dist="25400" dir="5400000" algn="ctr" rotWithShape="0">
                    <a:srgbClr val="6E747A">
                      <a:alpha val="43000"/>
                    </a:srgbClr>
                  </a:outerShdw>
                </a:effectLst>
                <a:hlinkClick r:id="rId11"/>
              </a:rPr>
              <a:t>Powerpoint</a:t>
            </a:r>
            <a:endParaRPr lang="en-US" sz="2500" dirty="0">
              <a:ln w="0"/>
              <a:solidFill>
                <a:srgbClr val="00529B"/>
              </a:solidFill>
              <a:effectLst>
                <a:outerShdw blurRad="38100" dist="25400" dir="5400000" algn="ctr" rotWithShape="0">
                  <a:srgbClr val="6E747A">
                    <a:alpha val="43000"/>
                  </a:srgbClr>
                </a:outerShdw>
              </a:effectLst>
            </a:endParaRPr>
          </a:p>
          <a:p>
            <a:pPr marL="0" indent="0">
              <a:buNone/>
            </a:pPr>
            <a:r>
              <a:rPr lang="en-US" sz="2500" dirty="0">
                <a:ln w="0"/>
                <a:solidFill>
                  <a:srgbClr val="00529B"/>
                </a:solidFill>
                <a:effectLst>
                  <a:outerShdw blurRad="38100" dist="25400" dir="5400000" algn="ctr" rotWithShape="0">
                    <a:srgbClr val="6E747A">
                      <a:alpha val="43000"/>
                    </a:srgbClr>
                  </a:outerShdw>
                </a:effectLst>
                <a:hlinkClick r:id="rId12"/>
              </a:rPr>
              <a:t>New Member Welcome Booklet</a:t>
            </a:r>
            <a:endParaRPr lang="en-US" sz="2500" dirty="0">
              <a:ln w="0"/>
              <a:solidFill>
                <a:srgbClr val="00529B"/>
              </a:solidFill>
              <a:effectLst>
                <a:outerShdw blurRad="38100" dist="25400" dir="5400000" algn="ctr" rotWithShape="0">
                  <a:srgbClr val="6E747A">
                    <a:alpha val="43000"/>
                  </a:srgbClr>
                </a:outerShdw>
              </a:effectLst>
            </a:endParaRPr>
          </a:p>
          <a:p>
            <a:pPr marL="0" indent="0">
              <a:buNone/>
            </a:pPr>
            <a:r>
              <a:rPr lang="en-US" sz="2500" dirty="0">
                <a:ln w="0"/>
                <a:solidFill>
                  <a:srgbClr val="00529B"/>
                </a:solidFill>
                <a:effectLst>
                  <a:outerShdw blurRad="38100" dist="25400" dir="5400000" algn="ctr" rotWithShape="0">
                    <a:srgbClr val="6E747A">
                      <a:alpha val="43000"/>
                    </a:srgbClr>
                  </a:outerShdw>
                </a:effectLst>
                <a:hlinkClick r:id="rId13"/>
              </a:rPr>
              <a:t>Lions Club International Facts sheet (PR-799)</a:t>
            </a:r>
            <a:endParaRPr lang="en-US" sz="2500" dirty="0">
              <a:ln w="0"/>
              <a:solidFill>
                <a:srgbClr val="00529B"/>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a:blip r:embed="rId14"/>
          <a:stretch>
            <a:fillRect/>
          </a:stretch>
        </p:blipFill>
        <p:spPr>
          <a:xfrm>
            <a:off x="-134795" y="94872"/>
            <a:ext cx="1930410" cy="1846551"/>
          </a:xfrm>
          <a:prstGeom prst="rect">
            <a:avLst/>
          </a:prstGeom>
        </p:spPr>
      </p:pic>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78870" y="0"/>
            <a:ext cx="1821710" cy="1846551"/>
          </a:xfrm>
          <a:prstGeom prst="ellipse">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51774" y="1049131"/>
            <a:ext cx="11422692" cy="5937710"/>
          </a:xfrm>
        </p:spPr>
        <p:txBody>
          <a:bodyPr/>
          <a:lstStyle/>
          <a:p>
            <a:pPr marL="3200400" lvl="7" indent="0">
              <a:buNone/>
            </a:pPr>
            <a:r>
              <a:rPr lang="en-US" sz="3600" b="1" i="1" dirty="0">
                <a:solidFill>
                  <a:schemeClr val="accent2">
                    <a:lumMod val="75000"/>
                  </a:schemeClr>
                </a:solidFill>
              </a:rPr>
              <a:t>1. </a:t>
            </a:r>
            <a:r>
              <a:rPr lang="en-US" sz="3600" b="1" i="1" dirty="0">
                <a:ln w="9525">
                  <a:solidFill>
                    <a:schemeClr val="bg1"/>
                  </a:solidFill>
                  <a:prstDash val="solid"/>
                </a:ln>
                <a:effectLst>
                  <a:outerShdw blurRad="12700" dist="38100" dir="2700000" algn="tl" rotWithShape="0">
                    <a:schemeClr val="bg1">
                      <a:lumMod val="50000"/>
                    </a:schemeClr>
                  </a:outerShdw>
                </a:effectLst>
              </a:rPr>
              <a:t>C</a:t>
            </a:r>
            <a:r>
              <a:rPr lang="en-US" sz="3600" b="1" i="1" dirty="0">
                <a:solidFill>
                  <a:schemeClr val="accent2">
                    <a:lumMod val="75000"/>
                  </a:schemeClr>
                </a:solidFill>
              </a:rPr>
              <a:t>onnecting </a:t>
            </a:r>
          </a:p>
          <a:p>
            <a:pPr marL="3200400" lvl="7" indent="0">
              <a:buNone/>
            </a:pPr>
            <a:r>
              <a:rPr lang="en-US" sz="3600" b="1" i="1" dirty="0">
                <a:solidFill>
                  <a:schemeClr val="accent2">
                    <a:lumMod val="75000"/>
                  </a:schemeClr>
                </a:solidFill>
              </a:rPr>
              <a:t>2. </a:t>
            </a:r>
            <a:r>
              <a:rPr lang="en-US" sz="3600" b="1" i="1" dirty="0">
                <a:ln w="9525">
                  <a:solidFill>
                    <a:schemeClr val="bg1"/>
                  </a:solidFill>
                  <a:prstDash val="solid"/>
                </a:ln>
                <a:effectLst>
                  <a:outerShdw blurRad="12700" dist="38100" dir="2700000" algn="tl" rotWithShape="0">
                    <a:schemeClr val="bg1">
                      <a:lumMod val="50000"/>
                    </a:schemeClr>
                  </a:outerShdw>
                </a:effectLst>
              </a:rPr>
              <a:t>C</a:t>
            </a:r>
            <a:r>
              <a:rPr lang="en-US" sz="3600" b="1" i="1" dirty="0">
                <a:solidFill>
                  <a:schemeClr val="accent2">
                    <a:lumMod val="75000"/>
                  </a:schemeClr>
                </a:solidFill>
              </a:rPr>
              <a:t>ommitting</a:t>
            </a:r>
          </a:p>
          <a:p>
            <a:pPr marL="3200400" lvl="7" indent="0">
              <a:buNone/>
            </a:pPr>
            <a:r>
              <a:rPr lang="en-US" sz="3600" b="1" i="1" dirty="0">
                <a:solidFill>
                  <a:schemeClr val="accent2">
                    <a:lumMod val="75000"/>
                  </a:schemeClr>
                </a:solidFill>
              </a:rPr>
              <a:t>3. </a:t>
            </a:r>
            <a:r>
              <a:rPr lang="en-US" sz="3600" b="1" i="1" dirty="0">
                <a:ln w="9525">
                  <a:solidFill>
                    <a:schemeClr val="bg1"/>
                  </a:solidFill>
                  <a:prstDash val="solid"/>
                </a:ln>
                <a:effectLst>
                  <a:outerShdw blurRad="12700" dist="38100" dir="2700000" algn="tl" rotWithShape="0">
                    <a:schemeClr val="bg1">
                      <a:lumMod val="50000"/>
                    </a:schemeClr>
                  </a:outerShdw>
                </a:effectLst>
              </a:rPr>
              <a:t>C</a:t>
            </a:r>
            <a:r>
              <a:rPr lang="en-US" sz="3600" b="1" i="1" dirty="0">
                <a:solidFill>
                  <a:schemeClr val="accent2">
                    <a:lumMod val="75000"/>
                  </a:schemeClr>
                </a:solidFill>
              </a:rPr>
              <a:t>aring</a:t>
            </a:r>
          </a:p>
          <a:p>
            <a:pPr marL="3200400" lvl="7" indent="0">
              <a:buNone/>
            </a:pPr>
            <a:r>
              <a:rPr lang="en-US" sz="3600" b="1" i="1" dirty="0">
                <a:solidFill>
                  <a:schemeClr val="accent2">
                    <a:lumMod val="75000"/>
                  </a:schemeClr>
                </a:solidFill>
              </a:rPr>
              <a:t>4. </a:t>
            </a:r>
            <a:r>
              <a:rPr lang="en-US" sz="3600" b="1" i="1" dirty="0">
                <a:ln w="9525">
                  <a:solidFill>
                    <a:schemeClr val="bg1"/>
                  </a:solidFill>
                  <a:prstDash val="solid"/>
                </a:ln>
                <a:effectLst>
                  <a:outerShdw blurRad="12700" dist="38100" dir="2700000" algn="tl" rotWithShape="0">
                    <a:schemeClr val="bg1">
                      <a:lumMod val="50000"/>
                    </a:schemeClr>
                  </a:outerShdw>
                </a:effectLst>
              </a:rPr>
              <a:t>C</a:t>
            </a:r>
            <a:r>
              <a:rPr lang="en-US" sz="3600" b="1" i="1" dirty="0">
                <a:solidFill>
                  <a:schemeClr val="accent2">
                    <a:lumMod val="75000"/>
                  </a:schemeClr>
                </a:solidFill>
              </a:rPr>
              <a:t>ommunicating </a:t>
            </a:r>
          </a:p>
          <a:p>
            <a:pPr marL="3200400" lvl="7" indent="0">
              <a:buNone/>
            </a:pPr>
            <a:r>
              <a:rPr lang="en-US" sz="3600" b="1" i="1" dirty="0">
                <a:solidFill>
                  <a:schemeClr val="accent2">
                    <a:lumMod val="75000"/>
                  </a:schemeClr>
                </a:solidFill>
              </a:rPr>
              <a:t>5. </a:t>
            </a:r>
            <a:r>
              <a:rPr lang="en-US" sz="3600" b="1" i="1" dirty="0">
                <a:ln w="9525">
                  <a:solidFill>
                    <a:schemeClr val="bg1"/>
                  </a:solidFill>
                  <a:prstDash val="solid"/>
                </a:ln>
                <a:effectLst>
                  <a:outerShdw blurRad="12700" dist="38100" dir="2700000" algn="tl" rotWithShape="0">
                    <a:schemeClr val="bg1">
                      <a:lumMod val="50000"/>
                    </a:schemeClr>
                  </a:outerShdw>
                </a:effectLst>
              </a:rPr>
              <a:t>C</a:t>
            </a:r>
            <a:r>
              <a:rPr lang="en-US" sz="3600" b="1" i="1" dirty="0">
                <a:solidFill>
                  <a:schemeClr val="accent2">
                    <a:lumMod val="75000"/>
                  </a:schemeClr>
                </a:solidFill>
              </a:rPr>
              <a:t>reating engaging service</a:t>
            </a:r>
          </a:p>
          <a:p>
            <a:pPr marL="3200400" lvl="7" indent="0">
              <a:buNone/>
            </a:pPr>
            <a:r>
              <a:rPr lang="en-US" sz="3600" b="1" i="1" dirty="0">
                <a:solidFill>
                  <a:schemeClr val="accent2">
                    <a:lumMod val="75000"/>
                  </a:schemeClr>
                </a:solidFill>
              </a:rPr>
              <a:t>6. </a:t>
            </a:r>
            <a:r>
              <a:rPr lang="en-US" sz="3600" b="1" i="1" dirty="0">
                <a:ln w="9525">
                  <a:solidFill>
                    <a:schemeClr val="bg1"/>
                  </a:solidFill>
                  <a:prstDash val="solid"/>
                </a:ln>
                <a:effectLst>
                  <a:outerShdw blurRad="12700" dist="38100" dir="2700000" algn="tl" rotWithShape="0">
                    <a:schemeClr val="bg1">
                      <a:lumMod val="50000"/>
                    </a:schemeClr>
                  </a:outerShdw>
                </a:effectLst>
              </a:rPr>
              <a:t>C</a:t>
            </a:r>
            <a:r>
              <a:rPr lang="en-US" sz="3600" b="1" i="1" dirty="0">
                <a:solidFill>
                  <a:schemeClr val="accent2">
                    <a:lumMod val="75000"/>
                  </a:schemeClr>
                </a:solidFill>
              </a:rPr>
              <a:t>ollaborating </a:t>
            </a:r>
          </a:p>
          <a:p>
            <a:pPr marL="3200400" lvl="7" indent="0">
              <a:buNone/>
            </a:pPr>
            <a:r>
              <a:rPr lang="en-US" sz="3600" b="1" i="1" dirty="0">
                <a:solidFill>
                  <a:schemeClr val="accent2">
                    <a:lumMod val="75000"/>
                  </a:schemeClr>
                </a:solidFill>
                <a:latin typeface="Arial Bold Italic" panose="020B0704020202020204" charset="0"/>
                <a:cs typeface="Arial Bold Italic" panose="020B0704020202020204" charset="0"/>
              </a:rPr>
              <a:t>7. </a:t>
            </a:r>
            <a:r>
              <a:rPr lang="en-US" sz="3600" b="1" i="1" dirty="0">
                <a:ln w="9525">
                  <a:solidFill>
                    <a:schemeClr val="bg1"/>
                  </a:solidFill>
                  <a:prstDash val="solid"/>
                </a:ln>
                <a:effectLst>
                  <a:outerShdw blurRad="12700" dist="38100" dir="2700000" algn="tl" rotWithShape="0">
                    <a:schemeClr val="bg1">
                      <a:lumMod val="50000"/>
                    </a:schemeClr>
                  </a:outerShdw>
                </a:effectLst>
                <a:latin typeface="Arial Bold Italic" panose="020B0704020202020204" charset="0"/>
                <a:cs typeface="Arial Bold Italic" panose="020B0704020202020204" charset="0"/>
              </a:rPr>
              <a:t>C</a:t>
            </a:r>
            <a:r>
              <a:rPr lang="en-US" sz="3600" b="1" i="1" dirty="0">
                <a:solidFill>
                  <a:schemeClr val="accent2">
                    <a:lumMod val="75000"/>
                  </a:schemeClr>
                </a:solidFill>
                <a:uFillTx/>
                <a:latin typeface="Arial Bold Italic" panose="020B0704020202020204" charset="0"/>
                <a:cs typeface="Arial Bold Italic" panose="020B0704020202020204" charset="0"/>
              </a:rPr>
              <a:t>elebrating</a:t>
            </a:r>
            <a:endParaRPr lang="en-US" sz="3600" b="1" i="1" dirty="0">
              <a:solidFill>
                <a:schemeClr val="accent2">
                  <a:lumMod val="75000"/>
                </a:schemeClr>
              </a:solidFill>
              <a:latin typeface="Arial Bold Italic" panose="020B0704020202020204" charset="0"/>
              <a:cs typeface="Arial Bold Italic" panose="020B0704020202020204" charset="0"/>
            </a:endParaRPr>
          </a:p>
          <a:p>
            <a:pPr marL="0" indent="0">
              <a:buNone/>
            </a:pPr>
            <a:r>
              <a:rPr lang="en-US" sz="3600" b="1" i="1" dirty="0">
                <a:ln w="0"/>
                <a:solidFill>
                  <a:schemeClr val="accent1"/>
                </a:solidFill>
                <a:effectLst>
                  <a:outerShdw blurRad="38100" dist="25400" dir="5400000" algn="ctr" rotWithShape="0">
                    <a:srgbClr val="6E747A">
                      <a:alpha val="43000"/>
                    </a:srgbClr>
                  </a:outerShdw>
                </a:effectLst>
                <a:latin typeface="Arial Bold Italic" panose="020B0704020202020204" charset="0"/>
                <a:cs typeface="Arial Bold Italic" panose="020B0704020202020204" charset="0"/>
              </a:rPr>
              <a:t>The 7 C’s above are </a:t>
            </a:r>
            <a:r>
              <a:rPr lang="en-US" sz="3600" b="1" i="1" u="sng" dirty="0">
                <a:ln w="0"/>
                <a:solidFill>
                  <a:srgbClr val="FF0000"/>
                </a:solidFill>
                <a:effectLst>
                  <a:outerShdw blurRad="38100" dist="25400" dir="5400000" algn="ctr" rotWithShape="0">
                    <a:srgbClr val="6E747A">
                      <a:alpha val="43000"/>
                    </a:srgbClr>
                  </a:outerShdw>
                </a:effectLst>
                <a:latin typeface="Arial Bold Italic" panose="020B0704020202020204" charset="0"/>
                <a:cs typeface="Arial Bold Italic" panose="020B0704020202020204" charset="0"/>
              </a:rPr>
              <a:t>keys</a:t>
            </a:r>
            <a:r>
              <a:rPr lang="en-US" sz="3600" b="1" i="1" dirty="0">
                <a:ln w="0"/>
                <a:solidFill>
                  <a:schemeClr val="accent1"/>
                </a:solidFill>
                <a:effectLst>
                  <a:outerShdw blurRad="38100" dist="25400" dir="5400000" algn="ctr" rotWithShape="0">
                    <a:srgbClr val="6E747A">
                      <a:alpha val="43000"/>
                    </a:srgbClr>
                  </a:outerShdw>
                </a:effectLst>
                <a:latin typeface="Arial Bold Italic" panose="020B0704020202020204" charset="0"/>
                <a:cs typeface="Arial Bold Italic" panose="020B0704020202020204" charset="0"/>
              </a:rPr>
              <a:t> to Improve Retention and Growth in Membership, Leadership and Service in our district and clubs. </a:t>
            </a:r>
          </a:p>
        </p:txBody>
      </p:sp>
      <p:sp>
        <p:nvSpPr>
          <p:cNvPr id="5" name="Title 4"/>
          <p:cNvSpPr>
            <a:spLocks noGrp="1"/>
          </p:cNvSpPr>
          <p:nvPr>
            <p:ph type="title"/>
          </p:nvPr>
        </p:nvSpPr>
        <p:spPr>
          <a:xfrm>
            <a:off x="3604895" y="354965"/>
            <a:ext cx="4669790" cy="598170"/>
          </a:xfrm>
        </p:spPr>
        <p:txBody>
          <a:bodyPr anchor="t">
            <a:noAutofit/>
          </a:bodyPr>
          <a:lstStyle/>
          <a:p>
            <a:pPr algn="ctr"/>
            <a:r>
              <a:rPr lang="en-US" sz="2800" b="1" i="1" dirty="0">
                <a:ln w="22225">
                  <a:solidFill>
                    <a:schemeClr val="accent2"/>
                  </a:solidFill>
                  <a:prstDash val="solid"/>
                </a:ln>
                <a:solidFill>
                  <a:schemeClr val="accent2">
                    <a:lumMod val="40000"/>
                    <a:lumOff val="60000"/>
                  </a:schemeClr>
                </a:solidFill>
                <a:uFillTx/>
              </a:rPr>
              <a:t> THE 7 C’S</a:t>
            </a:r>
            <a:br>
              <a:rPr lang="en-US" sz="2400" b="1" i="1" dirty="0">
                <a:ln w="22225">
                  <a:solidFill>
                    <a:schemeClr val="accent2"/>
                  </a:solidFill>
                  <a:prstDash val="solid"/>
                </a:ln>
                <a:solidFill>
                  <a:schemeClr val="accent2">
                    <a:lumMod val="40000"/>
                    <a:lumOff val="60000"/>
                  </a:schemeClr>
                </a:solidFill>
              </a:rPr>
            </a:br>
            <a:br>
              <a:rPr lang="en-US" sz="2800" b="1" dirty="0">
                <a:ln w="22225">
                  <a:solidFill>
                    <a:schemeClr val="accent2"/>
                  </a:solidFill>
                  <a:prstDash val="solid"/>
                </a:ln>
                <a:solidFill>
                  <a:schemeClr val="accent2">
                    <a:lumMod val="40000"/>
                    <a:lumOff val="60000"/>
                  </a:schemeClr>
                </a:solidFill>
              </a:rPr>
            </a:br>
            <a:endParaRPr lang="en-US" sz="2800" b="1" dirty="0">
              <a:ln w="22225">
                <a:solidFill>
                  <a:schemeClr val="accent2"/>
                </a:solidFill>
                <a:prstDash val="solid"/>
              </a:ln>
              <a:solidFill>
                <a:schemeClr val="accent2">
                  <a:lumMod val="40000"/>
                  <a:lumOff val="60000"/>
                </a:schemeClr>
              </a:solidFill>
            </a:endParaRPr>
          </a:p>
        </p:txBody>
      </p:sp>
      <p:pic>
        <p:nvPicPr>
          <p:cNvPr id="4" name="Picture 3"/>
          <p:cNvPicPr>
            <a:picLocks noChangeAspect="1"/>
          </p:cNvPicPr>
          <p:nvPr/>
        </p:nvPicPr>
        <p:blipFill>
          <a:blip r:embed="rId3"/>
          <a:stretch>
            <a:fillRect/>
          </a:stretch>
        </p:blipFill>
        <p:spPr>
          <a:xfrm>
            <a:off x="-143025" y="36812"/>
            <a:ext cx="2154020" cy="2060447"/>
          </a:xfrm>
          <a:prstGeom prst="ellipse">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8870" y="0"/>
            <a:ext cx="1821710" cy="1846551"/>
          </a:xfrm>
          <a:prstGeom prst="ellipse">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Background - Image"/>
          <p:cNvPicPr>
            <a:picLocks noChangeAspect="1"/>
          </p:cNvPicPr>
          <p:nvPr/>
        </p:nvPicPr>
        <p:blipFill>
          <a:blip r:embed="rId3"/>
          <a:stretch>
            <a:fillRect/>
          </a:stretch>
        </p:blipFill>
        <p:spPr>
          <a:xfrm>
            <a:off x="0" y="0"/>
            <a:ext cx="12192000" cy="6858000"/>
          </a:xfrm>
          <a:prstGeom prst="rect">
            <a:avLst/>
          </a:prstGeom>
        </p:spPr>
      </p:pic>
      <p:sp>
        <p:nvSpPr>
          <p:cNvPr id="9" name="Background - Overlay"/>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Emblem - White" descr="lionlogo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610" y="706413"/>
            <a:ext cx="1751259" cy="1708355"/>
          </a:xfrm>
          <a:prstGeom prst="rect">
            <a:avLst/>
          </a:prstGeom>
        </p:spPr>
      </p:pic>
      <p:sp>
        <p:nvSpPr>
          <p:cNvPr id="11" name="Headline"/>
          <p:cNvSpPr txBox="1"/>
          <p:nvPr/>
        </p:nvSpPr>
        <p:spPr>
          <a:xfrm>
            <a:off x="767148" y="2348233"/>
            <a:ext cx="10622757" cy="4031215"/>
          </a:xfrm>
          <a:prstGeom prst="rect">
            <a:avLst/>
          </a:prstGeom>
        </p:spPr>
        <p:txBody>
          <a:bodyPr vert="horz" lIns="81527" tIns="40763" rIns="81527" bIns="40763" rtlCol="0" anchor="ctr">
            <a:noAutofit/>
          </a:bodyPr>
          <a:lstStyle>
            <a:lvl1pPr algn="ctr" defTabSz="407670" rtl="0" eaLnBrk="1" latinLnBrk="0" hangingPunct="1">
              <a:spcBef>
                <a:spcPct val="0"/>
              </a:spcBef>
              <a:buNone/>
              <a:defRPr sz="2200" kern="1200">
                <a:solidFill>
                  <a:schemeClr val="bg2"/>
                </a:solidFill>
                <a:latin typeface="Open Sans"/>
                <a:ea typeface="+mj-ea"/>
                <a:cs typeface="Open Sans"/>
              </a:defRPr>
            </a:lvl1pPr>
          </a:lstStyle>
          <a:p>
            <a:pPr>
              <a:lnSpc>
                <a:spcPct val="200000"/>
              </a:lnSpc>
              <a:spcAft>
                <a:spcPts val="600"/>
              </a:spcAft>
            </a:pPr>
            <a:r>
              <a:rPr lang="en-US" sz="4800" b="1" dirty="0">
                <a:solidFill>
                  <a:schemeClr val="bg1"/>
                </a:solidFill>
                <a:latin typeface="Helvetica Neue" panose="02000503000000020004" charset="0"/>
                <a:ea typeface="Helvetica Neue" panose="02000503000000020004" charset="0"/>
                <a:cs typeface="Helvetica Neue" panose="02000503000000020004" charset="0"/>
              </a:rPr>
              <a:t>Feedback/Comments/Questions? Thanks for attending training today!</a:t>
            </a:r>
          </a:p>
        </p:txBody>
      </p:sp>
      <p:sp>
        <p:nvSpPr>
          <p:cNvPr id="12" name="Gold Bar"/>
          <p:cNvSpPr/>
          <p:nvPr/>
        </p:nvSpPr>
        <p:spPr>
          <a:xfrm>
            <a:off x="5379111" y="275102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15" name="Page Number - White"/>
          <p:cNvSpPr txBox="1">
            <a:spLocks noChangeArrowheads="1"/>
          </p:cNvSpPr>
          <p:nvPr/>
        </p:nvSpPr>
        <p:spPr bwMode="auto">
          <a:xfrm>
            <a:off x="11537157" y="6400726"/>
            <a:ext cx="654844" cy="457275"/>
          </a:xfrm>
          <a:prstGeom prst="rect">
            <a:avLst/>
          </a:prstGeom>
          <a:noFill/>
          <a:ln>
            <a:noFill/>
          </a:ln>
        </p:spPr>
        <p:txBody>
          <a:bodyPr wrap="square" anchor="t">
            <a:noAutofit/>
          </a:bodyPr>
          <a:lstStyle>
            <a:lvl1pPr>
              <a:defRPr>
                <a:solidFill>
                  <a:schemeClr val="tx1"/>
                </a:solidFill>
                <a:latin typeface="Arial" panose="020B0704020202020204" pitchFamily="34" charset="0"/>
                <a:ea typeface="ヒラギノ角ゴ Pro W3" panose="020B0300000000000000" charset="-122"/>
                <a:cs typeface="ヒラギノ角ゴ Pro W3" panose="020B0300000000000000" charset="-122"/>
              </a:defRPr>
            </a:lvl1pPr>
            <a:lvl2pPr marL="742950" indent="-285750">
              <a:defRPr>
                <a:solidFill>
                  <a:schemeClr val="tx1"/>
                </a:solidFill>
                <a:latin typeface="Arial" panose="020B0704020202020204" pitchFamily="34" charset="0"/>
                <a:ea typeface="ヒラギノ角ゴ Pro W3" panose="020B0300000000000000" charset="-122"/>
              </a:defRPr>
            </a:lvl2pPr>
            <a:lvl3pPr marL="1143000" indent="-228600">
              <a:defRPr>
                <a:solidFill>
                  <a:schemeClr val="tx1"/>
                </a:solidFill>
                <a:latin typeface="Arial" panose="020B0704020202020204" pitchFamily="34" charset="0"/>
                <a:ea typeface="ヒラギノ角ゴ Pro W3" panose="020B0300000000000000" charset="-122"/>
              </a:defRPr>
            </a:lvl3pPr>
            <a:lvl4pPr marL="1600200" indent="-228600">
              <a:defRPr>
                <a:solidFill>
                  <a:schemeClr val="tx1"/>
                </a:solidFill>
                <a:latin typeface="Arial" panose="020B0704020202020204" pitchFamily="34" charset="0"/>
                <a:ea typeface="ヒラギノ角ゴ Pro W3" panose="020B0300000000000000" charset="-122"/>
              </a:defRPr>
            </a:lvl4pPr>
            <a:lvl5pPr marL="2057400" indent="-228600">
              <a:defRPr>
                <a:solidFill>
                  <a:schemeClr val="tx1"/>
                </a:solidFill>
                <a:latin typeface="Arial" panose="020B0704020202020204" pitchFamily="34" charset="0"/>
                <a:ea typeface="ヒラギノ角ゴ Pro W3" panose="020B0300000000000000" charset="-122"/>
              </a:defRPr>
            </a:lvl5pPr>
            <a:lvl6pPr marL="25146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2"/>
              </a:defRPr>
            </a:lvl6pPr>
            <a:lvl7pPr marL="29718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2"/>
              </a:defRPr>
            </a:lvl7pPr>
            <a:lvl8pPr marL="34290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2"/>
              </a:defRPr>
            </a:lvl8pPr>
            <a:lvl9pPr marL="3886200" indent="-228600" fontAlgn="base">
              <a:spcBef>
                <a:spcPct val="0"/>
              </a:spcBef>
              <a:spcAft>
                <a:spcPct val="0"/>
              </a:spcAft>
              <a:defRPr>
                <a:solidFill>
                  <a:schemeClr val="tx1"/>
                </a:solidFill>
                <a:latin typeface="Arial" panose="020B0704020202020204" pitchFamily="34" charset="0"/>
                <a:ea typeface="ヒラギノ角ゴ Pro W3" panose="020B0300000000000000" charset="-122"/>
              </a:defRPr>
            </a:lvl9pPr>
          </a:lstStyle>
          <a:p>
            <a:pPr eaLnBrk="0" hangingPunct="0">
              <a:spcBef>
                <a:spcPct val="50000"/>
              </a:spcBef>
              <a:defRPr/>
            </a:pPr>
            <a:fld id="{CD81962F-67D4-FD44-86D5-55EBF96E0DB7}" type="slidenum">
              <a:rPr lang="en-US" sz="1000" smtClean="0">
                <a:solidFill>
                  <a:schemeClr val="bg1"/>
                </a:solidFill>
              </a:rPr>
              <a:t>16</a:t>
            </a:fld>
            <a:endParaRPr lang="en-US" sz="1000" dirty="0">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7619" y="136961"/>
            <a:ext cx="1589242" cy="1610913"/>
          </a:xfrm>
          <a:prstGeom prst="ellipse">
            <a:avLst/>
          </a:prstGeom>
          <a:ln>
            <a:noFill/>
          </a:ln>
          <a:effectLst>
            <a:softEdge rad="112500"/>
          </a:effectLst>
        </p:spPr>
      </p:pic>
      <p:pic>
        <p:nvPicPr>
          <p:cNvPr id="5" name="Picture 4"/>
          <p:cNvPicPr>
            <a:picLocks noChangeAspect="1"/>
          </p:cNvPicPr>
          <p:nvPr/>
        </p:nvPicPr>
        <p:blipFill>
          <a:blip r:embed="rId6"/>
          <a:stretch>
            <a:fillRect/>
          </a:stretch>
        </p:blipFill>
        <p:spPr>
          <a:xfrm>
            <a:off x="39519" y="82421"/>
            <a:ext cx="1684071" cy="1610913"/>
          </a:xfrm>
          <a:prstGeom prst="ellipse">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215"/>
          </a:schemeClr>
        </a:solidFill>
        <a:effectLst/>
      </p:bgPr>
    </p:bg>
    <p:spTree>
      <p:nvGrpSpPr>
        <p:cNvPr id="1" name=""/>
        <p:cNvGrpSpPr/>
        <p:nvPr/>
      </p:nvGrpSpPr>
      <p:grpSpPr>
        <a:xfrm>
          <a:off x="0" y="0"/>
          <a:ext cx="0" cy="0"/>
          <a:chOff x="0" y="0"/>
          <a:chExt cx="0" cy="0"/>
        </a:xfrm>
      </p:grpSpPr>
      <p:sp>
        <p:nvSpPr>
          <p:cNvPr id="2" name="TextBox 1"/>
          <p:cNvSpPr txBox="1"/>
          <p:nvPr/>
        </p:nvSpPr>
        <p:spPr>
          <a:xfrm>
            <a:off x="273685" y="545465"/>
            <a:ext cx="10459085" cy="4889500"/>
          </a:xfrm>
          <a:prstGeom prst="rect">
            <a:avLst/>
          </a:prstGeom>
          <a:solidFill>
            <a:schemeClr val="bg1"/>
          </a:solidFill>
        </p:spPr>
        <p:style>
          <a:lnRef idx="0">
            <a:srgbClr val="FFFFFF"/>
          </a:lnRef>
          <a:fillRef idx="3">
            <a:schemeClr val="accent1"/>
          </a:fillRef>
          <a:effectRef idx="0">
            <a:srgbClr val="FFFFFF"/>
          </a:effectRef>
          <a:fontRef idx="minor">
            <a:schemeClr val="lt1"/>
          </a:fontRef>
        </p:style>
        <p:txBody>
          <a:bodyPr wrap="square" rtlCol="0">
            <a:noAutofit/>
          </a:bodyPr>
          <a:lstStyle/>
          <a:p>
            <a:pPr algn="ct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2400" b="1" cap="all"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F0502020204030204" pitchFamily="34" charset="0"/>
                <a:ea typeface="Hiragino Kaku Gothic Pro W6" panose="020B0300000000000000" charset="-128"/>
              </a:rPr>
              <a:t>2x1 Lion University</a:t>
            </a:r>
          </a:p>
          <a:p>
            <a:pPr algn="ctr"/>
            <a:r>
              <a:rPr lang="en-US" sz="2400" b="1" cap="all"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F0502020204030204" pitchFamily="34" charset="0"/>
                <a:ea typeface="Hiragino Kaku Gothic Pro W6" panose="020B0300000000000000" charset="-128"/>
              </a:rPr>
              <a:t>Membership Training</a:t>
            </a:r>
          </a:p>
          <a:p>
            <a:pPr algn="ctr"/>
            <a:r>
              <a:rPr lang="en-US" sz="2400" b="1" cap="all"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F0502020204030204" pitchFamily="34" charset="0"/>
                <a:ea typeface="Hiragino Kaku Gothic Pro W6" panose="020B0300000000000000" charset="-128"/>
              </a:rPr>
              <a:t>Why Should OUr Lions Club Grow?</a:t>
            </a:r>
          </a:p>
          <a:p>
            <a:pPr algn="ctr"/>
            <a:r>
              <a:rPr lang="en-US" sz="2400" b="1" cap="all"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F0502020204030204" pitchFamily="34" charset="0"/>
                <a:ea typeface="Hiragino Kaku Gothic Pro W6" panose="020B0300000000000000" charset="-128"/>
              </a:rPr>
              <a:t>Stronger Together, Greater SErvice, Brighter Futures.</a:t>
            </a:r>
          </a:p>
          <a:p>
            <a:pPr algn="ctr"/>
            <a:endParaRPr lang="en-US" sz="2400" b="1" cap="all"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F0502020204030204" pitchFamily="34" charset="0"/>
              <a:ea typeface="Hiragino Kaku Gothic Pro W6" panose="020B0300000000000000" charset="-128"/>
            </a:endParaRPr>
          </a:p>
          <a:p>
            <a:pPr algn="ctr"/>
            <a:r>
              <a:rPr lang="en-US" sz="2400" b="1" cap="all"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F0502020204030204" pitchFamily="34" charset="0"/>
                <a:ea typeface="Hiragino Kaku Gothic Pro W6" panose="020B0300000000000000" charset="-128"/>
              </a:rPr>
              <a:t>Facilitated BY:</a:t>
            </a:r>
          </a:p>
          <a:p>
            <a:pPr algn="ctr"/>
            <a:r>
              <a:rPr lang="en-US" sz="2400" b="1" cap="all"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F0502020204030204" pitchFamily="34" charset="0"/>
                <a:ea typeface="Hiragino Kaku Gothic Pro W6" panose="020B0300000000000000" charset="-128"/>
              </a:rPr>
              <a:t> PDG Esmeralda Rodriguez</a:t>
            </a:r>
          </a:p>
          <a:p>
            <a:pPr algn="ctr"/>
            <a:endParaRPr lang="en-US" sz="2400" b="1" cap="all"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F0502020204030204" pitchFamily="34" charset="0"/>
              <a:ea typeface="Hiragino Kaku Gothic Pro W6" panose="020B0300000000000000" charset="-128"/>
            </a:endParaRPr>
          </a:p>
          <a:p>
            <a:pPr algn="ctr"/>
            <a:r>
              <a:rPr lang="en-US" sz="2400" b="1" cap="all"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F0502020204030204" pitchFamily="34" charset="0"/>
                <a:ea typeface="Hiragino Kaku Gothic Pro W6" panose="020B0300000000000000" charset="-128"/>
              </a:rPr>
              <a:t>Saturday, June 21, 2025</a:t>
            </a:r>
            <a:endParaRPr lang="en-US" sz="1400" b="1" cap="all" dirty="0">
              <a:ln w="13462">
                <a:solidFill>
                  <a:schemeClr val="bg1"/>
                </a:solidFill>
                <a:prstDash val="solid"/>
              </a:ln>
              <a:solidFill>
                <a:schemeClr val="tx1">
                  <a:lumMod val="85000"/>
                  <a:lumOff val="15000"/>
                </a:schemeClr>
              </a:solidFill>
              <a:effectLst>
                <a:outerShdw dist="38100" dir="2700000" algn="bl" rotWithShape="0">
                  <a:schemeClr val="accent5"/>
                </a:outerShdw>
              </a:effectLst>
              <a:uFillTx/>
              <a:latin typeface="Arial Bold" panose="020B0704020202020204" charset="0"/>
              <a:ea typeface="Hiragino Kaku Gothic Pro W6" panose="020B0300000000000000" charset="-128"/>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863" y="17210"/>
            <a:ext cx="1853287" cy="1878558"/>
          </a:xfrm>
          <a:prstGeom prst="ellipse">
            <a:avLst/>
          </a:prstGeom>
          <a:ln>
            <a:noFill/>
          </a:ln>
          <a:effectLst>
            <a:softEdge rad="112500"/>
          </a:effectLst>
        </p:spPr>
      </p:pic>
      <p:pic>
        <p:nvPicPr>
          <p:cNvPr id="5" name="Picture 4"/>
          <p:cNvPicPr>
            <a:picLocks noChangeAspect="1"/>
          </p:cNvPicPr>
          <p:nvPr/>
        </p:nvPicPr>
        <p:blipFill>
          <a:blip r:embed="rId3"/>
          <a:stretch>
            <a:fillRect/>
          </a:stretch>
        </p:blipFill>
        <p:spPr>
          <a:xfrm>
            <a:off x="0" y="5036075"/>
            <a:ext cx="1904666" cy="18219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latinLnBrk="0" hangingPunct="1"/>
            <a:r>
              <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AGENDA</a:t>
            </a:r>
            <a:endParaRPr lang="en-US" dirty="0">
              <a:ln w="0"/>
              <a:solidFill>
                <a:schemeClr val="accent1"/>
              </a:solidFill>
              <a:effectLst>
                <a:outerShdw blurRad="38100" dist="25400" dir="5400000" algn="ctr" rotWithShape="0">
                  <a:srgbClr val="6E747A">
                    <a:alpha val="43000"/>
                  </a:srgbClr>
                </a:outerShdw>
              </a:effectLst>
            </a:endParaRPr>
          </a:p>
        </p:txBody>
      </p:sp>
      <p:sp>
        <p:nvSpPr>
          <p:cNvPr id="4" name="Text Box 3"/>
          <p:cNvSpPr txBox="1"/>
          <p:nvPr/>
        </p:nvSpPr>
        <p:spPr>
          <a:xfrm>
            <a:off x="1193799" y="7267387"/>
            <a:ext cx="7073651" cy="2585323"/>
          </a:xfrm>
          <a:prstGeom prst="rect">
            <a:avLst/>
          </a:prstGeom>
          <a:noFill/>
        </p:spPr>
        <p:txBody>
          <a:bodyPr wrap="square" rtlCol="0">
            <a:spAutoFit/>
          </a:bodyPr>
          <a:lstStyle/>
          <a:p>
            <a:endParaRPr lang="en-US" dirty="0"/>
          </a:p>
        </p:txBody>
      </p:sp>
      <p:sp>
        <p:nvSpPr>
          <p:cNvPr id="6" name="TextBox 5"/>
          <p:cNvSpPr txBox="1"/>
          <p:nvPr/>
        </p:nvSpPr>
        <p:spPr>
          <a:xfrm>
            <a:off x="1447800" y="1579245"/>
            <a:ext cx="8532495" cy="2402840"/>
          </a:xfrm>
          <a:prstGeom prst="rect">
            <a:avLst/>
          </a:prstGeom>
          <a:noFill/>
        </p:spPr>
        <p:txBody>
          <a:bodyPr wrap="square" rtlCol="0">
            <a:noAutofit/>
          </a:bodyPr>
          <a:lstStyle/>
          <a:p>
            <a:pPr marL="0" indent="0">
              <a:lnSpc>
                <a:spcPct val="150000"/>
              </a:lnSpc>
              <a:buFont typeface="Courier New" panose="02070609020205020404" pitchFamily="49" charset="0"/>
              <a:buNone/>
            </a:pPr>
            <a:r>
              <a:rPr lang="en-US" sz="2800" b="1" i="1" dirty="0">
                <a:ln w="0"/>
                <a:solidFill>
                  <a:schemeClr val="accent1"/>
                </a:solidFill>
                <a:effectLst>
                  <a:outerShdw blurRad="38100" dist="25400" dir="5400000" algn="ctr" rotWithShape="0">
                    <a:srgbClr val="6E747A">
                      <a:alpha val="43000"/>
                    </a:srgbClr>
                  </a:outerShdw>
                </a:effectLst>
                <a:uFillTx/>
                <a:latin typeface="Arial Bold Italic" panose="020B0704020202020204" charset="0"/>
                <a:ea typeface="Hiragino Kaku Gothic Pro W6" panose="020B0300000000000000" charset="-128"/>
              </a:rPr>
              <a:t>1. Why Should our Lions Club Grow? </a:t>
            </a:r>
          </a:p>
          <a:p>
            <a:pPr marL="0" indent="0">
              <a:lnSpc>
                <a:spcPct val="150000"/>
              </a:lnSpc>
              <a:buFont typeface="Courier New" panose="02070609020205020404" pitchFamily="49" charset="0"/>
              <a:buNone/>
            </a:pPr>
            <a:r>
              <a:rPr lang="en-US" sz="2800" b="1" i="1" dirty="0">
                <a:ln w="0"/>
                <a:solidFill>
                  <a:schemeClr val="accent1"/>
                </a:solidFill>
                <a:effectLst>
                  <a:outerShdw blurRad="38100" dist="25400" dir="5400000" algn="ctr" rotWithShape="0">
                    <a:srgbClr val="6E747A">
                      <a:alpha val="43000"/>
                    </a:srgbClr>
                  </a:outerShdw>
                </a:effectLst>
                <a:uFillTx/>
                <a:latin typeface="Arial Bold Italic" panose="020B0704020202020204" charset="0"/>
                <a:ea typeface="Hiragino Kaku Gothic Pro W6" panose="020B0300000000000000" charset="-128"/>
              </a:rPr>
              <a:t>2.Club Extension Tips</a:t>
            </a:r>
          </a:p>
          <a:p>
            <a:pPr marL="0" indent="0">
              <a:lnSpc>
                <a:spcPct val="150000"/>
              </a:lnSpc>
              <a:buFont typeface="Courier New" panose="02070609020205020404" pitchFamily="49" charset="0"/>
              <a:buNone/>
            </a:pPr>
            <a:r>
              <a:rPr lang="en-US" sz="2800" b="1" i="1" dirty="0">
                <a:ln w="0"/>
                <a:solidFill>
                  <a:schemeClr val="accent1"/>
                </a:solidFill>
                <a:effectLst>
                  <a:outerShdw blurRad="38100" dist="25400" dir="5400000" algn="ctr" rotWithShape="0">
                    <a:srgbClr val="6E747A">
                      <a:alpha val="43000"/>
                    </a:srgbClr>
                  </a:outerShdw>
                </a:effectLst>
                <a:uFillTx/>
                <a:latin typeface="Arial Bold Italic" panose="020B0704020202020204" charset="0"/>
                <a:ea typeface="Hiragino Kaku Gothic Pro W6" panose="020B0300000000000000" charset="-128"/>
              </a:rPr>
              <a:t>3. LCI Resources</a:t>
            </a:r>
          </a:p>
          <a:p>
            <a:pPr marL="0" indent="0">
              <a:lnSpc>
                <a:spcPct val="150000"/>
              </a:lnSpc>
              <a:buFont typeface="Courier New" panose="02070609020205020404" pitchFamily="49" charset="0"/>
              <a:buNone/>
            </a:pPr>
            <a:r>
              <a:rPr lang="en-US" sz="2800" b="1" i="1" dirty="0">
                <a:ln w="0"/>
                <a:solidFill>
                  <a:schemeClr val="accent1"/>
                </a:solidFill>
                <a:effectLst>
                  <a:outerShdw blurRad="38100" dist="25400" dir="5400000" algn="ctr" rotWithShape="0">
                    <a:srgbClr val="6E747A">
                      <a:alpha val="43000"/>
                    </a:srgbClr>
                  </a:outerShdw>
                </a:effectLst>
                <a:uFillTx/>
                <a:latin typeface="Arial Bold Italic" panose="020B0704020202020204" charset="0"/>
                <a:ea typeface="Hiragino Kaku Gothic Pro W6" panose="020B0300000000000000" charset="-128"/>
              </a:rPr>
              <a:t>3. Q &amp; A</a:t>
            </a:r>
          </a:p>
        </p:txBody>
      </p:sp>
      <p:pic>
        <p:nvPicPr>
          <p:cNvPr id="8" name="Picture 7"/>
          <p:cNvPicPr>
            <a:picLocks noChangeAspect="1"/>
          </p:cNvPicPr>
          <p:nvPr/>
        </p:nvPicPr>
        <p:blipFill>
          <a:blip r:embed="rId3"/>
          <a:stretch>
            <a:fillRect/>
          </a:stretch>
        </p:blipFill>
        <p:spPr>
          <a:xfrm>
            <a:off x="305015" y="4419394"/>
            <a:ext cx="2318588" cy="22178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0530" y="650875"/>
            <a:ext cx="2058035" cy="2218055"/>
          </a:xfrm>
          <a:prstGeom prst="ellipse">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90500"/>
            <a:ext cx="10972800" cy="1741805"/>
          </a:xfrm>
        </p:spPr>
        <p:txBody>
          <a:bodyPr/>
          <a:lstStyle/>
          <a:p>
            <a:r>
              <a:rPr lang="en-US" b="1" i="1">
                <a:solidFill>
                  <a:schemeClr val="tx1"/>
                </a:solidFill>
                <a:uFillTx/>
              </a:rPr>
              <a:t>WHy Should a  Club Grow?Stronger Together, Greater Service, Brighter Futures.</a:t>
            </a:r>
          </a:p>
        </p:txBody>
      </p:sp>
      <p:sp>
        <p:nvSpPr>
          <p:cNvPr id="5" name="Text Box 4"/>
          <p:cNvSpPr txBox="1"/>
          <p:nvPr/>
        </p:nvSpPr>
        <p:spPr>
          <a:xfrm>
            <a:off x="561975" y="2522220"/>
            <a:ext cx="10074275" cy="3323590"/>
          </a:xfrm>
          <a:prstGeom prst="rect">
            <a:avLst/>
          </a:prstGeom>
        </p:spPr>
        <p:txBody>
          <a:bodyPr>
            <a:noAutofit/>
          </a:bodyPr>
          <a:lstStyle/>
          <a:p>
            <a:pPr marL="0" indent="0"/>
            <a:r>
              <a:rPr lang="en-US" altLang="en-US" sz="3600" b="0" i="0">
                <a:solidFill>
                  <a:srgbClr val="000000"/>
                </a:solidFill>
                <a:uFillTx/>
                <a:latin typeface="-webkit-standard" charset="0"/>
                <a:ea typeface="-webkit-standard"/>
              </a:rPr>
              <a:t>A Lions Club should grow for several important reasons, all of which directly align with its mission to serve communities and develop leaders:</a:t>
            </a:r>
            <a:endParaRPr sz="3600" b="0" i="0">
              <a:solidFill>
                <a:srgbClr val="000000"/>
              </a:solidFill>
              <a:uFillTx/>
              <a:latin typeface="-webkit-standard" charset="0"/>
              <a:ea typeface="-webkit-standar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0000"/>
                </a:solidFill>
                <a:uFillTx/>
                <a:sym typeface="+mn-ea"/>
              </a:rPr>
              <a:t>1.</a:t>
            </a:r>
            <a:r>
              <a:rPr b="1">
                <a:solidFill>
                  <a:srgbClr val="000000"/>
                </a:solidFill>
                <a:uFillTx/>
                <a:sym typeface="+mn-ea"/>
              </a:rPr>
              <a:t>Increased Impact in the Community</a:t>
            </a:r>
            <a:endParaRPr lang="en-US" b="1">
              <a:solidFill>
                <a:srgbClr val="000000"/>
              </a:solidFill>
              <a:uFillTx/>
              <a:sym typeface="+mn-ea"/>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4" name="Text Box 3"/>
          <p:cNvSpPr txBox="1"/>
          <p:nvPr/>
        </p:nvSpPr>
        <p:spPr>
          <a:xfrm>
            <a:off x="264160" y="1593215"/>
            <a:ext cx="8371840" cy="2672080"/>
          </a:xfrm>
          <a:prstGeom prst="rect">
            <a:avLst/>
          </a:prstGeom>
        </p:spPr>
        <p:txBody>
          <a:bodyPr>
            <a:noAutofit/>
          </a:bodyPr>
          <a:lstStyle/>
          <a:p>
            <a:pPr marL="0" indent="0">
              <a:spcAft>
                <a:spcPct val="60000"/>
              </a:spcAft>
            </a:pPr>
            <a:r>
              <a:rPr sz="2800" b="1" i="0">
                <a:solidFill>
                  <a:srgbClr val="000000"/>
                </a:solidFill>
                <a:uFillTx/>
              </a:rPr>
              <a:t>1</a:t>
            </a:r>
            <a:r>
              <a:rPr lang="en-US" sz="2800" b="1" i="0">
                <a:solidFill>
                  <a:srgbClr val="000000"/>
                </a:solidFill>
                <a:uFillTx/>
              </a:rPr>
              <a:t>.</a:t>
            </a:r>
            <a:r>
              <a:rPr sz="2800" b="0" i="0">
                <a:solidFill>
                  <a:srgbClr val="000000"/>
                </a:solidFill>
                <a:uFillTx/>
              </a:rPr>
              <a:t>More hands = More help: With more members, the club can run more service projects or scale up existing ones (e.g., vision screenings, food drives, literacy programs).</a:t>
            </a:r>
          </a:p>
          <a:p>
            <a:pPr marL="0" indent="0">
              <a:buFont typeface="Arial" panose="020B0704020202020204"/>
              <a:buChar char="•"/>
            </a:pPr>
            <a:r>
              <a:rPr sz="2800" b="0" i="0">
                <a:solidFill>
                  <a:srgbClr val="000000"/>
                </a:solidFill>
                <a:uFillTx/>
              </a:rPr>
              <a:t>Greater outreach: Growth brings diversity of ideas and connections, expanding the club’s reach into schools, neighborhoods, and underrepresented populations.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a:solidFill>
                  <a:schemeClr val="tx1"/>
                </a:solidFill>
                <a:uFillTx/>
              </a:rPr>
              <a:t>2. Sustainability and Continuity</a:t>
            </a: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4" name="Text Box 3"/>
          <p:cNvSpPr txBox="1"/>
          <p:nvPr/>
        </p:nvSpPr>
        <p:spPr>
          <a:xfrm>
            <a:off x="509905" y="1774190"/>
            <a:ext cx="8126095" cy="2193290"/>
          </a:xfrm>
          <a:prstGeom prst="rect">
            <a:avLst/>
          </a:prstGeom>
        </p:spPr>
        <p:txBody>
          <a:bodyPr>
            <a:noAutofit/>
          </a:bodyPr>
          <a:lstStyle/>
          <a:p>
            <a:pPr marL="0" indent="0"/>
            <a:r>
              <a:rPr sz="1600" b="0" i="0">
                <a:solidFill>
                  <a:srgbClr val="000000"/>
                </a:solidFill>
              </a:rPr>
              <a:t>ensures leadership continuity.</a:t>
            </a:r>
          </a:p>
          <a:p>
            <a:pPr marL="0" indent="0"/>
            <a:r>
              <a:rPr sz="1600" b="0" i="0">
                <a:solidFill>
                  <a:srgbClr val="000000"/>
                </a:solidFill>
              </a:rPr>
              <a:t>Avoid burnout: A larger membership base helps distribute the workload, preventing burnout among existing members.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a:solidFill>
                  <a:srgbClr val="000000"/>
                </a:solidFill>
                <a:uFillTx/>
                <a:sym typeface="+mn-ea"/>
              </a:rPr>
              <a:t>3. Enhanced Leadership Development</a:t>
            </a:r>
            <a:endParaRPr lang="en-US" b="1">
              <a:solidFill>
                <a:srgbClr val="000000"/>
              </a:solidFill>
              <a:uFillTx/>
              <a:sym typeface="+mn-ea"/>
            </a:endParaRPr>
          </a:p>
        </p:txBody>
      </p:sp>
      <p:sp>
        <p:nvSpPr>
          <p:cNvPr id="4" name="Text Box 3"/>
          <p:cNvSpPr txBox="1"/>
          <p:nvPr/>
        </p:nvSpPr>
        <p:spPr>
          <a:xfrm>
            <a:off x="814705" y="2125345"/>
            <a:ext cx="7821295" cy="1266825"/>
          </a:xfrm>
          <a:prstGeom prst="rect">
            <a:avLst/>
          </a:prstGeom>
        </p:spPr>
        <p:txBody>
          <a:bodyPr>
            <a:noAutofit/>
          </a:bodyPr>
          <a:lstStyle/>
          <a:p>
            <a:pPr marL="0" indent="0">
              <a:buFont typeface="Arial" panose="020B0704020202020204"/>
              <a:buChar char="•"/>
            </a:pPr>
            <a:r>
              <a:rPr sz="1600" b="0" i="0">
                <a:solidFill>
                  <a:srgbClr val="000000"/>
                </a:solidFill>
              </a:rPr>
              <a:t>A growing club offers more opportunities for members to take on leadership roles, which builds confidence, professional skills, and personal growth.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a:solidFill>
                  <a:srgbClr val="000000"/>
                </a:solidFill>
                <a:sym typeface="+mn-ea"/>
              </a:rPr>
              <a:t>4. Stronger Partnerships and Visibility</a:t>
            </a:r>
            <a:endParaRPr lang="en-US"/>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4" name="Text Box 3"/>
          <p:cNvSpPr txBox="1"/>
          <p:nvPr/>
        </p:nvSpPr>
        <p:spPr>
          <a:xfrm>
            <a:off x="719455" y="1833880"/>
            <a:ext cx="7916545" cy="2708275"/>
          </a:xfrm>
          <a:prstGeom prst="rect">
            <a:avLst/>
          </a:prstGeom>
        </p:spPr>
        <p:txBody>
          <a:bodyPr>
            <a:noAutofit/>
          </a:bodyPr>
          <a:lstStyle/>
          <a:p>
            <a:pPr marL="0" indent="0">
              <a:buFont typeface="Arial" panose="020B0704020202020204"/>
              <a:buChar char="•"/>
            </a:pPr>
            <a:r>
              <a:rPr sz="1600" b="0" i="0">
                <a:solidFill>
                  <a:srgbClr val="000000"/>
                </a:solidFill>
              </a:rPr>
              <a:t>Community influence: A larger club has more visibility and credibility, making it easier to attract partnerships (with schools, libraries, nonprofits).</a:t>
            </a:r>
          </a:p>
          <a:p>
            <a:pPr marL="0" indent="0">
              <a:buFont typeface="Arial" panose="020B0704020202020204"/>
              <a:buChar char="•"/>
            </a:pPr>
            <a:r>
              <a:rPr sz="1600" b="0" i="0">
                <a:solidFill>
                  <a:srgbClr val="000000"/>
                </a:solidFill>
              </a:rPr>
              <a:t>More resources: Growth can open doors to sponsorships, donations, and in-kind support.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a:solidFill>
                  <a:srgbClr val="000000"/>
                </a:solidFill>
                <a:sym typeface="+mn-ea"/>
              </a:rPr>
              <a:t>5. Qualification for Expanded Lions Support</a:t>
            </a:r>
            <a:endParaRPr lang="en-US"/>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704020202020204" pitchFamily="34" charset="0"/>
              <a:ea typeface="SimSun" pitchFamily="2" charset="-122"/>
              <a:cs typeface="+mn-cs"/>
            </a:endParaRPr>
          </a:p>
        </p:txBody>
      </p:sp>
      <p:sp>
        <p:nvSpPr>
          <p:cNvPr id="4" name="Text Box 3"/>
          <p:cNvSpPr txBox="1"/>
          <p:nvPr/>
        </p:nvSpPr>
        <p:spPr>
          <a:xfrm>
            <a:off x="208280" y="1876425"/>
            <a:ext cx="8427720" cy="2665730"/>
          </a:xfrm>
          <a:prstGeom prst="rect">
            <a:avLst/>
          </a:prstGeom>
        </p:spPr>
        <p:txBody>
          <a:bodyPr>
            <a:noAutofit/>
          </a:bodyPr>
          <a:lstStyle/>
          <a:p>
            <a:pPr marL="0" indent="0">
              <a:buFont typeface="Arial" panose="020B0704020202020204"/>
              <a:buChar char="•"/>
            </a:pPr>
            <a:r>
              <a:rPr sz="1600" b="0" i="0">
                <a:solidFill>
                  <a:srgbClr val="000000"/>
                </a:solidFill>
              </a:rPr>
              <a:t>Some Lions Clubs International Foundation (LCIF) grants and programs favor clubs that demonstrate consistent growth and engagement.</a:t>
            </a:r>
          </a:p>
          <a:p>
            <a:pPr marL="0" indent="0">
              <a:buFont typeface="Arial" panose="020B0704020202020204"/>
              <a:buChar char="•"/>
            </a:pPr>
            <a:r>
              <a:rPr sz="1600" b="0" i="0">
                <a:solidFill>
                  <a:srgbClr val="000000"/>
                </a:solidFill>
              </a:rPr>
              <a:t>A growing club may qualify to sponsor more Leo Clubs or service activities.</a:t>
            </a:r>
          </a:p>
        </p:txBody>
      </p:sp>
    </p:spTree>
  </p:cSld>
  <p:clrMapOvr>
    <a:masterClrMapping/>
  </p:clrMapOvr>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609600" marR="0" indent="-609600" algn="ctr" defTabSz="914400" rtl="0" eaLnBrk="1" fontAlgn="base" latinLnBrk="0" hangingPunct="1">
          <a:spcAft>
            <a:spcPct val="0"/>
          </a:spcAft>
          <a:buClrTx/>
          <a:buSzTx/>
          <a:buFont typeface="Helvetica" pitchFamily="84" charset="0"/>
          <a:buNone/>
          <a:defRPr kumimoji="0" sz="3000" b="0" i="0" u="none" strike="noStrike" cap="none" normalizeH="0" dirty="0" err="1" smtClean="0">
            <a:ln>
              <a:noFill/>
            </a:ln>
            <a:solidFill>
              <a:srgbClr val="404040"/>
            </a:solidFill>
            <a:effectLst/>
            <a:ea typeface="ヒラギノ角ゴ Pro W3" panose="020B0300000000000000" pitchFamily="125"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defRPr kumimoji="0" lang="en-US" sz="3200" b="0" i="0" u="none" strike="noStrike" cap="none" normalizeH="0" baseline="-25000" smtClean="0">
            <a:ln>
              <a:noFill/>
            </a:ln>
            <a:solidFill>
              <a:srgbClr val="404040"/>
            </a:solidFill>
            <a:effectLst/>
            <a:latin typeface="Helvetica" pitchFamily="84" charset="0"/>
            <a:ea typeface="ヒラギノ角ゴ Pro W3" panose="020B0300000000000000" pitchFamily="125"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704020202020204"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704020202020204" pitchFamily="34" charset="0"/>
            <a:ea typeface="SimSun"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Lions_PowerPoint_Template_June2016_Template-1</Template>
  <TotalTime>0</TotalTime>
  <Words>1306</Words>
  <Application>Microsoft Office PowerPoint</Application>
  <PresentationFormat>Widescreen</PresentationFormat>
  <Paragraphs>128</Paragraphs>
  <Slides>16</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Wingdings</vt:lpstr>
      <vt:lpstr>Calibri</vt:lpstr>
      <vt:lpstr>Segoe UI</vt:lpstr>
      <vt:lpstr>Arial Bold Italic</vt:lpstr>
      <vt:lpstr>Helvetica Neue</vt:lpstr>
      <vt:lpstr>Britannic Bold</vt:lpstr>
      <vt:lpstr>-webkit-standard</vt:lpstr>
      <vt:lpstr>Helvetica</vt:lpstr>
      <vt:lpstr>Courier New</vt:lpstr>
      <vt:lpstr>Arial</vt:lpstr>
      <vt:lpstr>Arial Bold</vt:lpstr>
      <vt:lpstr>Wingdings 3</vt:lpstr>
      <vt:lpstr>Light Background</vt:lpstr>
      <vt:lpstr>Blue Waves</vt:lpstr>
      <vt:lpstr>PowerPoint Presentation</vt:lpstr>
      <vt:lpstr>PowerPoint Presentation</vt:lpstr>
      <vt:lpstr>AGENDA</vt:lpstr>
      <vt:lpstr>WHy Should a  Club Grow?Stronger Together, Greater Service, Brighter Futures.</vt:lpstr>
      <vt:lpstr>1.Increased Impact in the Community</vt:lpstr>
      <vt:lpstr>2. Sustainability and Continuity</vt:lpstr>
      <vt:lpstr>3. Enhanced Leadership Development</vt:lpstr>
      <vt:lpstr>4. Stronger Partnerships and Visibility</vt:lpstr>
      <vt:lpstr>5. Qualification for Expanded Lions Support</vt:lpstr>
      <vt:lpstr>Why Members Drop &amp; How to Retain our Members &amp; Clubs!</vt:lpstr>
      <vt:lpstr>Lions Club Extension Tips!“Grow the Pride by Planting New Roots.”</vt:lpstr>
      <vt:lpstr>PowerPoint Presentation</vt:lpstr>
      <vt:lpstr>PowerPoint Presentation</vt:lpstr>
      <vt:lpstr>LCI RESOURCES</vt:lpstr>
      <vt:lpstr> THE 7 C’S  </vt:lpstr>
      <vt:lpstr>PowerPoint Presentation</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Fred Conger</cp:lastModifiedBy>
  <cp:revision>2155</cp:revision>
  <cp:lastPrinted>2025-06-12T14:44:37Z</cp:lastPrinted>
  <dcterms:created xsi:type="dcterms:W3CDTF">2025-06-12T14:44:37Z</dcterms:created>
  <dcterms:modified xsi:type="dcterms:W3CDTF">2025-06-12T19:55:25Z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y fmtid="{D5CDD505-2E9C-101B-9397-08002B2CF9AE}" pid="5" name="KSOProductBuildVer">
    <vt:lpwstr>1033-6.14.0.8718</vt:lpwstr>
  </property>
  <property fmtid="{D5CDD505-2E9C-101B-9397-08002B2CF9AE}" pid="6" name="ICV">
    <vt:lpwstr>F5851FD40980005E3D3C4A68E0FAC839_43</vt:lpwstr>
  </property>
</Properties>
</file>