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9" r:id="rId3"/>
    <p:sldId id="277" r:id="rId4"/>
    <p:sldId id="276" r:id="rId5"/>
    <p:sldId id="284" r:id="rId6"/>
    <p:sldId id="291" r:id="rId7"/>
    <p:sldId id="271" r:id="rId8"/>
    <p:sldId id="272" r:id="rId9"/>
    <p:sldId id="261" r:id="rId10"/>
    <p:sldId id="283" r:id="rId11"/>
    <p:sldId id="259" r:id="rId12"/>
    <p:sldId id="282" r:id="rId13"/>
    <p:sldId id="273" r:id="rId14"/>
    <p:sldId id="279" r:id="rId15"/>
    <p:sldId id="280" r:id="rId16"/>
    <p:sldId id="281" r:id="rId17"/>
    <p:sldId id="257" r:id="rId18"/>
    <p:sldId id="262" r:id="rId19"/>
    <p:sldId id="285" r:id="rId20"/>
    <p:sldId id="264" r:id="rId21"/>
    <p:sldId id="287" r:id="rId22"/>
    <p:sldId id="265" r:id="rId23"/>
    <p:sldId id="286" r:id="rId24"/>
    <p:sldId id="290" r:id="rId25"/>
    <p:sldId id="260" r:id="rId26"/>
    <p:sldId id="266" r:id="rId27"/>
    <p:sldId id="267" r:id="rId28"/>
    <p:sldId id="293" r:id="rId29"/>
    <p:sldId id="288" r:id="rId30"/>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9" autoAdjust="0"/>
    <p:restoredTop sz="94291" autoAdjust="0"/>
  </p:normalViewPr>
  <p:slideViewPr>
    <p:cSldViewPr snapToGrid="0">
      <p:cViewPr varScale="1">
        <p:scale>
          <a:sx n="85" d="100"/>
          <a:sy n="85" d="100"/>
        </p:scale>
        <p:origin x="69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645230F4-BB51-40B6-9320-2D4CC013D0C2}" type="datetimeFigureOut">
              <a:rPr lang="en-US" smtClean="0"/>
              <a:t>6/12/2025</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BE9F8090-0561-4CC1-AE73-FE0D16C750D5}" type="slidenum">
              <a:rPr lang="en-US" smtClean="0"/>
              <a:t>‹#›</a:t>
            </a:fld>
            <a:endParaRPr lang="en-US"/>
          </a:p>
        </p:txBody>
      </p:sp>
    </p:spTree>
    <p:extLst>
      <p:ext uri="{BB962C8B-B14F-4D97-AF65-F5344CB8AC3E}">
        <p14:creationId xmlns:p14="http://schemas.microsoft.com/office/powerpoint/2010/main" val="40175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4CE2-6D51-4329-9320-D37B823DF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9717-2DFF-4033-A24B-C20DE1706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A74AC-0D17-4EA1-9701-9E1D909FEAB1}"/>
              </a:ext>
            </a:extLst>
          </p:cNvPr>
          <p:cNvSpPr>
            <a:spLocks noGrp="1"/>
          </p:cNvSpPr>
          <p:nvPr>
            <p:ph type="dt" sz="half" idx="10"/>
          </p:nvPr>
        </p:nvSpPr>
        <p:spPr/>
        <p:txBody>
          <a:bodyPr/>
          <a:lstStyle/>
          <a:p>
            <a:fld id="{A1D0571C-94A4-4DA2-9F41-C1F706321FAC}" type="datetime1">
              <a:rPr lang="en-US" smtClean="0"/>
              <a:t>6/12/2025</a:t>
            </a:fld>
            <a:endParaRPr lang="en-US"/>
          </a:p>
        </p:txBody>
      </p:sp>
      <p:sp>
        <p:nvSpPr>
          <p:cNvPr id="5" name="Footer Placeholder 4">
            <a:extLst>
              <a:ext uri="{FF2B5EF4-FFF2-40B4-BE49-F238E27FC236}">
                <a16:creationId xmlns:a16="http://schemas.microsoft.com/office/drawing/2014/main" id="{95855417-138D-40ED-BAF0-6B027A518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9DAB-DB3F-4AD1-8713-40DA63684E1D}"/>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24391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A32-5A54-4519-98ED-C3F31A3C2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97E1B8-DC75-458B-9742-957AE392CC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7EAE1-AAF5-4F40-91C5-EEEC0A269A01}"/>
              </a:ext>
            </a:extLst>
          </p:cNvPr>
          <p:cNvSpPr>
            <a:spLocks noGrp="1"/>
          </p:cNvSpPr>
          <p:nvPr>
            <p:ph type="dt" sz="half" idx="10"/>
          </p:nvPr>
        </p:nvSpPr>
        <p:spPr/>
        <p:txBody>
          <a:bodyPr/>
          <a:lstStyle/>
          <a:p>
            <a:fld id="{94E7941F-F42E-4076-A3EB-8E7F3410F67F}" type="datetime1">
              <a:rPr lang="en-US" smtClean="0"/>
              <a:t>6/12/2025</a:t>
            </a:fld>
            <a:endParaRPr lang="en-US"/>
          </a:p>
        </p:txBody>
      </p:sp>
      <p:sp>
        <p:nvSpPr>
          <p:cNvPr id="5" name="Footer Placeholder 4">
            <a:extLst>
              <a:ext uri="{FF2B5EF4-FFF2-40B4-BE49-F238E27FC236}">
                <a16:creationId xmlns:a16="http://schemas.microsoft.com/office/drawing/2014/main" id="{99652A4B-104F-4512-80F8-F1688FFE8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015ED-1F49-4303-9AE9-76F773B1E82B}"/>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424248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41AD6-3408-4E40-9005-5AAB8A2CEE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59013C-5F1E-468A-9516-E87DA6F24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855F3-F80D-4651-9135-8D5BEEFA3F7B}"/>
              </a:ext>
            </a:extLst>
          </p:cNvPr>
          <p:cNvSpPr>
            <a:spLocks noGrp="1"/>
          </p:cNvSpPr>
          <p:nvPr>
            <p:ph type="dt" sz="half" idx="10"/>
          </p:nvPr>
        </p:nvSpPr>
        <p:spPr/>
        <p:txBody>
          <a:bodyPr/>
          <a:lstStyle/>
          <a:p>
            <a:fld id="{316297FC-5CB5-442B-B9EE-2A82BF8CA62F}" type="datetime1">
              <a:rPr lang="en-US" smtClean="0"/>
              <a:t>6/12/2025</a:t>
            </a:fld>
            <a:endParaRPr lang="en-US"/>
          </a:p>
        </p:txBody>
      </p:sp>
      <p:sp>
        <p:nvSpPr>
          <p:cNvPr id="5" name="Footer Placeholder 4">
            <a:extLst>
              <a:ext uri="{FF2B5EF4-FFF2-40B4-BE49-F238E27FC236}">
                <a16:creationId xmlns:a16="http://schemas.microsoft.com/office/drawing/2014/main" id="{0C2A3C08-B481-47F9-9A43-C628797A7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90DE9-D6E4-44F0-BE9F-59CB4F00FD3F}"/>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44295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13DA-7925-404E-88D3-34C6ACF85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4637A-789B-4D3F-BE42-194F8F12B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B9330-E085-492B-AA52-C8DE9C8F24F2}"/>
              </a:ext>
            </a:extLst>
          </p:cNvPr>
          <p:cNvSpPr>
            <a:spLocks noGrp="1"/>
          </p:cNvSpPr>
          <p:nvPr>
            <p:ph type="dt" sz="half" idx="10"/>
          </p:nvPr>
        </p:nvSpPr>
        <p:spPr/>
        <p:txBody>
          <a:bodyPr/>
          <a:lstStyle/>
          <a:p>
            <a:fld id="{024BD4D7-B2D1-43F8-91BD-FF298C5B7B01}" type="datetime1">
              <a:rPr lang="en-US" smtClean="0"/>
              <a:t>6/12/2025</a:t>
            </a:fld>
            <a:endParaRPr lang="en-US"/>
          </a:p>
        </p:txBody>
      </p:sp>
      <p:sp>
        <p:nvSpPr>
          <p:cNvPr id="5" name="Footer Placeholder 4">
            <a:extLst>
              <a:ext uri="{FF2B5EF4-FFF2-40B4-BE49-F238E27FC236}">
                <a16:creationId xmlns:a16="http://schemas.microsoft.com/office/drawing/2014/main" id="{0484F1E5-8F08-461A-9BD8-B97022D29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3A787-447C-483B-ADF7-7AF1B7E45827}"/>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177495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3C43-F9CA-4252-A2EF-1D217A68E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B0956-9BDA-46CA-AFF9-46F0BC518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44520F-8071-4E25-ACE6-73793E130FA3}"/>
              </a:ext>
            </a:extLst>
          </p:cNvPr>
          <p:cNvSpPr>
            <a:spLocks noGrp="1"/>
          </p:cNvSpPr>
          <p:nvPr>
            <p:ph type="dt" sz="half" idx="10"/>
          </p:nvPr>
        </p:nvSpPr>
        <p:spPr/>
        <p:txBody>
          <a:bodyPr/>
          <a:lstStyle/>
          <a:p>
            <a:fld id="{6AF43D8C-C809-4C26-93CA-1B74B21EE3C9}" type="datetime1">
              <a:rPr lang="en-US" smtClean="0"/>
              <a:t>6/12/2025</a:t>
            </a:fld>
            <a:endParaRPr lang="en-US"/>
          </a:p>
        </p:txBody>
      </p:sp>
      <p:sp>
        <p:nvSpPr>
          <p:cNvPr id="5" name="Footer Placeholder 4">
            <a:extLst>
              <a:ext uri="{FF2B5EF4-FFF2-40B4-BE49-F238E27FC236}">
                <a16:creationId xmlns:a16="http://schemas.microsoft.com/office/drawing/2014/main" id="{BFB73D5C-489F-4DDA-98CC-2FA7F35C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DE79C-00FC-4201-8FB9-5F38A7A65630}"/>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55520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1B83-EE5C-4A30-BE19-0E1921C8E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6D677-AA36-4D57-A30E-11063F1D7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8346E-6516-4E39-A575-043895ADA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E0F112-89B0-4199-A192-698F31839B06}"/>
              </a:ext>
            </a:extLst>
          </p:cNvPr>
          <p:cNvSpPr>
            <a:spLocks noGrp="1"/>
          </p:cNvSpPr>
          <p:nvPr>
            <p:ph type="dt" sz="half" idx="10"/>
          </p:nvPr>
        </p:nvSpPr>
        <p:spPr/>
        <p:txBody>
          <a:bodyPr/>
          <a:lstStyle/>
          <a:p>
            <a:fld id="{CB45847D-12B1-4A95-8688-8AC01D8130D4}" type="datetime1">
              <a:rPr lang="en-US" smtClean="0"/>
              <a:t>6/12/2025</a:t>
            </a:fld>
            <a:endParaRPr lang="en-US"/>
          </a:p>
        </p:txBody>
      </p:sp>
      <p:sp>
        <p:nvSpPr>
          <p:cNvPr id="6" name="Footer Placeholder 5">
            <a:extLst>
              <a:ext uri="{FF2B5EF4-FFF2-40B4-BE49-F238E27FC236}">
                <a16:creationId xmlns:a16="http://schemas.microsoft.com/office/drawing/2014/main" id="{3014EC32-9696-42C4-97E6-9C99107D2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997FE-353E-4A93-B5A8-D8944DD47B4E}"/>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179607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EAF5-B5CC-4BB0-86D6-EF5D1AE18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62051-1743-42A9-908B-43276437B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12CDE-10CE-429B-9996-AD3C3C331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6DEFD0-6ACD-4B47-B3E2-063227C48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E7E0B-A925-4AA6-8EC0-8A44C7CC6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D0952E-449E-4627-A0A7-0CD42FDECE6E}"/>
              </a:ext>
            </a:extLst>
          </p:cNvPr>
          <p:cNvSpPr>
            <a:spLocks noGrp="1"/>
          </p:cNvSpPr>
          <p:nvPr>
            <p:ph type="dt" sz="half" idx="10"/>
          </p:nvPr>
        </p:nvSpPr>
        <p:spPr/>
        <p:txBody>
          <a:bodyPr/>
          <a:lstStyle/>
          <a:p>
            <a:fld id="{A2F52097-0DAD-41E9-8C26-65495E7E095F}" type="datetime1">
              <a:rPr lang="en-US" smtClean="0"/>
              <a:t>6/12/2025</a:t>
            </a:fld>
            <a:endParaRPr lang="en-US"/>
          </a:p>
        </p:txBody>
      </p:sp>
      <p:sp>
        <p:nvSpPr>
          <p:cNvPr id="8" name="Footer Placeholder 7">
            <a:extLst>
              <a:ext uri="{FF2B5EF4-FFF2-40B4-BE49-F238E27FC236}">
                <a16:creationId xmlns:a16="http://schemas.microsoft.com/office/drawing/2014/main" id="{3E9E6122-CEA7-4CF1-907A-659B8D2949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6A3106-ABDF-4415-8D3C-5AE28C397E44}"/>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73862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E1BD-13D6-4810-BDF0-ED32D6F06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CB727-329F-4294-8528-794AE2ECFD67}"/>
              </a:ext>
            </a:extLst>
          </p:cNvPr>
          <p:cNvSpPr>
            <a:spLocks noGrp="1"/>
          </p:cNvSpPr>
          <p:nvPr>
            <p:ph type="dt" sz="half" idx="10"/>
          </p:nvPr>
        </p:nvSpPr>
        <p:spPr/>
        <p:txBody>
          <a:bodyPr/>
          <a:lstStyle/>
          <a:p>
            <a:fld id="{E629510C-2F9D-4D13-B65F-F2E76AFF7D79}" type="datetime1">
              <a:rPr lang="en-US" smtClean="0"/>
              <a:t>6/12/2025</a:t>
            </a:fld>
            <a:endParaRPr lang="en-US"/>
          </a:p>
        </p:txBody>
      </p:sp>
      <p:sp>
        <p:nvSpPr>
          <p:cNvPr id="4" name="Footer Placeholder 3">
            <a:extLst>
              <a:ext uri="{FF2B5EF4-FFF2-40B4-BE49-F238E27FC236}">
                <a16:creationId xmlns:a16="http://schemas.microsoft.com/office/drawing/2014/main" id="{E38A4891-AA39-474D-B7BD-290B588FA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CD6486-7901-4416-BF7D-BB09117CBD55}"/>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50273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CA85A-AF9E-49C4-B751-B4AC501F5FC1}"/>
              </a:ext>
            </a:extLst>
          </p:cNvPr>
          <p:cNvSpPr>
            <a:spLocks noGrp="1"/>
          </p:cNvSpPr>
          <p:nvPr>
            <p:ph type="dt" sz="half" idx="10"/>
          </p:nvPr>
        </p:nvSpPr>
        <p:spPr/>
        <p:txBody>
          <a:bodyPr/>
          <a:lstStyle/>
          <a:p>
            <a:fld id="{8973BE5E-3565-401E-9B87-BA5FF9A9D881}" type="datetime1">
              <a:rPr lang="en-US" smtClean="0"/>
              <a:t>6/12/2025</a:t>
            </a:fld>
            <a:endParaRPr lang="en-US"/>
          </a:p>
        </p:txBody>
      </p:sp>
      <p:sp>
        <p:nvSpPr>
          <p:cNvPr id="3" name="Footer Placeholder 2">
            <a:extLst>
              <a:ext uri="{FF2B5EF4-FFF2-40B4-BE49-F238E27FC236}">
                <a16:creationId xmlns:a16="http://schemas.microsoft.com/office/drawing/2014/main" id="{85CA72C4-A336-484F-BA98-75C4D2B85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E43FCF-E360-4369-9F90-98C36A0EE423}"/>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6850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2855-D3E7-46F8-BA3B-03B0C6BEF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987541-65E5-4D0D-BF78-05762D8F1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D0BF3-1121-49C9-BEA0-B2A6F7D81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773735-F08D-4366-B9CA-4EC707402846}"/>
              </a:ext>
            </a:extLst>
          </p:cNvPr>
          <p:cNvSpPr>
            <a:spLocks noGrp="1"/>
          </p:cNvSpPr>
          <p:nvPr>
            <p:ph type="dt" sz="half" idx="10"/>
          </p:nvPr>
        </p:nvSpPr>
        <p:spPr/>
        <p:txBody>
          <a:bodyPr/>
          <a:lstStyle/>
          <a:p>
            <a:fld id="{0536439F-DDC5-4C61-A756-4236D3B52B77}" type="datetime1">
              <a:rPr lang="en-US" smtClean="0"/>
              <a:t>6/12/2025</a:t>
            </a:fld>
            <a:endParaRPr lang="en-US"/>
          </a:p>
        </p:txBody>
      </p:sp>
      <p:sp>
        <p:nvSpPr>
          <p:cNvPr id="6" name="Footer Placeholder 5">
            <a:extLst>
              <a:ext uri="{FF2B5EF4-FFF2-40B4-BE49-F238E27FC236}">
                <a16:creationId xmlns:a16="http://schemas.microsoft.com/office/drawing/2014/main" id="{A5A1B097-5CFA-480B-9326-01388E503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E090F-5904-4FA3-8DEC-76FD9A927CF8}"/>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46642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6CFF-9EB6-49CF-9BB3-F3DEA89058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FE57D0-0B73-4481-94BE-283A1EE0A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78668D-E85D-47D2-83D8-0AFF068A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32488-032F-42D1-A05A-544EE0298A0A}"/>
              </a:ext>
            </a:extLst>
          </p:cNvPr>
          <p:cNvSpPr>
            <a:spLocks noGrp="1"/>
          </p:cNvSpPr>
          <p:nvPr>
            <p:ph type="dt" sz="half" idx="10"/>
          </p:nvPr>
        </p:nvSpPr>
        <p:spPr/>
        <p:txBody>
          <a:bodyPr/>
          <a:lstStyle/>
          <a:p>
            <a:fld id="{7284C975-DCD5-43B7-B960-FDC26BB55E35}" type="datetime1">
              <a:rPr lang="en-US" smtClean="0"/>
              <a:t>6/12/2025</a:t>
            </a:fld>
            <a:endParaRPr lang="en-US"/>
          </a:p>
        </p:txBody>
      </p:sp>
      <p:sp>
        <p:nvSpPr>
          <p:cNvPr id="6" name="Footer Placeholder 5">
            <a:extLst>
              <a:ext uri="{FF2B5EF4-FFF2-40B4-BE49-F238E27FC236}">
                <a16:creationId xmlns:a16="http://schemas.microsoft.com/office/drawing/2014/main" id="{9E771A13-0637-46FF-B696-785542675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07D0A-74F9-4D27-BFDB-0B4619FDC5F4}"/>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55941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AA5E0-A2BD-4953-8CBA-E48EE7ACF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0225-099B-4F48-A0AB-9DEFD9444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E23F-F50B-4CD2-8C66-810478AFA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F7D90-F9F7-44EC-82E1-5D8EA3B929C3}" type="datetime1">
              <a:rPr lang="en-US" smtClean="0"/>
              <a:t>6/12/2025</a:t>
            </a:fld>
            <a:endParaRPr lang="en-US"/>
          </a:p>
        </p:txBody>
      </p:sp>
      <p:sp>
        <p:nvSpPr>
          <p:cNvPr id="5" name="Footer Placeholder 4">
            <a:extLst>
              <a:ext uri="{FF2B5EF4-FFF2-40B4-BE49-F238E27FC236}">
                <a16:creationId xmlns:a16="http://schemas.microsoft.com/office/drawing/2014/main" id="{081CD0DB-C9A0-4290-8543-B6BF964A0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905E7-F1F9-4223-BB4A-010DAD5C8F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33CBC-23B1-4BFB-99E3-836C8CA4ACFD}" type="slidenum">
              <a:rPr lang="en-US" smtClean="0"/>
              <a:t>‹#›</a:t>
            </a:fld>
            <a:endParaRPr lang="en-US"/>
          </a:p>
        </p:txBody>
      </p:sp>
    </p:spTree>
    <p:extLst>
      <p:ext uri="{BB962C8B-B14F-4D97-AF65-F5344CB8AC3E}">
        <p14:creationId xmlns:p14="http://schemas.microsoft.com/office/powerpoint/2010/main" val="195932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exaslions.org/resources/texas-lions-foundation/"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lionsclubs.org/en/discover-our-foundation/miss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sites.google.com/site/julienchyerlionsyouthcamp/home"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leaderdog.org/"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wsblind.org/"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hyperlink" Target="https://txlerc.org/"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exaslionsmuseum.com/"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lions-mjm.org/"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lionscamp.com/" TargetMode="External"/><Relationship Id="rId13" Type="http://schemas.openxmlformats.org/officeDocument/2006/relationships/image" Target="../media/image10.jpg"/><Relationship Id="rId3" Type="http://schemas.openxmlformats.org/officeDocument/2006/relationships/image" Target="../media/image2.jpg"/><Relationship Id="rId7" Type="http://schemas.openxmlformats.org/officeDocument/2006/relationships/hyperlink" Target="https://www.bing.com/ck/a?!&amp;&amp;p=f3d131940678c428JmltdHM9MTcxMTY3MDQwMCZpZ3VpZD0zNDgyYjM3NS0wMjQ0LTZjMWMtMDhkNC1hMDdjMDMzMTZkY2QmaW5zaWQ9NTUxMw&amp;ptn=3&amp;ver=2&amp;hsh=3&amp;fclid=3482b375-0244-6c1c-08d4-a07c03316dcd&amp;u=a1L21hcHM_Jm1lcGk9MTA5fn5Ub3BPZlBhZ2V-QWRkcmVzc19MaW5rJnR5PTE4JnE9VGV4YXMlMjBMaW9ucyUyMENhbXAmc3M9eXBpZC5ZTjg1M3gxNDc1NDQzMyZwcG9pcz0zMC4wMDgwNjA0NTUzMjIyNjZfLTk5LjEwMjI0OTE0NTUwNzgxX1RleGFzJTIwTGlvbnMlMjBDYW1wX1lOODUzeDE0NzU0NDMzfiZjcD0zMC4wMDgwNn4tOTkuMTAyMjQ5JnY9MiZzVj0xJkZPUk09TVBTUlBM&amp;ntb=1" TargetMode="External"/><Relationship Id="rId12" Type="http://schemas.openxmlformats.org/officeDocument/2006/relationships/image" Target="../media/image9.jpg"/><Relationship Id="rId2" Type="http://schemas.openxmlformats.org/officeDocument/2006/relationships/hyperlink" Target="https://www.youtube.com/watch?v=dq2EXILv0n8&amp;t=41s" TargetMode="External"/><Relationship Id="rId1" Type="http://schemas.openxmlformats.org/officeDocument/2006/relationships/slideLayout" Target="../slideLayouts/slideLayout1.xml"/><Relationship Id="rId6" Type="http://schemas.openxmlformats.org/officeDocument/2006/relationships/hyperlink" Target="https://www.bing.com/ck/a?!&amp;&amp;p=e28f9980dec326f9JmltdHM9MTcxMTY3MDQwMCZpZ3VpZD0zNDgyYjM3NS0wMjQ0LTZjMWMtMDhkNC1hMDdjMDMzMTZkY2QmaW5zaWQ9NTUxMg&amp;ptn=3&amp;ver=2&amp;hsh=3&amp;fclid=3482b375-0244-6c1c-08d4-a07c03316dcd&amp;u=a1aHR0cHM6Ly93d3cuYmluZy5jb20vYWxpbmsvbGluaz91cmw9aHR0cHMlM2ElMmYlMmZsaW9uc2NhbXAuY29tJTJmJnNvdXJjZT1zZXJwLWxvY2FsJmg9dzAwcTRVVE9FbXZhQXhjcGEwRDBGeEJhOHJHNlEwVmdZSnNFSjFiNzQlMmJFJTNkJnA9bHdfZ2J0JmlnPUJBNkZERDhBQUFBNDQ4MDRCMThGNDYyRERFNjA2Q0E4JnlwaWQ9WU44NTN4MTQ3NTQ0MzM&amp;ntb=1" TargetMode="External"/><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image" Target="../media/image6.jpg"/><Relationship Id="rId1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lstf.or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1524000" y="2369177"/>
            <a:ext cx="9144000" cy="755454"/>
          </a:xfrm>
        </p:spPr>
        <p:txBody>
          <a:bodyPr>
            <a:normAutofit/>
          </a:bodyPr>
          <a:lstStyle/>
          <a:p>
            <a:r>
              <a:rPr lang="en-US" sz="4000" b="1" u="sng" dirty="0">
                <a:effectLst/>
                <a:latin typeface="Calibri" panose="020F0502020204030204" pitchFamily="34" charset="0"/>
                <a:ea typeface="Calibri" panose="020F0502020204030204" pitchFamily="34" charset="0"/>
                <a:cs typeface="Times New Roman" panose="02020603050405020304" pitchFamily="18" charset="0"/>
              </a:rPr>
              <a:t>Lion District 2-X1 Supported Charities</a:t>
            </a:r>
            <a:endParaRPr lang="en-US"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3541740"/>
            <a:ext cx="9144000" cy="2236902"/>
          </a:xfrm>
        </p:spPr>
        <p:txBody>
          <a:bodyPr>
            <a:normAutofit/>
          </a:bodyPr>
          <a:lstStyle/>
          <a:p>
            <a:r>
              <a:rPr lang="en-US" sz="3200" b="1" dirty="0"/>
              <a:t>2025-2026 Lion Year</a:t>
            </a:r>
          </a:p>
          <a:p>
            <a:endParaRPr lang="en-US" i="1" dirty="0"/>
          </a:p>
          <a:p>
            <a:r>
              <a:rPr lang="en-US" i="1" dirty="0"/>
              <a:t>PDG/GLT Fred Conger</a:t>
            </a:r>
          </a:p>
          <a:p>
            <a:r>
              <a:rPr lang="en-US" dirty="0"/>
              <a:t>June 21, 2025</a:t>
            </a:r>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7" name="Slide Number Placeholder 6">
            <a:extLst>
              <a:ext uri="{FF2B5EF4-FFF2-40B4-BE49-F238E27FC236}">
                <a16:creationId xmlns:a16="http://schemas.microsoft.com/office/drawing/2014/main" id="{73A1126B-38FB-DE2C-8C65-7E9F0C791BE8}"/>
              </a:ext>
            </a:extLst>
          </p:cNvPr>
          <p:cNvSpPr>
            <a:spLocks noGrp="1"/>
          </p:cNvSpPr>
          <p:nvPr>
            <p:ph type="sldNum" sz="quarter" idx="12"/>
          </p:nvPr>
        </p:nvSpPr>
        <p:spPr/>
        <p:txBody>
          <a:bodyPr/>
          <a:lstStyle/>
          <a:p>
            <a:fld id="{DE633CBC-23B1-4BFB-99E3-836C8CA4ACFD}" type="slidenum">
              <a:rPr lang="en-US" smtClean="0"/>
              <a:t>1</a:t>
            </a:fld>
            <a:endParaRPr lang="en-US"/>
          </a:p>
        </p:txBody>
      </p:sp>
    </p:spTree>
    <p:extLst>
      <p:ext uri="{BB962C8B-B14F-4D97-AF65-F5344CB8AC3E}">
        <p14:creationId xmlns:p14="http://schemas.microsoft.com/office/powerpoint/2010/main" val="284412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538264" y="2097403"/>
            <a:ext cx="10815536" cy="3626063"/>
          </a:xfrm>
        </p:spPr>
        <p:txBody>
          <a:bodyPr>
            <a:normAutofit fontScale="92500" lnSpcReduction="20000"/>
          </a:bodyPr>
          <a:lstStyle/>
          <a:p>
            <a:pPr marL="0" indent="0">
              <a:lnSpc>
                <a:spcPct val="107000"/>
              </a:lnSpc>
              <a:spcBef>
                <a:spcPts val="0"/>
              </a:spcBef>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1" i="1" dirty="0">
                <a:solidFill>
                  <a:schemeClr val="accent1">
                    <a:lumMod val="75000"/>
                  </a:schemeClr>
                </a:solidFill>
              </a:rPr>
              <a:t>100% Club donations and</a:t>
            </a:r>
          </a:p>
          <a:p>
            <a:pPr marL="0" marR="0" indent="0">
              <a:lnSpc>
                <a:spcPct val="107000"/>
              </a:lnSpc>
              <a:spcBef>
                <a:spcPts val="0"/>
              </a:spcBef>
              <a:spcAft>
                <a:spcPts val="0"/>
              </a:spcAft>
              <a:buNone/>
            </a:pP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$100 – TS&amp;LF Life Membership ($150 with Plaque)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$250 – William S. Harris Memorial Award (Bronze Plaque)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$500 - Pete Anderson Award (Desktop Award)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$750 – Neil Roach Award (Desktop Award)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$1000 – PDG F.X. “Pancho” Luna Award (Bronze Plaque)</a:t>
            </a:r>
          </a:p>
          <a:p>
            <a:pPr marL="0" marR="0" indent="0">
              <a:lnSpc>
                <a:spcPct val="107000"/>
              </a:lnSpc>
              <a:spcBef>
                <a:spcPts val="0"/>
              </a:spcBef>
              <a:spcAft>
                <a:spcPts val="0"/>
              </a:spcAft>
              <a:buNone/>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rPr>
              <a:t>Plus proceeds from</a:t>
            </a:r>
          </a:p>
          <a:p>
            <a:pPr marL="0" marR="0" indent="0" algn="ctr">
              <a:lnSpc>
                <a:spcPct val="107000"/>
              </a:lnSpc>
              <a:spcBef>
                <a:spcPts val="0"/>
              </a:spcBef>
              <a:spcAft>
                <a:spcPts val="0"/>
              </a:spcAft>
              <a:buNone/>
            </a:pPr>
            <a:r>
              <a:rPr lang="en-US" b="1" u="sng" dirty="0">
                <a:effectLst/>
                <a:latin typeface="Calibri" panose="020F0502020204030204" pitchFamily="34" charset="0"/>
                <a:ea typeface="Calibri" panose="020F0502020204030204" pitchFamily="34" charset="0"/>
                <a:cs typeface="Times New Roman" panose="02020603050405020304" pitchFamily="18" charset="0"/>
              </a:rPr>
              <a:t>Denim &amp; Diamonds Fundraiser – June 29</a:t>
            </a:r>
            <a:r>
              <a:rPr lang="en-US" b="1" u="sng"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b="1"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A611C35-1D94-89D1-CC3B-461CE47628E0}"/>
              </a:ext>
            </a:extLst>
          </p:cNvPr>
          <p:cNvSpPr>
            <a:spLocks noGrp="1"/>
          </p:cNvSpPr>
          <p:nvPr>
            <p:ph type="sldNum" sz="quarter" idx="12"/>
          </p:nvPr>
        </p:nvSpPr>
        <p:spPr/>
        <p:txBody>
          <a:bodyPr/>
          <a:lstStyle/>
          <a:p>
            <a:fld id="{DE633CBC-23B1-4BFB-99E3-836C8CA4ACFD}" type="slidenum">
              <a:rPr lang="en-US" smtClean="0"/>
              <a:t>10</a:t>
            </a:fld>
            <a:endParaRPr lang="en-US"/>
          </a:p>
        </p:txBody>
      </p:sp>
      <p:pic>
        <p:nvPicPr>
          <p:cNvPr id="8" name="Picture 7">
            <a:extLst>
              <a:ext uri="{FF2B5EF4-FFF2-40B4-BE49-F238E27FC236}">
                <a16:creationId xmlns:a16="http://schemas.microsoft.com/office/drawing/2014/main" id="{81248533-5078-5B72-7AE7-F9E38D146506}"/>
              </a:ext>
            </a:extLst>
          </p:cNvPr>
          <p:cNvPicPr>
            <a:picLocks noChangeAspect="1"/>
          </p:cNvPicPr>
          <p:nvPr/>
        </p:nvPicPr>
        <p:blipFill>
          <a:blip r:embed="rId3"/>
          <a:stretch>
            <a:fillRect/>
          </a:stretch>
        </p:blipFill>
        <p:spPr>
          <a:xfrm>
            <a:off x="2582090" y="749364"/>
            <a:ext cx="7553599" cy="719390"/>
          </a:xfrm>
          <a:prstGeom prst="rect">
            <a:avLst/>
          </a:prstGeom>
        </p:spPr>
      </p:pic>
      <p:pic>
        <p:nvPicPr>
          <p:cNvPr id="10" name="Picture 9">
            <a:extLst>
              <a:ext uri="{FF2B5EF4-FFF2-40B4-BE49-F238E27FC236}">
                <a16:creationId xmlns:a16="http://schemas.microsoft.com/office/drawing/2014/main" id="{BBE8D141-9B16-705A-406F-2B7671179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771" y="1440674"/>
            <a:ext cx="1720860" cy="1445690"/>
          </a:xfrm>
          <a:prstGeom prst="rect">
            <a:avLst/>
          </a:prstGeom>
        </p:spPr>
      </p:pic>
    </p:spTree>
    <p:extLst>
      <p:ext uri="{BB962C8B-B14F-4D97-AF65-F5344CB8AC3E}">
        <p14:creationId xmlns:p14="http://schemas.microsoft.com/office/powerpoint/2010/main" val="224637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24824" y="325802"/>
            <a:ext cx="6914917" cy="1325563"/>
          </a:xfrm>
        </p:spPr>
        <p:txBody>
          <a:bodyPr/>
          <a:lstStyle/>
          <a:p>
            <a:pPr algn="ctr"/>
            <a:r>
              <a:rPr lang="en-US" b="1" dirty="0"/>
              <a:t>Texas Lions Foundation</a:t>
            </a:r>
            <a:br>
              <a:rPr lang="en-US" b="1" dirty="0"/>
            </a:br>
            <a:r>
              <a:rPr lang="en-US" b="1" dirty="0">
                <a:hlinkClick r:id="rId2"/>
              </a:rPr>
              <a:t>MD-2</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4B737A7A-2F57-C136-9D3A-EB71B4F998F1}"/>
              </a:ext>
            </a:extLst>
          </p:cNvPr>
          <p:cNvSpPr>
            <a:spLocks noGrp="1"/>
          </p:cNvSpPr>
          <p:nvPr>
            <p:ph type="sldNum" sz="quarter" idx="12"/>
          </p:nvPr>
        </p:nvSpPr>
        <p:spPr/>
        <p:txBody>
          <a:bodyPr/>
          <a:lstStyle/>
          <a:p>
            <a:fld id="{DE633CBC-23B1-4BFB-99E3-836C8CA4ACFD}" type="slidenum">
              <a:rPr lang="en-US" smtClean="0"/>
              <a:t>11</a:t>
            </a:fld>
            <a:endParaRPr lang="en-US"/>
          </a:p>
        </p:txBody>
      </p:sp>
      <p:pic>
        <p:nvPicPr>
          <p:cNvPr id="6" name="Picture 5">
            <a:extLst>
              <a:ext uri="{FF2B5EF4-FFF2-40B4-BE49-F238E27FC236}">
                <a16:creationId xmlns:a16="http://schemas.microsoft.com/office/drawing/2014/main" id="{134789F4-213A-7906-F6F6-9B40195A9745}"/>
              </a:ext>
            </a:extLst>
          </p:cNvPr>
          <p:cNvPicPr>
            <a:picLocks noChangeAspect="1"/>
          </p:cNvPicPr>
          <p:nvPr/>
        </p:nvPicPr>
        <p:blipFill>
          <a:blip r:embed="rId4"/>
          <a:stretch>
            <a:fillRect/>
          </a:stretch>
        </p:blipFill>
        <p:spPr>
          <a:xfrm>
            <a:off x="10219093" y="325802"/>
            <a:ext cx="1601130" cy="2203389"/>
          </a:xfrm>
          <a:prstGeom prst="rect">
            <a:avLst/>
          </a:prstGeom>
        </p:spPr>
      </p:pic>
      <p:sp>
        <p:nvSpPr>
          <p:cNvPr id="8" name="Content Placeholder 7">
            <a:extLst>
              <a:ext uri="{FF2B5EF4-FFF2-40B4-BE49-F238E27FC236}">
                <a16:creationId xmlns:a16="http://schemas.microsoft.com/office/drawing/2014/main" id="{57EF5E78-6078-1329-934F-2AF348857087}"/>
              </a:ext>
            </a:extLst>
          </p:cNvPr>
          <p:cNvSpPr>
            <a:spLocks noGrp="1"/>
          </p:cNvSpPr>
          <p:nvPr>
            <p:ph idx="1"/>
          </p:nvPr>
        </p:nvSpPr>
        <p:spPr>
          <a:xfrm>
            <a:off x="1253085" y="2107752"/>
            <a:ext cx="9216040" cy="4248598"/>
          </a:xfrm>
        </p:spPr>
        <p:txBody>
          <a:bodyPr>
            <a:normAutofit fontScale="92500" lnSpcReduction="10000"/>
          </a:bodyPr>
          <a:lstStyle/>
          <a:p>
            <a:pPr algn="l"/>
            <a:r>
              <a:rPr lang="en-US" sz="2400" b="0" i="1" dirty="0">
                <a:solidFill>
                  <a:srgbClr val="000000"/>
                </a:solidFill>
                <a:effectLst/>
                <a:latin typeface="Open Sans" panose="020B0606030504020204" pitchFamily="34" charset="0"/>
              </a:rPr>
              <a:t>Texas Lions Foundation (TLF) is an organization committed to filling humanitarian needs throughout the world. As a public, non-profit, tax-exempt corporation, its purpose is to promote human welfare by careful application of contributed funds.</a:t>
            </a:r>
          </a:p>
          <a:p>
            <a:pPr algn="l"/>
            <a:endParaRPr lang="en-US" sz="1500" b="0" i="0" dirty="0">
              <a:solidFill>
                <a:srgbClr val="000000"/>
              </a:solidFill>
              <a:effectLst/>
              <a:latin typeface="Open Sans" panose="020B0606030504020204" pitchFamily="34" charset="0"/>
            </a:endParaRPr>
          </a:p>
          <a:p>
            <a:pPr algn="l"/>
            <a:r>
              <a:rPr lang="en-US" sz="2400" b="0" i="1" dirty="0">
                <a:solidFill>
                  <a:srgbClr val="000000"/>
                </a:solidFill>
                <a:effectLst/>
                <a:latin typeface="Open Sans" panose="020B0606030504020204" pitchFamily="34" charset="0"/>
              </a:rPr>
              <a:t>TLF concentrates its efforts in two areas: humanitarian services and disaster relief. </a:t>
            </a:r>
            <a:r>
              <a:rPr lang="en-US" sz="2400" b="0" i="0" dirty="0">
                <a:solidFill>
                  <a:srgbClr val="000000"/>
                </a:solidFill>
                <a:effectLst/>
                <a:latin typeface="Open Sans" panose="020B0606030504020204" pitchFamily="34" charset="0"/>
              </a:rPr>
              <a:t>The Foundation strives to support projects that, while falling into one of these two categories, also have long-term and far-reaching effects, and promote the objectives of the Texas Lions Foundation. Overall, the Foundation maintains a strong commitment to helping people achieve their own potential, and to implementing projects that make permanent and positive changes. Projects are favored that provide benefits to as many people as possible.</a:t>
            </a:r>
          </a:p>
          <a:p>
            <a:endParaRPr lang="en-US" sz="2400" dirty="0"/>
          </a:p>
        </p:txBody>
      </p:sp>
    </p:spTree>
    <p:extLst>
      <p:ext uri="{BB962C8B-B14F-4D97-AF65-F5344CB8AC3E}">
        <p14:creationId xmlns:p14="http://schemas.microsoft.com/office/powerpoint/2010/main" val="3940551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24824" y="325802"/>
            <a:ext cx="6914917" cy="1325563"/>
          </a:xfrm>
        </p:spPr>
        <p:txBody>
          <a:bodyPr/>
          <a:lstStyle/>
          <a:p>
            <a:pPr algn="ctr"/>
            <a:r>
              <a:rPr lang="en-US" b="1" dirty="0"/>
              <a:t>Texas Lions Foundation</a:t>
            </a:r>
            <a:br>
              <a:rPr lang="en-US" b="1" dirty="0"/>
            </a:br>
            <a:r>
              <a:rPr lang="en-US" b="1" dirty="0"/>
              <a:t>MD-2</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1681511" y="4221273"/>
            <a:ext cx="8601541" cy="1697832"/>
          </a:xfrm>
        </p:spPr>
        <p:txBody>
          <a:bodyPr>
            <a:normAutofit/>
          </a:bodyPr>
          <a:lstStyle/>
          <a:p>
            <a:pPr marL="0" indent="0">
              <a:lnSpc>
                <a:spcPct val="107000"/>
              </a:lnSpc>
              <a:spcBef>
                <a:spcPts val="0"/>
              </a:spcBef>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lumMod val="75000"/>
                  </a:schemeClr>
                </a:solidFill>
              </a:rPr>
              <a:t>100% club donations and</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$125 - TLF Award (Silver &amp; Gold plate)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$500 - TLF Fellow Award (Plaque &amp; lapel Pin)</a:t>
            </a:r>
          </a:p>
          <a:p>
            <a:pPr marL="0" marR="0" indent="0">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$500 additional - (pins have a diamond per $500 added)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4B737A7A-2F57-C136-9D3A-EB71B4F998F1}"/>
              </a:ext>
            </a:extLst>
          </p:cNvPr>
          <p:cNvSpPr>
            <a:spLocks noGrp="1"/>
          </p:cNvSpPr>
          <p:nvPr>
            <p:ph type="sldNum" sz="quarter" idx="12"/>
          </p:nvPr>
        </p:nvSpPr>
        <p:spPr/>
        <p:txBody>
          <a:bodyPr/>
          <a:lstStyle/>
          <a:p>
            <a:fld id="{DE633CBC-23B1-4BFB-99E3-836C8CA4ACFD}" type="slidenum">
              <a:rPr lang="en-US" smtClean="0"/>
              <a:t>12</a:t>
            </a:fld>
            <a:endParaRPr lang="en-US"/>
          </a:p>
        </p:txBody>
      </p:sp>
      <p:pic>
        <p:nvPicPr>
          <p:cNvPr id="8" name="Picture 7">
            <a:extLst>
              <a:ext uri="{FF2B5EF4-FFF2-40B4-BE49-F238E27FC236}">
                <a16:creationId xmlns:a16="http://schemas.microsoft.com/office/drawing/2014/main" id="{7D2C75C4-F692-407F-152B-987D38762829}"/>
              </a:ext>
            </a:extLst>
          </p:cNvPr>
          <p:cNvPicPr>
            <a:picLocks noChangeAspect="1"/>
          </p:cNvPicPr>
          <p:nvPr/>
        </p:nvPicPr>
        <p:blipFill rotWithShape="1">
          <a:blip r:embed="rId3">
            <a:extLst>
              <a:ext uri="{28A0092B-C50C-407E-A947-70E740481C1C}">
                <a14:useLocalDpi xmlns:a14="http://schemas.microsoft.com/office/drawing/2010/main" val="0"/>
              </a:ext>
            </a:extLst>
          </a:blip>
          <a:srcRect l="4258" r="-3355" b="9916"/>
          <a:stretch/>
        </p:blipFill>
        <p:spPr>
          <a:xfrm rot="10800000">
            <a:off x="4850859" y="1859056"/>
            <a:ext cx="2490282" cy="1697831"/>
          </a:xfrm>
          <a:prstGeom prst="rect">
            <a:avLst/>
          </a:prstGeom>
        </p:spPr>
      </p:pic>
      <p:pic>
        <p:nvPicPr>
          <p:cNvPr id="7" name="Picture 6">
            <a:extLst>
              <a:ext uri="{FF2B5EF4-FFF2-40B4-BE49-F238E27FC236}">
                <a16:creationId xmlns:a16="http://schemas.microsoft.com/office/drawing/2014/main" id="{6B2EBBCE-998F-7A45-0E03-E35749C8CB6A}"/>
              </a:ext>
            </a:extLst>
          </p:cNvPr>
          <p:cNvPicPr>
            <a:picLocks noChangeAspect="1"/>
          </p:cNvPicPr>
          <p:nvPr/>
        </p:nvPicPr>
        <p:blipFill>
          <a:blip r:embed="rId4"/>
          <a:stretch>
            <a:fillRect/>
          </a:stretch>
        </p:blipFill>
        <p:spPr>
          <a:xfrm>
            <a:off x="10078264" y="430306"/>
            <a:ext cx="1592064" cy="2186434"/>
          </a:xfrm>
          <a:prstGeom prst="rect">
            <a:avLst/>
          </a:prstGeom>
        </p:spPr>
      </p:pic>
    </p:spTree>
    <p:extLst>
      <p:ext uri="{BB962C8B-B14F-4D97-AF65-F5344CB8AC3E}">
        <p14:creationId xmlns:p14="http://schemas.microsoft.com/office/powerpoint/2010/main" val="128190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2018298" y="3214800"/>
            <a:ext cx="8155403" cy="2797953"/>
          </a:xfrm>
        </p:spPr>
        <p:txBody>
          <a:bodyPr>
            <a:normAutofit/>
          </a:bodyPr>
          <a:lstStyle/>
          <a:p>
            <a:pPr algn="l"/>
            <a:r>
              <a:rPr lang="en-US" i="1" dirty="0"/>
              <a:t>Our mission is to empower Lions clubs, volunteers, and partners to improve health and well-being, strengthen communities, and support those in need through humanitarian services and grants that impact lives globally, and encourage peace and international understanding.</a:t>
            </a:r>
          </a:p>
          <a:p>
            <a:r>
              <a:rPr lang="en-US" b="1" dirty="0"/>
              <a:t>Vision, Hunger, Youth, Disaster Relief, Humanitarian, Diabetes, Environment, Childhood Cancer.</a:t>
            </a:r>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13</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79EBAD-3E48-EFB2-1452-26EF05A1E2C6}"/>
              </a:ext>
            </a:extLst>
          </p:cNvPr>
          <p:cNvSpPr>
            <a:spLocks noGrp="1"/>
          </p:cNvSpPr>
          <p:nvPr>
            <p:ph type="ctrTitle"/>
          </p:nvPr>
        </p:nvSpPr>
        <p:spPr>
          <a:xfrm>
            <a:off x="3079769" y="736875"/>
            <a:ext cx="6032462" cy="1189347"/>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hlinkClick r:id="rId4"/>
              </a:rPr>
              <a:t>Lions Clubs International Foundation</a:t>
            </a:r>
            <a:endParaRPr lang="en-US" sz="4400" dirty="0"/>
          </a:p>
        </p:txBody>
      </p:sp>
      <p:pic>
        <p:nvPicPr>
          <p:cNvPr id="13" name="Picture 12">
            <a:extLst>
              <a:ext uri="{FF2B5EF4-FFF2-40B4-BE49-F238E27FC236}">
                <a16:creationId xmlns:a16="http://schemas.microsoft.com/office/drawing/2014/main" id="{8E6E8447-CCB7-CB8D-187E-357479A8D34D}"/>
              </a:ext>
            </a:extLst>
          </p:cNvPr>
          <p:cNvPicPr>
            <a:picLocks noChangeAspect="1"/>
          </p:cNvPicPr>
          <p:nvPr/>
        </p:nvPicPr>
        <p:blipFill rotWithShape="1">
          <a:blip r:embed="rId5"/>
          <a:srcRect t="33735" b="33546"/>
          <a:stretch/>
        </p:blipFill>
        <p:spPr>
          <a:xfrm>
            <a:off x="4810125" y="2027248"/>
            <a:ext cx="2571750" cy="841443"/>
          </a:xfrm>
          <a:prstGeom prst="rect">
            <a:avLst/>
          </a:prstGeom>
        </p:spPr>
      </p:pic>
    </p:spTree>
    <p:extLst>
      <p:ext uri="{BB962C8B-B14F-4D97-AF65-F5344CB8AC3E}">
        <p14:creationId xmlns:p14="http://schemas.microsoft.com/office/powerpoint/2010/main" val="85349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14</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79EBAD-3E48-EFB2-1452-26EF05A1E2C6}"/>
              </a:ext>
            </a:extLst>
          </p:cNvPr>
          <p:cNvSpPr>
            <a:spLocks noGrp="1"/>
          </p:cNvSpPr>
          <p:nvPr>
            <p:ph type="ctrTitle"/>
          </p:nvPr>
        </p:nvSpPr>
        <p:spPr>
          <a:xfrm>
            <a:off x="3079769" y="724565"/>
            <a:ext cx="6032462" cy="1189347"/>
          </a:xfrm>
        </p:spPr>
        <p:txBody>
          <a:bodyPr>
            <a:normAutofit fontScale="90000"/>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pic>
        <p:nvPicPr>
          <p:cNvPr id="9" name="Picture 8">
            <a:extLst>
              <a:ext uri="{FF2B5EF4-FFF2-40B4-BE49-F238E27FC236}">
                <a16:creationId xmlns:a16="http://schemas.microsoft.com/office/drawing/2014/main" id="{B2E13FE2-137C-BE7B-2D79-BC4B60C4C2E1}"/>
              </a:ext>
            </a:extLst>
          </p:cNvPr>
          <p:cNvPicPr>
            <a:picLocks noChangeAspect="1"/>
          </p:cNvPicPr>
          <p:nvPr/>
        </p:nvPicPr>
        <p:blipFill>
          <a:blip r:embed="rId4"/>
          <a:stretch>
            <a:fillRect/>
          </a:stretch>
        </p:blipFill>
        <p:spPr>
          <a:xfrm>
            <a:off x="948126" y="2703465"/>
            <a:ext cx="1435151" cy="1058243"/>
          </a:xfrm>
          <a:prstGeom prst="rect">
            <a:avLst/>
          </a:prstGeom>
        </p:spPr>
      </p:pic>
      <p:sp>
        <p:nvSpPr>
          <p:cNvPr id="13" name="TextBox 12">
            <a:extLst>
              <a:ext uri="{FF2B5EF4-FFF2-40B4-BE49-F238E27FC236}">
                <a16:creationId xmlns:a16="http://schemas.microsoft.com/office/drawing/2014/main" id="{7C61BAD2-38BC-0C86-9CAD-FBBC272A2F0F}"/>
              </a:ext>
            </a:extLst>
          </p:cNvPr>
          <p:cNvSpPr txBox="1"/>
          <p:nvPr/>
        </p:nvSpPr>
        <p:spPr>
          <a:xfrm>
            <a:off x="3017853" y="2724754"/>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Vision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ar( --e-global-typography-text-font-family )"/>
              </a:rPr>
              <a:t>LCIF helps Lions prevent avoidable blindness and care for the visually impaired</a:t>
            </a:r>
            <a:endParaRPr lang="en-US" dirty="0"/>
          </a:p>
        </p:txBody>
      </p:sp>
      <p:pic>
        <p:nvPicPr>
          <p:cNvPr id="14" name="Picture 13">
            <a:extLst>
              <a:ext uri="{FF2B5EF4-FFF2-40B4-BE49-F238E27FC236}">
                <a16:creationId xmlns:a16="http://schemas.microsoft.com/office/drawing/2014/main" id="{DFF1C7D2-4EEB-ED10-4025-370943331168}"/>
              </a:ext>
            </a:extLst>
          </p:cNvPr>
          <p:cNvPicPr>
            <a:picLocks noChangeAspect="1"/>
          </p:cNvPicPr>
          <p:nvPr/>
        </p:nvPicPr>
        <p:blipFill>
          <a:blip r:embed="rId5"/>
          <a:stretch>
            <a:fillRect/>
          </a:stretch>
        </p:blipFill>
        <p:spPr>
          <a:xfrm>
            <a:off x="948126" y="3965454"/>
            <a:ext cx="1435151" cy="1058243"/>
          </a:xfrm>
          <a:prstGeom prst="rect">
            <a:avLst/>
          </a:prstGeom>
        </p:spPr>
      </p:pic>
      <p:sp>
        <p:nvSpPr>
          <p:cNvPr id="16" name="TextBox 15">
            <a:extLst>
              <a:ext uri="{FF2B5EF4-FFF2-40B4-BE49-F238E27FC236}">
                <a16:creationId xmlns:a16="http://schemas.microsoft.com/office/drawing/2014/main" id="{2DC28C09-5EF1-18BE-A2CC-9E6C249677B2}"/>
              </a:ext>
            </a:extLst>
          </p:cNvPr>
          <p:cNvSpPr txBox="1"/>
          <p:nvPr/>
        </p:nvSpPr>
        <p:spPr>
          <a:xfrm>
            <a:off x="2933854" y="3986743"/>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Hunger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on a mission to ensure all community members have access to nutritious foods</a:t>
            </a:r>
            <a:endParaRPr lang="en-US" dirty="0"/>
          </a:p>
        </p:txBody>
      </p:sp>
      <p:pic>
        <p:nvPicPr>
          <p:cNvPr id="17" name="Picture 16">
            <a:extLst>
              <a:ext uri="{FF2B5EF4-FFF2-40B4-BE49-F238E27FC236}">
                <a16:creationId xmlns:a16="http://schemas.microsoft.com/office/drawing/2014/main" id="{D9823C98-7CD8-9F86-6960-0B0735CE081B}"/>
              </a:ext>
            </a:extLst>
          </p:cNvPr>
          <p:cNvPicPr>
            <a:picLocks noChangeAspect="1"/>
          </p:cNvPicPr>
          <p:nvPr/>
        </p:nvPicPr>
        <p:blipFill>
          <a:blip r:embed="rId6"/>
          <a:stretch>
            <a:fillRect/>
          </a:stretch>
        </p:blipFill>
        <p:spPr>
          <a:xfrm>
            <a:off x="948126" y="5227443"/>
            <a:ext cx="1402202" cy="1030313"/>
          </a:xfrm>
          <a:prstGeom prst="rect">
            <a:avLst/>
          </a:prstGeom>
        </p:spPr>
      </p:pic>
      <p:sp>
        <p:nvSpPr>
          <p:cNvPr id="19" name="TextBox 18">
            <a:extLst>
              <a:ext uri="{FF2B5EF4-FFF2-40B4-BE49-F238E27FC236}">
                <a16:creationId xmlns:a16="http://schemas.microsoft.com/office/drawing/2014/main" id="{06CD1D8E-819E-D549-1BC1-07CF57A6FCF4}"/>
              </a:ext>
            </a:extLst>
          </p:cNvPr>
          <p:cNvSpPr txBox="1"/>
          <p:nvPr/>
        </p:nvSpPr>
        <p:spPr>
          <a:xfrm>
            <a:off x="2933854" y="5096268"/>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Environment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dedicated to helping Lions take on large-scale projects that will create a sustainable and healthy future for generations to come.</a:t>
            </a:r>
            <a:endParaRPr kumimoji="0" lang="en-US" altLang="en-US" sz="1200" b="0" i="0" u="none" strike="noStrike" cap="none" normalizeH="0" baseline="0" dirty="0">
              <a:ln>
                <a:noFill/>
              </a:ln>
              <a:solidFill>
                <a:schemeClr val="tx1"/>
              </a:solidFill>
              <a:effectLst/>
            </a:endParaRPr>
          </a:p>
        </p:txBody>
      </p:sp>
      <p:pic>
        <p:nvPicPr>
          <p:cNvPr id="20" name="Picture 19">
            <a:extLst>
              <a:ext uri="{FF2B5EF4-FFF2-40B4-BE49-F238E27FC236}">
                <a16:creationId xmlns:a16="http://schemas.microsoft.com/office/drawing/2014/main" id="{E26281E1-E2D4-BDBE-8730-320391C5090E}"/>
              </a:ext>
            </a:extLst>
          </p:cNvPr>
          <p:cNvPicPr>
            <a:picLocks noChangeAspect="1"/>
          </p:cNvPicPr>
          <p:nvPr/>
        </p:nvPicPr>
        <p:blipFill rotWithShape="1">
          <a:blip r:embed="rId7"/>
          <a:srcRect t="33735" b="33546"/>
          <a:stretch/>
        </p:blipFill>
        <p:spPr>
          <a:xfrm>
            <a:off x="4779167" y="1954675"/>
            <a:ext cx="2571750" cy="841443"/>
          </a:xfrm>
          <a:prstGeom prst="rect">
            <a:avLst/>
          </a:prstGeom>
        </p:spPr>
      </p:pic>
    </p:spTree>
    <p:extLst>
      <p:ext uri="{BB962C8B-B14F-4D97-AF65-F5344CB8AC3E}">
        <p14:creationId xmlns:p14="http://schemas.microsoft.com/office/powerpoint/2010/main" val="121194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15</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1A36A51-A8CD-7051-691B-278AFCB47650}"/>
              </a:ext>
            </a:extLst>
          </p:cNvPr>
          <p:cNvPicPr>
            <a:picLocks noChangeAspect="1"/>
          </p:cNvPicPr>
          <p:nvPr/>
        </p:nvPicPr>
        <p:blipFill>
          <a:blip r:embed="rId4"/>
          <a:stretch>
            <a:fillRect/>
          </a:stretch>
        </p:blipFill>
        <p:spPr>
          <a:xfrm>
            <a:off x="926639" y="2944889"/>
            <a:ext cx="1402202" cy="1030313"/>
          </a:xfrm>
          <a:prstGeom prst="rect">
            <a:avLst/>
          </a:prstGeom>
        </p:spPr>
      </p:pic>
      <p:sp>
        <p:nvSpPr>
          <p:cNvPr id="8" name="TextBox 7">
            <a:extLst>
              <a:ext uri="{FF2B5EF4-FFF2-40B4-BE49-F238E27FC236}">
                <a16:creationId xmlns:a16="http://schemas.microsoft.com/office/drawing/2014/main" id="{8E7DD1AB-9ED7-699F-3F12-F9C147B34201}"/>
              </a:ext>
            </a:extLst>
          </p:cNvPr>
          <p:cNvSpPr txBox="1"/>
          <p:nvPr/>
        </p:nvSpPr>
        <p:spPr>
          <a:xfrm>
            <a:off x="2912367" y="2796118"/>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Childhood Cancer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committed to helping cancer patients and their families, and we’re constantly exploring new ways to improve quality of life for these children.</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65B6D31E-BA18-B115-0646-76F3BC0F0CE6}"/>
              </a:ext>
            </a:extLst>
          </p:cNvPr>
          <p:cNvPicPr>
            <a:picLocks noChangeAspect="1"/>
          </p:cNvPicPr>
          <p:nvPr/>
        </p:nvPicPr>
        <p:blipFill>
          <a:blip r:embed="rId5"/>
          <a:stretch>
            <a:fillRect/>
          </a:stretch>
        </p:blipFill>
        <p:spPr>
          <a:xfrm>
            <a:off x="873917" y="4171658"/>
            <a:ext cx="1454924" cy="1072823"/>
          </a:xfrm>
          <a:prstGeom prst="rect">
            <a:avLst/>
          </a:prstGeom>
        </p:spPr>
      </p:pic>
      <p:sp>
        <p:nvSpPr>
          <p:cNvPr id="15" name="TextBox 14">
            <a:extLst>
              <a:ext uri="{FF2B5EF4-FFF2-40B4-BE49-F238E27FC236}">
                <a16:creationId xmlns:a16="http://schemas.microsoft.com/office/drawing/2014/main" id="{C13E3CAB-7BBF-A01B-5246-660F62A8DA04}"/>
              </a:ext>
            </a:extLst>
          </p:cNvPr>
          <p:cNvSpPr txBox="1"/>
          <p:nvPr/>
        </p:nvSpPr>
        <p:spPr>
          <a:xfrm>
            <a:off x="2912367" y="4191439"/>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Diabetes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fighting to reduce the prevalence of diabetes and improve quality of life for people diagnosed with this disease.</a:t>
            </a:r>
            <a:endParaRPr kumimoji="0" lang="en-US" altLang="en-US" sz="1200" b="0" i="0" u="none" strike="noStrike" cap="none" normalizeH="0" baseline="0" dirty="0">
              <a:ln>
                <a:noFill/>
              </a:ln>
              <a:solidFill>
                <a:schemeClr val="tx1"/>
              </a:solidFill>
              <a:effectLst/>
            </a:endParaRPr>
          </a:p>
        </p:txBody>
      </p:sp>
      <p:sp>
        <p:nvSpPr>
          <p:cNvPr id="20" name="TextBox 19">
            <a:extLst>
              <a:ext uri="{FF2B5EF4-FFF2-40B4-BE49-F238E27FC236}">
                <a16:creationId xmlns:a16="http://schemas.microsoft.com/office/drawing/2014/main" id="{ADD84D9B-DAC9-1A0F-E74A-898886AF3B8E}"/>
              </a:ext>
            </a:extLst>
          </p:cNvPr>
          <p:cNvSpPr txBox="1"/>
          <p:nvPr/>
        </p:nvSpPr>
        <p:spPr>
          <a:xfrm>
            <a:off x="2912367" y="5331017"/>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Humanitarian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Lions identify the world’s most crucial needs, and LCIF supports them in their efforts to provide humanitarian aid around the globe.</a:t>
            </a:r>
            <a:endParaRPr kumimoji="0" lang="en-US" altLang="en-US" sz="1200" b="0" i="0" u="none" strike="noStrike" cap="none" normalizeH="0" baseline="0" dirty="0">
              <a:ln>
                <a:noFill/>
              </a:ln>
              <a:solidFill>
                <a:schemeClr val="tx1"/>
              </a:solidFill>
              <a:effectLst/>
            </a:endParaRPr>
          </a:p>
        </p:txBody>
      </p:sp>
      <p:pic>
        <p:nvPicPr>
          <p:cNvPr id="21" name="Picture 20">
            <a:extLst>
              <a:ext uri="{FF2B5EF4-FFF2-40B4-BE49-F238E27FC236}">
                <a16:creationId xmlns:a16="http://schemas.microsoft.com/office/drawing/2014/main" id="{5DC3DFE4-DA5C-8F87-F230-F78C0DD89427}"/>
              </a:ext>
            </a:extLst>
          </p:cNvPr>
          <p:cNvPicPr>
            <a:picLocks noChangeAspect="1"/>
          </p:cNvPicPr>
          <p:nvPr/>
        </p:nvPicPr>
        <p:blipFill>
          <a:blip r:embed="rId6"/>
          <a:stretch>
            <a:fillRect/>
          </a:stretch>
        </p:blipFill>
        <p:spPr>
          <a:xfrm>
            <a:off x="873918" y="5440937"/>
            <a:ext cx="1454924" cy="1072823"/>
          </a:xfrm>
          <a:prstGeom prst="rect">
            <a:avLst/>
          </a:prstGeom>
        </p:spPr>
      </p:pic>
      <p:sp>
        <p:nvSpPr>
          <p:cNvPr id="24" name="Title 1">
            <a:extLst>
              <a:ext uri="{FF2B5EF4-FFF2-40B4-BE49-F238E27FC236}">
                <a16:creationId xmlns:a16="http://schemas.microsoft.com/office/drawing/2014/main" id="{BDE6FE08-8EC6-88E3-5F39-69DA0114B9CF}"/>
              </a:ext>
            </a:extLst>
          </p:cNvPr>
          <p:cNvSpPr>
            <a:spLocks noGrp="1"/>
          </p:cNvSpPr>
          <p:nvPr>
            <p:ph type="ctrTitle"/>
          </p:nvPr>
        </p:nvSpPr>
        <p:spPr>
          <a:xfrm>
            <a:off x="1524000" y="1116154"/>
            <a:ext cx="9144000" cy="803714"/>
          </a:xfrm>
        </p:spPr>
        <p:txBody>
          <a:bodyPr>
            <a:normAutofit fontScale="90000"/>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pic>
        <p:nvPicPr>
          <p:cNvPr id="25" name="Picture 24">
            <a:extLst>
              <a:ext uri="{FF2B5EF4-FFF2-40B4-BE49-F238E27FC236}">
                <a16:creationId xmlns:a16="http://schemas.microsoft.com/office/drawing/2014/main" id="{664F3943-CCC1-F394-AEFE-B38BECF436BF}"/>
              </a:ext>
            </a:extLst>
          </p:cNvPr>
          <p:cNvPicPr>
            <a:picLocks noChangeAspect="1"/>
          </p:cNvPicPr>
          <p:nvPr/>
        </p:nvPicPr>
        <p:blipFill rotWithShape="1">
          <a:blip r:embed="rId7"/>
          <a:srcRect t="33735" b="33546"/>
          <a:stretch/>
        </p:blipFill>
        <p:spPr>
          <a:xfrm>
            <a:off x="4779167" y="1954675"/>
            <a:ext cx="2571750" cy="841443"/>
          </a:xfrm>
          <a:prstGeom prst="rect">
            <a:avLst/>
          </a:prstGeom>
        </p:spPr>
      </p:pic>
    </p:spTree>
    <p:extLst>
      <p:ext uri="{BB962C8B-B14F-4D97-AF65-F5344CB8AC3E}">
        <p14:creationId xmlns:p14="http://schemas.microsoft.com/office/powerpoint/2010/main" val="1199335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16</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06774" y="257727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B388CCB9-0211-ED1D-CFE3-51B6F01F3BE7}"/>
              </a:ext>
            </a:extLst>
          </p:cNvPr>
          <p:cNvSpPr txBox="1">
            <a:spLocks/>
          </p:cNvSpPr>
          <p:nvPr/>
        </p:nvSpPr>
        <p:spPr>
          <a:xfrm>
            <a:off x="3079769" y="912882"/>
            <a:ext cx="6032462" cy="99092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latin typeface="Calibri" panose="020F0502020204030204" pitchFamily="34" charset="0"/>
                <a:ea typeface="Calibri" panose="020F0502020204030204" pitchFamily="34" charset="0"/>
                <a:cs typeface="Times New Roman" panose="02020603050405020304" pitchFamily="18" charset="0"/>
              </a:rPr>
            </a:br>
            <a:r>
              <a:rPr lang="en-US" sz="3200" b="1" u="sng" dirty="0">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sp>
        <p:nvSpPr>
          <p:cNvPr id="14" name="TextBox 13">
            <a:extLst>
              <a:ext uri="{FF2B5EF4-FFF2-40B4-BE49-F238E27FC236}">
                <a16:creationId xmlns:a16="http://schemas.microsoft.com/office/drawing/2014/main" id="{C5853C13-BFC7-0E1B-5D96-DAB354ACCCDC}"/>
              </a:ext>
            </a:extLst>
          </p:cNvPr>
          <p:cNvSpPr txBox="1"/>
          <p:nvPr/>
        </p:nvSpPr>
        <p:spPr>
          <a:xfrm>
            <a:off x="3017853" y="3003205"/>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Disaster Relief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Whenever and wherever disaster strikes, Lions are often among the first to offer aid. LCIF empowers those crucial relief efforts.</a:t>
            </a:r>
            <a:endParaRPr kumimoji="0" lang="en-US" altLang="en-US" sz="1200" b="0" i="0" u="none" strike="noStrike" cap="none" normalizeH="0" baseline="0" dirty="0">
              <a:ln>
                <a:noFill/>
              </a:ln>
              <a:solidFill>
                <a:schemeClr val="tx1"/>
              </a:solidFill>
              <a:effectLst/>
            </a:endParaRPr>
          </a:p>
        </p:txBody>
      </p:sp>
      <p:sp>
        <p:nvSpPr>
          <p:cNvPr id="17" name="TextBox 16">
            <a:extLst>
              <a:ext uri="{FF2B5EF4-FFF2-40B4-BE49-F238E27FC236}">
                <a16:creationId xmlns:a16="http://schemas.microsoft.com/office/drawing/2014/main" id="{A00C5758-3839-6FB3-C536-AC30076D460D}"/>
              </a:ext>
            </a:extLst>
          </p:cNvPr>
          <p:cNvSpPr txBox="1"/>
          <p:nvPr/>
        </p:nvSpPr>
        <p:spPr>
          <a:xfrm>
            <a:off x="3017853" y="4307864"/>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Youth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improves access to quality education, vital health services, and positive youth development for young people around the world.</a:t>
            </a:r>
            <a:endParaRPr kumimoji="0" lang="en-US" altLang="en-US" sz="1200" b="0" i="0" u="none" strike="noStrike" cap="none" normalizeH="0" baseline="0" dirty="0">
              <a:ln>
                <a:noFill/>
              </a:ln>
              <a:solidFill>
                <a:schemeClr val="tx1"/>
              </a:solidFill>
              <a:effectLst/>
            </a:endParaRPr>
          </a:p>
        </p:txBody>
      </p:sp>
      <p:pic>
        <p:nvPicPr>
          <p:cNvPr id="18" name="Picture 17">
            <a:extLst>
              <a:ext uri="{FF2B5EF4-FFF2-40B4-BE49-F238E27FC236}">
                <a16:creationId xmlns:a16="http://schemas.microsoft.com/office/drawing/2014/main" id="{BC3D4E09-433D-9D89-F956-3E33E218C6CB}"/>
              </a:ext>
            </a:extLst>
          </p:cNvPr>
          <p:cNvPicPr>
            <a:picLocks noChangeAspect="1"/>
          </p:cNvPicPr>
          <p:nvPr/>
        </p:nvPicPr>
        <p:blipFill>
          <a:blip r:embed="rId4"/>
          <a:stretch>
            <a:fillRect/>
          </a:stretch>
        </p:blipFill>
        <p:spPr>
          <a:xfrm>
            <a:off x="813347" y="4416993"/>
            <a:ext cx="1457070" cy="1074405"/>
          </a:xfrm>
          <a:prstGeom prst="rect">
            <a:avLst/>
          </a:prstGeom>
        </p:spPr>
      </p:pic>
      <p:pic>
        <p:nvPicPr>
          <p:cNvPr id="19" name="Picture 18">
            <a:extLst>
              <a:ext uri="{FF2B5EF4-FFF2-40B4-BE49-F238E27FC236}">
                <a16:creationId xmlns:a16="http://schemas.microsoft.com/office/drawing/2014/main" id="{BFA2EE18-D80B-9687-B740-402B706CD7BD}"/>
              </a:ext>
            </a:extLst>
          </p:cNvPr>
          <p:cNvPicPr>
            <a:picLocks noChangeAspect="1"/>
          </p:cNvPicPr>
          <p:nvPr/>
        </p:nvPicPr>
        <p:blipFill>
          <a:blip r:embed="rId5"/>
          <a:stretch>
            <a:fillRect/>
          </a:stretch>
        </p:blipFill>
        <p:spPr>
          <a:xfrm>
            <a:off x="813347" y="3086717"/>
            <a:ext cx="1526551" cy="1125639"/>
          </a:xfrm>
          <a:prstGeom prst="rect">
            <a:avLst/>
          </a:prstGeom>
        </p:spPr>
      </p:pic>
      <p:pic>
        <p:nvPicPr>
          <p:cNvPr id="23" name="Picture 22">
            <a:extLst>
              <a:ext uri="{FF2B5EF4-FFF2-40B4-BE49-F238E27FC236}">
                <a16:creationId xmlns:a16="http://schemas.microsoft.com/office/drawing/2014/main" id="{A4B274FD-980B-CE3F-9845-8FFE6126F30A}"/>
              </a:ext>
            </a:extLst>
          </p:cNvPr>
          <p:cNvPicPr>
            <a:picLocks noChangeAspect="1"/>
          </p:cNvPicPr>
          <p:nvPr/>
        </p:nvPicPr>
        <p:blipFill>
          <a:blip r:embed="rId6"/>
          <a:stretch>
            <a:fillRect/>
          </a:stretch>
        </p:blipFill>
        <p:spPr>
          <a:xfrm>
            <a:off x="4778674" y="2032845"/>
            <a:ext cx="2572735" cy="841321"/>
          </a:xfrm>
          <a:prstGeom prst="rect">
            <a:avLst/>
          </a:prstGeom>
        </p:spPr>
      </p:pic>
    </p:spTree>
    <p:extLst>
      <p:ext uri="{BB962C8B-B14F-4D97-AF65-F5344CB8AC3E}">
        <p14:creationId xmlns:p14="http://schemas.microsoft.com/office/powerpoint/2010/main" val="158473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97763" y="365125"/>
            <a:ext cx="8256036" cy="1325563"/>
          </a:xfrm>
        </p:spPr>
        <p:txBody>
          <a:bodyPr/>
          <a:lstStyle/>
          <a:p>
            <a:r>
              <a:rPr lang="en-US" b="1" dirty="0"/>
              <a:t>Lions Clubs International Foundation</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p:txBody>
          <a:bodyPr>
            <a:normAutofit/>
          </a:bodyPr>
          <a:lstStyle/>
          <a:p>
            <a:pPr>
              <a:lnSpc>
                <a:spcPct val="107000"/>
              </a:lnSpc>
              <a:spcBef>
                <a:spcPts val="0"/>
              </a:spcBef>
            </a:pPr>
            <a:r>
              <a:rPr lang="en-US" sz="2400" b="1" i="1" dirty="0">
                <a:solidFill>
                  <a:schemeClr val="accent1">
                    <a:lumMod val="75000"/>
                  </a:schemeClr>
                </a:solidFill>
              </a:rPr>
              <a:t>100% club donations and</a:t>
            </a:r>
          </a:p>
          <a:p>
            <a:pPr>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Lion Member Donations (counts toward a future MJF)</a:t>
            </a:r>
          </a:p>
          <a:p>
            <a:pPr>
              <a:lnSpc>
                <a:spcPct val="107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Club Donations </a:t>
            </a:r>
            <a:r>
              <a:rPr lang="en-US" sz="2400" dirty="0">
                <a:latin typeface="Calibri" panose="020F0502020204030204" pitchFamily="34" charset="0"/>
                <a:ea typeface="Calibri" panose="020F0502020204030204" pitchFamily="34" charset="0"/>
                <a:cs typeface="Times New Roman" panose="02020603050405020304" pitchFamily="18" charset="0"/>
              </a:rPr>
              <a:t>(counts toward a future MJF)</a:t>
            </a:r>
          </a:p>
          <a:p>
            <a:pPr marL="0" marR="0" indent="0">
              <a:lnSpc>
                <a:spcPct val="107000"/>
              </a:lnSpc>
              <a:spcBef>
                <a:spcPts val="0"/>
              </a:spcBef>
              <a:spcAft>
                <a:spcPts val="0"/>
              </a:spcAft>
              <a:buNone/>
            </a:pPr>
            <a:endParaRPr lang="en-US" sz="24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Melvin Jones Fellowship</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$1000 - MJF Award (Plaque and lapel Pin)</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Progressive Melvin Jones awards</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$1000 level adds a diamond or sapphire)</a:t>
            </a:r>
          </a:p>
          <a:p>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7E08CE22-E33B-EF0D-30E5-E7BF6ECE6C36}"/>
              </a:ext>
            </a:extLst>
          </p:cNvPr>
          <p:cNvSpPr>
            <a:spLocks noGrp="1"/>
          </p:cNvSpPr>
          <p:nvPr>
            <p:ph type="sldNum" sz="quarter" idx="12"/>
          </p:nvPr>
        </p:nvSpPr>
        <p:spPr/>
        <p:txBody>
          <a:bodyPr/>
          <a:lstStyle/>
          <a:p>
            <a:fld id="{DE633CBC-23B1-4BFB-99E3-836C8CA4ACFD}" type="slidenum">
              <a:rPr lang="en-US" smtClean="0"/>
              <a:t>17</a:t>
            </a:fld>
            <a:endParaRPr lang="en-US"/>
          </a:p>
        </p:txBody>
      </p:sp>
      <p:pic>
        <p:nvPicPr>
          <p:cNvPr id="9" name="Picture 8" descr="A close up of a yellow bag&#10;&#10;Description automatically generated">
            <a:extLst>
              <a:ext uri="{FF2B5EF4-FFF2-40B4-BE49-F238E27FC236}">
                <a16:creationId xmlns:a16="http://schemas.microsoft.com/office/drawing/2014/main" id="{70A292E8-A062-24CA-6648-F466810422C0}"/>
              </a:ext>
            </a:extLst>
          </p:cNvPr>
          <p:cNvPicPr>
            <a:picLocks noChangeAspect="1"/>
          </p:cNvPicPr>
          <p:nvPr/>
        </p:nvPicPr>
        <p:blipFill rotWithShape="1">
          <a:blip r:embed="rId3">
            <a:extLst>
              <a:ext uri="{28A0092B-C50C-407E-A947-70E740481C1C}">
                <a14:useLocalDpi xmlns:a14="http://schemas.microsoft.com/office/drawing/2010/main" val="0"/>
              </a:ext>
            </a:extLst>
          </a:blip>
          <a:srcRect l="34651" t="38952" r="36761" b="28592"/>
          <a:stretch/>
        </p:blipFill>
        <p:spPr>
          <a:xfrm rot="5070470">
            <a:off x="7035150" y="3874293"/>
            <a:ext cx="1130939" cy="962997"/>
          </a:xfrm>
          <a:prstGeom prst="rect">
            <a:avLst/>
          </a:prstGeom>
        </p:spPr>
      </p:pic>
      <p:pic>
        <p:nvPicPr>
          <p:cNvPr id="11" name="Picture 10" descr="A plaque with a badge and a coin on it&#10;&#10;Description automatically generated">
            <a:extLst>
              <a:ext uri="{FF2B5EF4-FFF2-40B4-BE49-F238E27FC236}">
                <a16:creationId xmlns:a16="http://schemas.microsoft.com/office/drawing/2014/main" id="{C93A5473-BE8C-9F49-466C-2E45A7B9299D}"/>
              </a:ext>
            </a:extLst>
          </p:cNvPr>
          <p:cNvPicPr>
            <a:picLocks noChangeAspect="1"/>
          </p:cNvPicPr>
          <p:nvPr/>
        </p:nvPicPr>
        <p:blipFill rotWithShape="1">
          <a:blip r:embed="rId4">
            <a:extLst>
              <a:ext uri="{28A0092B-C50C-407E-A947-70E740481C1C}">
                <a14:useLocalDpi xmlns:a14="http://schemas.microsoft.com/office/drawing/2010/main" val="0"/>
              </a:ext>
            </a:extLst>
          </a:blip>
          <a:srcRect l="5324" t="5630" r="5324"/>
          <a:stretch/>
        </p:blipFill>
        <p:spPr>
          <a:xfrm rot="5400000">
            <a:off x="8488585" y="2356501"/>
            <a:ext cx="2844953" cy="2253556"/>
          </a:xfrm>
          <a:prstGeom prst="rect">
            <a:avLst/>
          </a:prstGeom>
        </p:spPr>
      </p:pic>
      <p:pic>
        <p:nvPicPr>
          <p:cNvPr id="13" name="Picture 12" descr="A close up of a badge&#10;&#10;Description automatically generated">
            <a:extLst>
              <a:ext uri="{FF2B5EF4-FFF2-40B4-BE49-F238E27FC236}">
                <a16:creationId xmlns:a16="http://schemas.microsoft.com/office/drawing/2014/main" id="{EACC3D72-E6E4-B836-655A-2CCCD17275F8}"/>
              </a:ext>
            </a:extLst>
          </p:cNvPr>
          <p:cNvPicPr>
            <a:picLocks noChangeAspect="1"/>
          </p:cNvPicPr>
          <p:nvPr/>
        </p:nvPicPr>
        <p:blipFill rotWithShape="1">
          <a:blip r:embed="rId5">
            <a:extLst>
              <a:ext uri="{28A0092B-C50C-407E-A947-70E740481C1C}">
                <a14:useLocalDpi xmlns:a14="http://schemas.microsoft.com/office/drawing/2010/main" val="0"/>
              </a:ext>
            </a:extLst>
          </a:blip>
          <a:srcRect l="1166" t="16074" r="22500" b="4371"/>
          <a:stretch/>
        </p:blipFill>
        <p:spPr>
          <a:xfrm rot="4996339">
            <a:off x="9453036" y="5263116"/>
            <a:ext cx="1238594" cy="968159"/>
          </a:xfrm>
          <a:prstGeom prst="rect">
            <a:avLst/>
          </a:prstGeom>
        </p:spPr>
      </p:pic>
    </p:spTree>
    <p:extLst>
      <p:ext uri="{BB962C8B-B14F-4D97-AF65-F5344CB8AC3E}">
        <p14:creationId xmlns:p14="http://schemas.microsoft.com/office/powerpoint/2010/main" val="164037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282758" y="462249"/>
            <a:ext cx="7626484" cy="1325563"/>
          </a:xfrm>
        </p:spPr>
        <p:txBody>
          <a:bodyPr/>
          <a:lstStyle/>
          <a:p>
            <a:pPr algn="ctr"/>
            <a:r>
              <a:rPr lang="en-US" b="1" dirty="0">
                <a:hlinkClick r:id="rId2"/>
              </a:rPr>
              <a:t>Julien C. </a:t>
            </a:r>
            <a:r>
              <a:rPr lang="en-US" b="1" dirty="0" err="1">
                <a:hlinkClick r:id="rId2"/>
              </a:rPr>
              <a:t>Hyer</a:t>
            </a:r>
            <a:r>
              <a:rPr lang="en-US" b="1" dirty="0">
                <a:hlinkClick r:id="rId2"/>
              </a:rPr>
              <a:t> Lions Youth Camp</a:t>
            </a:r>
            <a:br>
              <a:rPr lang="en-US" b="1" dirty="0"/>
            </a:br>
            <a:r>
              <a:rPr lang="en-US" sz="2800" b="1" dirty="0"/>
              <a:t>Districts 2-X1 and 2-E2</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2187573"/>
            <a:ext cx="10299970" cy="3824121"/>
          </a:xfrm>
        </p:spPr>
        <p:txBody>
          <a:bodyPr>
            <a:normAutofit/>
          </a:bodyPr>
          <a:lstStyle/>
          <a:p>
            <a:pPr marL="0" marR="0" indent="0">
              <a:lnSpc>
                <a:spcPct val="107000"/>
              </a:lnSpc>
              <a:spcBef>
                <a:spcPts val="0"/>
              </a:spcBef>
              <a:spcAft>
                <a:spcPts val="0"/>
              </a:spcAft>
              <a:buNone/>
            </a:pPr>
            <a:r>
              <a:rPr lang="en-US" sz="1800" b="0" i="1" dirty="0">
                <a:effectLst/>
                <a:latin typeface="Open Sans" panose="020B0606030504020204" pitchFamily="34" charset="0"/>
              </a:rPr>
              <a:t>The </a:t>
            </a:r>
            <a:r>
              <a:rPr lang="en-US" sz="1800" i="1" dirty="0">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Julien C. </a:t>
            </a:r>
            <a:r>
              <a:rPr lang="en-US" sz="1800" i="1" dirty="0" err="1">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Hyer</a:t>
            </a:r>
            <a:r>
              <a:rPr lang="en-US" sz="1800" i="1" dirty="0">
                <a:latin typeface="Open Sans" panose="020B0606030504020204" pitchFamily="34" charset="0"/>
                <a:hlinkClick r:id="rId2">
                  <a:extLst>
                    <a:ext uri="{A12FA001-AC4F-418D-AE19-62706E023703}">
                      <ahyp:hlinkClr xmlns:ahyp="http://schemas.microsoft.com/office/drawing/2018/hyperlinkcolor" val="tx"/>
                    </a:ext>
                  </a:extLst>
                </a:hlinkClick>
              </a:rPr>
              <a:t> International Youth Camp </a:t>
            </a:r>
            <a:r>
              <a:rPr lang="en-US" sz="1800" b="0" i="1" dirty="0">
                <a:effectLst/>
                <a:latin typeface="Open Sans" panose="020B0606030504020204" pitchFamily="34" charset="0"/>
              </a:rPr>
              <a:t>represents a group of students from countries around the world that participate in a six-week program to expose them to life in Texas through stays in Dallas/Fort Worth, Lake Texoma, San Antonio and Lubbock to promote peace and understanding.</a:t>
            </a:r>
          </a:p>
          <a:p>
            <a:pPr marL="0" marR="0" indent="0">
              <a:lnSpc>
                <a:spcPct val="107000"/>
              </a:lnSpc>
              <a:spcBef>
                <a:spcPts val="0"/>
              </a:spcBef>
              <a:spcAft>
                <a:spcPts val="0"/>
              </a:spcAft>
              <a:buNone/>
            </a:pPr>
            <a:endParaRPr lang="en-US" sz="1600" dirty="0">
              <a:latin typeface="Open Sans" panose="020B0606030504020204" pitchFamily="34" charset="0"/>
            </a:endParaRPr>
          </a:p>
          <a:p>
            <a:pPr marL="0" marR="0" indent="0">
              <a:lnSpc>
                <a:spcPct val="107000"/>
              </a:lnSpc>
              <a:spcBef>
                <a:spcPts val="0"/>
              </a:spcBef>
              <a:spcAft>
                <a:spcPts val="0"/>
              </a:spcAft>
              <a:buNone/>
            </a:pPr>
            <a:r>
              <a:rPr lang="en-US" sz="1600" b="0" i="0" dirty="0">
                <a:effectLst/>
                <a:latin typeface="Open Sans" panose="020B0606030504020204" pitchFamily="34" charset="0"/>
              </a:rPr>
              <a:t>The Julien C. </a:t>
            </a:r>
            <a:r>
              <a:rPr lang="en-US" sz="1600" b="0" i="0" dirty="0" err="1">
                <a:effectLst/>
                <a:latin typeface="Open Sans" panose="020B0606030504020204" pitchFamily="34" charset="0"/>
              </a:rPr>
              <a:t>Hyer</a:t>
            </a:r>
            <a:r>
              <a:rPr lang="en-US" sz="1600" b="0" i="0" dirty="0">
                <a:effectLst/>
                <a:latin typeface="Open Sans" panose="020B0606030504020204" pitchFamily="34" charset="0"/>
              </a:rPr>
              <a:t> Lions Youth Camp was organized in 1973 and the first camping session was held in 1974. Each year an average of 30 youths (boys and girls) has visited Texas to attend the Julien </a:t>
            </a:r>
            <a:r>
              <a:rPr lang="en-US" sz="1600" b="0" i="0" dirty="0" err="1">
                <a:effectLst/>
                <a:latin typeface="Open Sans" panose="020B0606030504020204" pitchFamily="34" charset="0"/>
              </a:rPr>
              <a:t>Hyer</a:t>
            </a:r>
            <a:r>
              <a:rPr lang="en-US" sz="1600" b="0" i="0" dirty="0">
                <a:effectLst/>
                <a:latin typeface="Open Sans" panose="020B0606030504020204" pitchFamily="34" charset="0"/>
              </a:rPr>
              <a:t> Camp. During this time, the program has changed slightly but the objective “to foster and create a spirit of understanding among the peoples of the world” remains the same. This Camp gives each attending youth the opportunity to learn about other peoples of the world while visiting Texas and the United States of America.</a:t>
            </a:r>
          </a:p>
          <a:p>
            <a:pPr marL="0" marR="0" indent="0">
              <a:lnSpc>
                <a:spcPct val="107000"/>
              </a:lnSpc>
              <a:spcBef>
                <a:spcPts val="0"/>
              </a:spcBef>
              <a:spcAft>
                <a:spcPts val="0"/>
              </a:spcAft>
              <a:buNone/>
            </a:pPr>
            <a:endParaRPr lang="en-US" sz="1600" dirty="0">
              <a:latin typeface="Open Sans" panose="020B0606030504020204" pitchFamily="34" charset="0"/>
            </a:endParaRPr>
          </a:p>
          <a:p>
            <a:pPr marL="0" marR="0" indent="0">
              <a:lnSpc>
                <a:spcPct val="107000"/>
              </a:lnSpc>
              <a:spcBef>
                <a:spcPts val="0"/>
              </a:spcBef>
              <a:spcAft>
                <a:spcPts val="0"/>
              </a:spcAft>
              <a:buNone/>
            </a:pPr>
            <a:r>
              <a:rPr lang="en-US" sz="1600" b="0" i="1" dirty="0">
                <a:effectLst/>
                <a:latin typeface="Open Sans" panose="020B0606030504020204" pitchFamily="34" charset="0"/>
              </a:rPr>
              <a:t>The Camp is named in honor of Past International President Lion Judge Julien C. </a:t>
            </a:r>
            <a:r>
              <a:rPr lang="en-US" sz="1600" b="0" i="1" dirty="0" err="1">
                <a:effectLst/>
                <a:latin typeface="Open Sans" panose="020B0606030504020204" pitchFamily="34" charset="0"/>
              </a:rPr>
              <a:t>Hyer</a:t>
            </a:r>
            <a:r>
              <a:rPr lang="en-US" sz="1600" b="0" i="1" dirty="0">
                <a:effectLst/>
                <a:latin typeface="Open Sans" panose="020B0606030504020204" pitchFamily="34" charset="0"/>
              </a:rPr>
              <a:t> (1931/1932) the Founder of the Lions Clubs International Youth Exchange Program.</a:t>
            </a:r>
            <a:endParaRPr lang="en-US" sz="1600" i="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9BB334BE-2DB2-B7A9-AC10-03AF3C96FDBF}"/>
              </a:ext>
            </a:extLst>
          </p:cNvPr>
          <p:cNvSpPr>
            <a:spLocks noGrp="1"/>
          </p:cNvSpPr>
          <p:nvPr>
            <p:ph type="sldNum" sz="quarter" idx="12"/>
          </p:nvPr>
        </p:nvSpPr>
        <p:spPr/>
        <p:txBody>
          <a:bodyPr/>
          <a:lstStyle/>
          <a:p>
            <a:fld id="{DE633CBC-23B1-4BFB-99E3-836C8CA4ACFD}" type="slidenum">
              <a:rPr lang="en-US" smtClean="0"/>
              <a:t>18</a:t>
            </a:fld>
            <a:endParaRPr lang="en-US"/>
          </a:p>
        </p:txBody>
      </p:sp>
      <p:pic>
        <p:nvPicPr>
          <p:cNvPr id="7" name="Picture 6">
            <a:extLst>
              <a:ext uri="{FF2B5EF4-FFF2-40B4-BE49-F238E27FC236}">
                <a16:creationId xmlns:a16="http://schemas.microsoft.com/office/drawing/2014/main" id="{664541D3-0FBE-445E-0E10-044BFEB5AF5B}"/>
              </a:ext>
            </a:extLst>
          </p:cNvPr>
          <p:cNvPicPr>
            <a:picLocks noChangeAspect="1"/>
          </p:cNvPicPr>
          <p:nvPr/>
        </p:nvPicPr>
        <p:blipFill>
          <a:blip r:embed="rId4"/>
          <a:stretch>
            <a:fillRect/>
          </a:stretch>
        </p:blipFill>
        <p:spPr>
          <a:xfrm>
            <a:off x="10429503" y="388380"/>
            <a:ext cx="1433986" cy="1399432"/>
          </a:xfrm>
          <a:prstGeom prst="rect">
            <a:avLst/>
          </a:prstGeom>
        </p:spPr>
      </p:pic>
    </p:spTree>
    <p:extLst>
      <p:ext uri="{BB962C8B-B14F-4D97-AF65-F5344CB8AC3E}">
        <p14:creationId xmlns:p14="http://schemas.microsoft.com/office/powerpoint/2010/main" val="278506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28899" y="4241259"/>
            <a:ext cx="7576226" cy="1937884"/>
          </a:xfrm>
        </p:spPr>
        <p:txBody>
          <a:bodyPr/>
          <a:lstStyle/>
          <a:p>
            <a:pPr marL="0" indent="0">
              <a:lnSpc>
                <a:spcPct val="107000"/>
              </a:lnSpc>
              <a:spcBef>
                <a:spcPts val="0"/>
              </a:spcBef>
              <a:buNone/>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lumMod val="75000"/>
                  </a:schemeClr>
                </a:solidFill>
              </a:rPr>
              <a:t>100% club donations and</a:t>
            </a:r>
          </a:p>
          <a:p>
            <a:pPr marL="0" marR="0" indent="0">
              <a:lnSpc>
                <a:spcPct val="107000"/>
              </a:lnSpc>
              <a:spcBef>
                <a:spcPts val="0"/>
              </a:spcBef>
              <a:spcAft>
                <a:spcPts val="0"/>
              </a:spcAft>
              <a:buNone/>
            </a:pPr>
            <a:r>
              <a:rPr lang="en-US" sz="2400" b="1">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125 – Life Membership Award (Plaque)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$1000 – Jack Harris Fellowship (Plaque)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$1000 – Jimmy Thompson Fellowship (Plaque)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9BB334BE-2DB2-B7A9-AC10-03AF3C96FDBF}"/>
              </a:ext>
            </a:extLst>
          </p:cNvPr>
          <p:cNvSpPr>
            <a:spLocks noGrp="1"/>
          </p:cNvSpPr>
          <p:nvPr>
            <p:ph type="sldNum" sz="quarter" idx="12"/>
          </p:nvPr>
        </p:nvSpPr>
        <p:spPr/>
        <p:txBody>
          <a:bodyPr/>
          <a:lstStyle/>
          <a:p>
            <a:fld id="{DE633CBC-23B1-4BFB-99E3-836C8CA4ACFD}" type="slidenum">
              <a:rPr lang="en-US" smtClean="0"/>
              <a:t>19</a:t>
            </a:fld>
            <a:endParaRPr lang="en-US"/>
          </a:p>
        </p:txBody>
      </p:sp>
      <p:pic>
        <p:nvPicPr>
          <p:cNvPr id="7" name="Picture 6">
            <a:extLst>
              <a:ext uri="{FF2B5EF4-FFF2-40B4-BE49-F238E27FC236}">
                <a16:creationId xmlns:a16="http://schemas.microsoft.com/office/drawing/2014/main" id="{664541D3-0FBE-445E-0E10-044BFEB5AF5B}"/>
              </a:ext>
            </a:extLst>
          </p:cNvPr>
          <p:cNvPicPr>
            <a:picLocks noChangeAspect="1"/>
          </p:cNvPicPr>
          <p:nvPr/>
        </p:nvPicPr>
        <p:blipFill>
          <a:blip r:embed="rId3"/>
          <a:stretch>
            <a:fillRect/>
          </a:stretch>
        </p:blipFill>
        <p:spPr>
          <a:xfrm>
            <a:off x="10311320" y="424938"/>
            <a:ext cx="1396526" cy="1362874"/>
          </a:xfrm>
          <a:prstGeom prst="rect">
            <a:avLst/>
          </a:prstGeom>
        </p:spPr>
      </p:pic>
      <p:sp>
        <p:nvSpPr>
          <p:cNvPr id="9" name="Title 1">
            <a:extLst>
              <a:ext uri="{FF2B5EF4-FFF2-40B4-BE49-F238E27FC236}">
                <a16:creationId xmlns:a16="http://schemas.microsoft.com/office/drawing/2014/main" id="{EAA97D21-0BD6-10DD-F57E-2E1B0F0AB5A3}"/>
              </a:ext>
            </a:extLst>
          </p:cNvPr>
          <p:cNvSpPr>
            <a:spLocks noGrp="1"/>
          </p:cNvSpPr>
          <p:nvPr>
            <p:ph type="title"/>
          </p:nvPr>
        </p:nvSpPr>
        <p:spPr>
          <a:xfrm>
            <a:off x="2282758" y="462249"/>
            <a:ext cx="7626484" cy="1325563"/>
          </a:xfrm>
        </p:spPr>
        <p:txBody>
          <a:bodyPr/>
          <a:lstStyle/>
          <a:p>
            <a:pPr algn="ctr"/>
            <a:r>
              <a:rPr lang="en-US" b="1" dirty="0"/>
              <a:t>Julien C. </a:t>
            </a:r>
            <a:r>
              <a:rPr lang="en-US" b="1" dirty="0" err="1"/>
              <a:t>Hyer</a:t>
            </a:r>
            <a:r>
              <a:rPr lang="en-US" b="1" dirty="0"/>
              <a:t> Lions Youth Camp</a:t>
            </a:r>
            <a:br>
              <a:rPr lang="en-US" b="1" dirty="0"/>
            </a:br>
            <a:r>
              <a:rPr lang="en-US" sz="2800" b="1" dirty="0"/>
              <a:t>Districts 2-X1 and 2-E2</a:t>
            </a:r>
            <a:endParaRPr lang="en-US" b="1" dirty="0"/>
          </a:p>
        </p:txBody>
      </p:sp>
      <p:pic>
        <p:nvPicPr>
          <p:cNvPr id="1026" name="Picture 2" descr="J.C. Hyer Campers at Envision Dallas">
            <a:extLst>
              <a:ext uri="{FF2B5EF4-FFF2-40B4-BE49-F238E27FC236}">
                <a16:creationId xmlns:a16="http://schemas.microsoft.com/office/drawing/2014/main" id="{A0768494-CC7B-EE38-4D0B-A26316896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466" y="1935703"/>
            <a:ext cx="4331068" cy="20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6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We Serve</a:t>
            </a:r>
            <a:endParaRPr lang="en-US" sz="5400" i="1" dirty="0">
              <a:solidFill>
                <a:srgbClr val="0070C0"/>
              </a:solidFill>
            </a:endParaRPr>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3999" y="1979579"/>
            <a:ext cx="9144000" cy="4459546"/>
          </a:xfrm>
        </p:spPr>
        <p:txBody>
          <a:bodyPr/>
          <a:lstStyle/>
          <a:p>
            <a:r>
              <a:rPr lang="en-US" sz="3600" b="1" u="sng" dirty="0"/>
              <a:t>As Lions We Serve</a:t>
            </a:r>
          </a:p>
          <a:p>
            <a:r>
              <a:rPr lang="en-US" sz="3200" i="1" dirty="0"/>
              <a:t>Local Communities</a:t>
            </a:r>
          </a:p>
          <a:p>
            <a:r>
              <a:rPr lang="en-US" sz="3200" i="1" dirty="0"/>
              <a:t>District 2-X1</a:t>
            </a:r>
          </a:p>
          <a:p>
            <a:r>
              <a:rPr lang="en-US" sz="3200" i="1" dirty="0"/>
              <a:t>Texas (MD-2)</a:t>
            </a:r>
          </a:p>
          <a:p>
            <a:r>
              <a:rPr lang="en-US" sz="3200" i="1" dirty="0"/>
              <a:t>Our Nation</a:t>
            </a:r>
          </a:p>
          <a:p>
            <a:r>
              <a:rPr lang="en-US" sz="3200" i="1" dirty="0"/>
              <a:t>The World</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a:t>
            </a:fld>
            <a:endParaRPr lang="en-US"/>
          </a:p>
        </p:txBody>
      </p:sp>
    </p:spTree>
    <p:extLst>
      <p:ext uri="{BB962C8B-B14F-4D97-AF65-F5344CB8AC3E}">
        <p14:creationId xmlns:p14="http://schemas.microsoft.com/office/powerpoint/2010/main" val="74062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624645" y="462249"/>
            <a:ext cx="4939466" cy="1325563"/>
          </a:xfrm>
        </p:spPr>
        <p:txBody>
          <a:bodyPr>
            <a:normAutofit/>
          </a:bodyPr>
          <a:lstStyle/>
          <a:p>
            <a:pPr algn="ctr"/>
            <a:r>
              <a:rPr lang="en-US" b="1" dirty="0">
                <a:hlinkClick r:id="rId2"/>
              </a:rPr>
              <a:t>Leader Dogs for the Blind</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20</a:t>
            </a:fld>
            <a:endParaRPr lang="en-US"/>
          </a:p>
        </p:txBody>
      </p:sp>
      <p:sp>
        <p:nvSpPr>
          <p:cNvPr id="8" name="TextBox 7">
            <a:extLst>
              <a:ext uri="{FF2B5EF4-FFF2-40B4-BE49-F238E27FC236}">
                <a16:creationId xmlns:a16="http://schemas.microsoft.com/office/drawing/2014/main" id="{BFB2590D-3E5C-AED9-B60D-D45511BDE91D}"/>
              </a:ext>
            </a:extLst>
          </p:cNvPr>
          <p:cNvSpPr txBox="1"/>
          <p:nvPr/>
        </p:nvSpPr>
        <p:spPr>
          <a:xfrm>
            <a:off x="2969368" y="2762468"/>
            <a:ext cx="7312768" cy="1754326"/>
          </a:xfrm>
          <a:prstGeom prst="rect">
            <a:avLst/>
          </a:prstGeom>
          <a:noFill/>
        </p:spPr>
        <p:txBody>
          <a:bodyPr wrap="square">
            <a:spAutoFit/>
          </a:bodyPr>
          <a:lstStyle/>
          <a:p>
            <a:r>
              <a:rPr lang="en-US" b="0" i="0" dirty="0">
                <a:effectLst/>
                <a:latin typeface="proxima-nova"/>
              </a:rPr>
              <a:t>Leader Dog's programs give people the tools, skills and confidence to travel independently. Our Orientation and Mobility (white cane skills) and Guide Dog programs are for people 16 or older whose daily travel is impacted by vision loss. Teen Summer Camp and Youth Orientation and Mobility are for teens 16 and 17. All our programs are free. If vision loss is holding you back, we can help.</a:t>
            </a:r>
            <a:endParaRPr lang="en-US" dirty="0"/>
          </a:p>
        </p:txBody>
      </p:sp>
      <p:pic>
        <p:nvPicPr>
          <p:cNvPr id="9" name="Picture 8">
            <a:extLst>
              <a:ext uri="{FF2B5EF4-FFF2-40B4-BE49-F238E27FC236}">
                <a16:creationId xmlns:a16="http://schemas.microsoft.com/office/drawing/2014/main" id="{D7C2B405-323A-B5A6-78FD-2E306B14CB5E}"/>
              </a:ext>
            </a:extLst>
          </p:cNvPr>
          <p:cNvPicPr>
            <a:picLocks noChangeAspect="1"/>
          </p:cNvPicPr>
          <p:nvPr/>
        </p:nvPicPr>
        <p:blipFill>
          <a:blip r:embed="rId4"/>
          <a:stretch>
            <a:fillRect/>
          </a:stretch>
        </p:blipFill>
        <p:spPr>
          <a:xfrm>
            <a:off x="8610600" y="591184"/>
            <a:ext cx="3019425" cy="952500"/>
          </a:xfrm>
          <a:prstGeom prst="rect">
            <a:avLst/>
          </a:prstGeom>
        </p:spPr>
      </p:pic>
      <p:pic>
        <p:nvPicPr>
          <p:cNvPr id="10" name="Picture 9">
            <a:extLst>
              <a:ext uri="{FF2B5EF4-FFF2-40B4-BE49-F238E27FC236}">
                <a16:creationId xmlns:a16="http://schemas.microsoft.com/office/drawing/2014/main" id="{53FAA9BE-9C08-18A5-1DF8-209A433CFB40}"/>
              </a:ext>
            </a:extLst>
          </p:cNvPr>
          <p:cNvPicPr>
            <a:picLocks noChangeAspect="1"/>
          </p:cNvPicPr>
          <p:nvPr/>
        </p:nvPicPr>
        <p:blipFill>
          <a:blip r:embed="rId5"/>
          <a:stretch>
            <a:fillRect/>
          </a:stretch>
        </p:blipFill>
        <p:spPr>
          <a:xfrm>
            <a:off x="782265" y="2131776"/>
            <a:ext cx="1905000" cy="2419350"/>
          </a:xfrm>
          <a:prstGeom prst="rect">
            <a:avLst/>
          </a:prstGeom>
        </p:spPr>
      </p:pic>
      <p:sp>
        <p:nvSpPr>
          <p:cNvPr id="12" name="TextBox 11">
            <a:extLst>
              <a:ext uri="{FF2B5EF4-FFF2-40B4-BE49-F238E27FC236}">
                <a16:creationId xmlns:a16="http://schemas.microsoft.com/office/drawing/2014/main" id="{3D254533-0EB9-33A8-A3C2-1905E855D674}"/>
              </a:ext>
            </a:extLst>
          </p:cNvPr>
          <p:cNvSpPr txBox="1"/>
          <p:nvPr/>
        </p:nvSpPr>
        <p:spPr>
          <a:xfrm>
            <a:off x="2969368" y="4512490"/>
            <a:ext cx="7312768" cy="1754326"/>
          </a:xfrm>
          <a:prstGeom prst="rect">
            <a:avLst/>
          </a:prstGeom>
          <a:noFill/>
        </p:spPr>
        <p:txBody>
          <a:bodyPr wrap="square">
            <a:spAutoFit/>
          </a:bodyPr>
          <a:lstStyle/>
          <a:p>
            <a:r>
              <a:rPr lang="en-US" b="0" i="0" dirty="0">
                <a:solidFill>
                  <a:srgbClr val="3A3A3A"/>
                </a:solidFill>
                <a:effectLst/>
                <a:latin typeface="proxima-nova"/>
              </a:rPr>
              <a:t>Leader Dog is the answer for thousands of people in critical need of services to regain travel independence. Due to the shortage of state-supplied services, we developed our own Orientation and Mobility program to address the need for people to learn how to safely use a white cane. We believe every person deserves equal opportunity for independent travel, so all our services are provided at no cost.</a:t>
            </a:r>
            <a:endParaRPr lang="en-US" dirty="0"/>
          </a:p>
        </p:txBody>
      </p:sp>
      <p:sp>
        <p:nvSpPr>
          <p:cNvPr id="6" name="TextBox 5">
            <a:extLst>
              <a:ext uri="{FF2B5EF4-FFF2-40B4-BE49-F238E27FC236}">
                <a16:creationId xmlns:a16="http://schemas.microsoft.com/office/drawing/2014/main" id="{76FD7359-E63A-E6B9-F7C7-47430DFF8811}"/>
              </a:ext>
            </a:extLst>
          </p:cNvPr>
          <p:cNvSpPr txBox="1"/>
          <p:nvPr/>
        </p:nvSpPr>
        <p:spPr>
          <a:xfrm>
            <a:off x="2969368" y="1832579"/>
            <a:ext cx="6096000" cy="923330"/>
          </a:xfrm>
          <a:prstGeom prst="rect">
            <a:avLst/>
          </a:prstGeom>
          <a:noFill/>
        </p:spPr>
        <p:txBody>
          <a:bodyPr wrap="square">
            <a:spAutoFit/>
          </a:bodyPr>
          <a:lstStyle/>
          <a:p>
            <a:pPr algn="l"/>
            <a:r>
              <a:rPr lang="en-US" b="1" i="0" dirty="0">
                <a:solidFill>
                  <a:srgbClr val="000000"/>
                </a:solidFill>
                <a:effectLst/>
                <a:highlight>
                  <a:srgbClr val="FFFF00"/>
                </a:highlight>
                <a:latin typeface="proxima-nova"/>
              </a:rPr>
              <a:t>Our mission is empowering people who are blind or visually impaired with lifelong skills for safe and independent daily travel.</a:t>
            </a:r>
            <a:endParaRPr lang="en-US" b="1" i="0" dirty="0">
              <a:solidFill>
                <a:srgbClr val="3A3A3A"/>
              </a:solidFill>
              <a:effectLst/>
              <a:highlight>
                <a:srgbClr val="FFFF00"/>
              </a:highlight>
              <a:latin typeface="proxima-nova"/>
            </a:endParaRPr>
          </a:p>
        </p:txBody>
      </p:sp>
    </p:spTree>
    <p:extLst>
      <p:ext uri="{BB962C8B-B14F-4D97-AF65-F5344CB8AC3E}">
        <p14:creationId xmlns:p14="http://schemas.microsoft.com/office/powerpoint/2010/main" val="398228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496034" y="410368"/>
            <a:ext cx="5199931" cy="1325563"/>
          </a:xfrm>
        </p:spPr>
        <p:txBody>
          <a:bodyPr>
            <a:normAutofit/>
          </a:bodyPr>
          <a:lstStyle/>
          <a:p>
            <a:pPr algn="ctr"/>
            <a:r>
              <a:rPr lang="en-US" b="1" dirty="0">
                <a:hlinkClick r:id="rId2"/>
              </a:rPr>
              <a:t>World Services for the Blind</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21</a:t>
            </a:fld>
            <a:endParaRPr lang="en-US"/>
          </a:p>
        </p:txBody>
      </p:sp>
      <p:pic>
        <p:nvPicPr>
          <p:cNvPr id="7" name="Picture 6">
            <a:extLst>
              <a:ext uri="{FF2B5EF4-FFF2-40B4-BE49-F238E27FC236}">
                <a16:creationId xmlns:a16="http://schemas.microsoft.com/office/drawing/2014/main" id="{D165DD2D-C178-6D65-3FD4-C9EC790D64CD}"/>
              </a:ext>
            </a:extLst>
          </p:cNvPr>
          <p:cNvPicPr>
            <a:picLocks noChangeAspect="1"/>
          </p:cNvPicPr>
          <p:nvPr/>
        </p:nvPicPr>
        <p:blipFill>
          <a:blip r:embed="rId4"/>
          <a:stretch>
            <a:fillRect/>
          </a:stretch>
        </p:blipFill>
        <p:spPr>
          <a:xfrm>
            <a:off x="9915330" y="233569"/>
            <a:ext cx="1492736" cy="1750979"/>
          </a:xfrm>
          <a:prstGeom prst="rect">
            <a:avLst/>
          </a:prstGeom>
        </p:spPr>
      </p:pic>
      <p:sp>
        <p:nvSpPr>
          <p:cNvPr id="9" name="TextBox 8">
            <a:extLst>
              <a:ext uri="{FF2B5EF4-FFF2-40B4-BE49-F238E27FC236}">
                <a16:creationId xmlns:a16="http://schemas.microsoft.com/office/drawing/2014/main" id="{856300F0-EF2B-5D43-DD3C-348AD5873998}"/>
              </a:ext>
            </a:extLst>
          </p:cNvPr>
          <p:cNvSpPr txBox="1"/>
          <p:nvPr/>
        </p:nvSpPr>
        <p:spPr>
          <a:xfrm>
            <a:off x="1713687" y="3188606"/>
            <a:ext cx="8764621" cy="1754326"/>
          </a:xfrm>
          <a:prstGeom prst="rect">
            <a:avLst/>
          </a:prstGeom>
          <a:noFill/>
        </p:spPr>
        <p:txBody>
          <a:bodyPr wrap="square">
            <a:spAutoFit/>
          </a:bodyPr>
          <a:lstStyle/>
          <a:p>
            <a:r>
              <a:rPr lang="en-US" b="1" i="0" dirty="0">
                <a:solidFill>
                  <a:srgbClr val="444444"/>
                </a:solidFill>
                <a:effectLst/>
                <a:highlight>
                  <a:srgbClr val="FFFF00"/>
                </a:highlight>
                <a:latin typeface="proxima-nova"/>
              </a:rPr>
              <a:t>The mission of World Services for the Blind is to empower people who are blind or visually impaired in the United States and around the world to achieve sustainable independence. </a:t>
            </a:r>
            <a:r>
              <a:rPr lang="en-US" b="0" i="0" dirty="0">
                <a:solidFill>
                  <a:srgbClr val="444444"/>
                </a:solidFill>
                <a:effectLst/>
                <a:latin typeface="proxima-nova"/>
              </a:rPr>
              <a:t>We help individuals reach their goals through life skills and career training. Although each client's tuition and fees are covered by their states, WSB relies on financial contributions for almost everything else, from computers and other classroom technology to furnishings and appliances for dorms. </a:t>
            </a:r>
            <a:endParaRPr lang="en-US" dirty="0"/>
          </a:p>
        </p:txBody>
      </p:sp>
      <p:sp>
        <p:nvSpPr>
          <p:cNvPr id="13" name="TextBox 12">
            <a:extLst>
              <a:ext uri="{FF2B5EF4-FFF2-40B4-BE49-F238E27FC236}">
                <a16:creationId xmlns:a16="http://schemas.microsoft.com/office/drawing/2014/main" id="{560439AC-0AE9-93EE-5E97-67B7C7F9C408}"/>
              </a:ext>
            </a:extLst>
          </p:cNvPr>
          <p:cNvSpPr txBox="1"/>
          <p:nvPr/>
        </p:nvSpPr>
        <p:spPr>
          <a:xfrm>
            <a:off x="1713687" y="2127662"/>
            <a:ext cx="8764620" cy="923330"/>
          </a:xfrm>
          <a:prstGeom prst="rect">
            <a:avLst/>
          </a:prstGeom>
          <a:noFill/>
        </p:spPr>
        <p:txBody>
          <a:bodyPr wrap="square">
            <a:spAutoFit/>
          </a:bodyPr>
          <a:lstStyle/>
          <a:p>
            <a:r>
              <a:rPr lang="en-US" b="0" i="0" dirty="0">
                <a:solidFill>
                  <a:srgbClr val="444444"/>
                </a:solidFill>
                <a:effectLst/>
                <a:latin typeface="proxima-nova"/>
              </a:rPr>
              <a:t>World Services for the Blind was founded by Roy </a:t>
            </a:r>
            <a:r>
              <a:rPr lang="en-US" b="0" i="0" dirty="0" err="1">
                <a:solidFill>
                  <a:srgbClr val="444444"/>
                </a:solidFill>
                <a:effectLst/>
                <a:latin typeface="proxima-nova"/>
              </a:rPr>
              <a:t>Kumpe</a:t>
            </a:r>
            <a:r>
              <a:rPr lang="en-US" b="0" i="0" dirty="0">
                <a:solidFill>
                  <a:srgbClr val="444444"/>
                </a:solidFill>
                <a:effectLst/>
                <a:latin typeface="proxima-nova"/>
              </a:rPr>
              <a:t> in 1947. With a $10,000 donation from the </a:t>
            </a:r>
            <a:r>
              <a:rPr lang="en-US" b="0" i="0" u="sng" dirty="0">
                <a:solidFill>
                  <a:srgbClr val="444444"/>
                </a:solidFill>
                <a:effectLst/>
                <a:latin typeface="proxima-nova"/>
              </a:rPr>
              <a:t>Little Rock Lions Club</a:t>
            </a:r>
            <a:r>
              <a:rPr lang="en-US" b="0" i="0" dirty="0">
                <a:solidFill>
                  <a:srgbClr val="444444"/>
                </a:solidFill>
                <a:effectLst/>
                <a:latin typeface="proxima-nova"/>
              </a:rPr>
              <a:t>, </a:t>
            </a:r>
            <a:r>
              <a:rPr lang="en-US" b="0" i="0" dirty="0" err="1">
                <a:solidFill>
                  <a:srgbClr val="444444"/>
                </a:solidFill>
                <a:effectLst/>
                <a:latin typeface="proxima-nova"/>
              </a:rPr>
              <a:t>Kumpe</a:t>
            </a:r>
            <a:r>
              <a:rPr lang="en-US" b="0" i="0" dirty="0">
                <a:solidFill>
                  <a:srgbClr val="444444"/>
                </a:solidFill>
                <a:effectLst/>
                <a:latin typeface="proxima-nova"/>
              </a:rPr>
              <a:t> began building what would become the most comprehensive rehabilitation center for people who are blind or visually impaired.</a:t>
            </a:r>
            <a:endParaRPr lang="en-US" dirty="0"/>
          </a:p>
        </p:txBody>
      </p:sp>
      <p:sp>
        <p:nvSpPr>
          <p:cNvPr id="15" name="TextBox 14">
            <a:extLst>
              <a:ext uri="{FF2B5EF4-FFF2-40B4-BE49-F238E27FC236}">
                <a16:creationId xmlns:a16="http://schemas.microsoft.com/office/drawing/2014/main" id="{AE8BFA64-F4D8-2A75-3C44-B74061ACEC75}"/>
              </a:ext>
            </a:extLst>
          </p:cNvPr>
          <p:cNvSpPr txBox="1"/>
          <p:nvPr/>
        </p:nvSpPr>
        <p:spPr>
          <a:xfrm>
            <a:off x="1713687" y="5040767"/>
            <a:ext cx="8764620" cy="1200329"/>
          </a:xfrm>
          <a:prstGeom prst="rect">
            <a:avLst/>
          </a:prstGeom>
          <a:noFill/>
        </p:spPr>
        <p:txBody>
          <a:bodyPr wrap="square">
            <a:spAutoFit/>
          </a:bodyPr>
          <a:lstStyle/>
          <a:p>
            <a:r>
              <a:rPr lang="en-US" b="0" i="0" dirty="0">
                <a:solidFill>
                  <a:srgbClr val="444444"/>
                </a:solidFill>
                <a:effectLst/>
                <a:latin typeface="proxima-nova"/>
              </a:rPr>
              <a:t>Since 1947, World Services for the Blind has served over 17,000 blind and visually impaired individuals across the United States and from 60 countries. WSB provides comprehensive life skills training, vocational training, and transitional-aged youth programs on-campus in Little Rock, AR and online through our online Learning Management System. </a:t>
            </a:r>
            <a:endParaRPr lang="en-US" dirty="0"/>
          </a:p>
        </p:txBody>
      </p:sp>
    </p:spTree>
    <p:extLst>
      <p:ext uri="{BB962C8B-B14F-4D97-AF65-F5344CB8AC3E}">
        <p14:creationId xmlns:p14="http://schemas.microsoft.com/office/powerpoint/2010/main" val="286340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521942" y="462249"/>
            <a:ext cx="5148116" cy="1325563"/>
          </a:xfrm>
        </p:spPr>
        <p:txBody>
          <a:bodyPr/>
          <a:lstStyle/>
          <a:p>
            <a:pPr algn="ctr"/>
            <a:r>
              <a:rPr lang="en-US" b="1" dirty="0">
                <a:hlinkClick r:id="rId2"/>
              </a:rPr>
              <a:t>Texas Lions Eyeglass Recycling Center</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1305938" y="5491417"/>
            <a:ext cx="9580124" cy="1230058"/>
          </a:xfrm>
        </p:spPr>
        <p:txBody>
          <a:bodyPr/>
          <a:lstStyle/>
          <a:p>
            <a:pPr marL="0" marR="0" indent="0">
              <a:lnSpc>
                <a:spcPct val="107000"/>
              </a:lnSpc>
              <a:spcBef>
                <a:spcPts val="0"/>
              </a:spcBef>
              <a:spcAft>
                <a:spcPts val="0"/>
              </a:spcAft>
              <a:buNone/>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$250 – Doctor Norman S. Gould Bronze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$500 – PID Marshall Cooper Silver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$1000 – PDG O. Ike Fitzgerald Gold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659888DE-33E3-2CD3-7269-FE8540A9BECC}"/>
              </a:ext>
            </a:extLst>
          </p:cNvPr>
          <p:cNvSpPr>
            <a:spLocks noGrp="1"/>
          </p:cNvSpPr>
          <p:nvPr>
            <p:ph type="sldNum" sz="quarter" idx="12"/>
          </p:nvPr>
        </p:nvSpPr>
        <p:spPr/>
        <p:txBody>
          <a:bodyPr/>
          <a:lstStyle/>
          <a:p>
            <a:fld id="{DE633CBC-23B1-4BFB-99E3-836C8CA4ACFD}" type="slidenum">
              <a:rPr lang="en-US" smtClean="0"/>
              <a:t>22</a:t>
            </a:fld>
            <a:endParaRPr lang="en-US"/>
          </a:p>
        </p:txBody>
      </p:sp>
      <p:pic>
        <p:nvPicPr>
          <p:cNvPr id="6" name="Picture 5">
            <a:extLst>
              <a:ext uri="{FF2B5EF4-FFF2-40B4-BE49-F238E27FC236}">
                <a16:creationId xmlns:a16="http://schemas.microsoft.com/office/drawing/2014/main" id="{6BA5D3AB-29FC-9513-9F49-97C669966C3C}"/>
              </a:ext>
            </a:extLst>
          </p:cNvPr>
          <p:cNvPicPr>
            <a:picLocks noChangeAspect="1"/>
          </p:cNvPicPr>
          <p:nvPr/>
        </p:nvPicPr>
        <p:blipFill>
          <a:blip r:embed="rId4"/>
          <a:stretch>
            <a:fillRect/>
          </a:stretch>
        </p:blipFill>
        <p:spPr>
          <a:xfrm>
            <a:off x="9199597" y="365125"/>
            <a:ext cx="1411214" cy="1422687"/>
          </a:xfrm>
          <a:prstGeom prst="rect">
            <a:avLst/>
          </a:prstGeom>
        </p:spPr>
      </p:pic>
      <p:pic>
        <p:nvPicPr>
          <p:cNvPr id="10" name="Picture 9">
            <a:extLst>
              <a:ext uri="{FF2B5EF4-FFF2-40B4-BE49-F238E27FC236}">
                <a16:creationId xmlns:a16="http://schemas.microsoft.com/office/drawing/2014/main" id="{7B5DA180-62E0-31BD-644D-326ABE9ABDEC}"/>
              </a:ext>
            </a:extLst>
          </p:cNvPr>
          <p:cNvPicPr>
            <a:picLocks noChangeAspect="1"/>
          </p:cNvPicPr>
          <p:nvPr/>
        </p:nvPicPr>
        <p:blipFill rotWithShape="1">
          <a:blip r:embed="rId5"/>
          <a:srcRect t="33617" b="28008"/>
          <a:stretch/>
        </p:blipFill>
        <p:spPr>
          <a:xfrm>
            <a:off x="4151886" y="1787812"/>
            <a:ext cx="3888227" cy="1989526"/>
          </a:xfrm>
          <a:prstGeom prst="rect">
            <a:avLst/>
          </a:prstGeom>
        </p:spPr>
      </p:pic>
      <p:sp>
        <p:nvSpPr>
          <p:cNvPr id="12" name="TextBox 11">
            <a:extLst>
              <a:ext uri="{FF2B5EF4-FFF2-40B4-BE49-F238E27FC236}">
                <a16:creationId xmlns:a16="http://schemas.microsoft.com/office/drawing/2014/main" id="{14BD5F16-3158-84BE-D509-4B4298559FF6}"/>
              </a:ext>
            </a:extLst>
          </p:cNvPr>
          <p:cNvSpPr txBox="1"/>
          <p:nvPr/>
        </p:nvSpPr>
        <p:spPr>
          <a:xfrm>
            <a:off x="4151886" y="3903607"/>
            <a:ext cx="6656354" cy="1477328"/>
          </a:xfrm>
          <a:prstGeom prst="rect">
            <a:avLst/>
          </a:prstGeom>
          <a:noFill/>
        </p:spPr>
        <p:txBody>
          <a:bodyPr wrap="square">
            <a:spAutoFit/>
          </a:bodyPr>
          <a:lstStyle/>
          <a:p>
            <a:r>
              <a:rPr lang="en-US" b="1" i="0" dirty="0">
                <a:solidFill>
                  <a:srgbClr val="050505"/>
                </a:solidFill>
                <a:effectLst/>
                <a:latin typeface="Segoe UI Historic" panose="020B0502040204020203" pitchFamily="34" charset="0"/>
              </a:rPr>
              <a:t>The TLERC receives, processes and distributes used eyeglasses worldwide to persons without the means and facilities to provide eyecare.</a:t>
            </a:r>
            <a:br>
              <a:rPr lang="en-US" dirty="0"/>
            </a:br>
            <a:r>
              <a:rPr lang="en-US" b="0" i="0" dirty="0">
                <a:solidFill>
                  <a:srgbClr val="050505"/>
                </a:solidFill>
                <a:effectLst/>
                <a:latin typeface="Segoe UI Historic" panose="020B0502040204020203" pitchFamily="34" charset="0"/>
              </a:rPr>
              <a:t>The TLERC, working with Lions Clubs in Texas provides new eyeglasses to the needy children of Texas free of charge.</a:t>
            </a:r>
            <a:endParaRPr lang="en-US" dirty="0"/>
          </a:p>
        </p:txBody>
      </p:sp>
      <p:pic>
        <p:nvPicPr>
          <p:cNvPr id="13" name="Picture 12">
            <a:extLst>
              <a:ext uri="{FF2B5EF4-FFF2-40B4-BE49-F238E27FC236}">
                <a16:creationId xmlns:a16="http://schemas.microsoft.com/office/drawing/2014/main" id="{09598868-547F-E4A5-D3A0-F3B44BED520B}"/>
              </a:ext>
            </a:extLst>
          </p:cNvPr>
          <p:cNvPicPr>
            <a:picLocks noChangeAspect="1"/>
          </p:cNvPicPr>
          <p:nvPr/>
        </p:nvPicPr>
        <p:blipFill>
          <a:blip r:embed="rId6"/>
          <a:stretch>
            <a:fillRect/>
          </a:stretch>
        </p:blipFill>
        <p:spPr>
          <a:xfrm>
            <a:off x="842683" y="2248295"/>
            <a:ext cx="3026618" cy="2634990"/>
          </a:xfrm>
          <a:prstGeom prst="rect">
            <a:avLst/>
          </a:prstGeom>
        </p:spPr>
      </p:pic>
      <p:pic>
        <p:nvPicPr>
          <p:cNvPr id="14" name="Picture 13">
            <a:extLst>
              <a:ext uri="{FF2B5EF4-FFF2-40B4-BE49-F238E27FC236}">
                <a16:creationId xmlns:a16="http://schemas.microsoft.com/office/drawing/2014/main" id="{E6838F1E-C9A0-F77B-2462-EE6158158E75}"/>
              </a:ext>
            </a:extLst>
          </p:cNvPr>
          <p:cNvPicPr>
            <a:picLocks noChangeAspect="1"/>
          </p:cNvPicPr>
          <p:nvPr/>
        </p:nvPicPr>
        <p:blipFill>
          <a:blip r:embed="rId7"/>
          <a:stretch>
            <a:fillRect/>
          </a:stretch>
        </p:blipFill>
        <p:spPr>
          <a:xfrm>
            <a:off x="9233565" y="2245479"/>
            <a:ext cx="1377246" cy="1377246"/>
          </a:xfrm>
          <a:prstGeom prst="rect">
            <a:avLst/>
          </a:prstGeom>
        </p:spPr>
      </p:pic>
    </p:spTree>
    <p:extLst>
      <p:ext uri="{BB962C8B-B14F-4D97-AF65-F5344CB8AC3E}">
        <p14:creationId xmlns:p14="http://schemas.microsoft.com/office/powerpoint/2010/main" val="285455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193709" y="307241"/>
            <a:ext cx="5786511" cy="1325563"/>
          </a:xfrm>
        </p:spPr>
        <p:txBody>
          <a:bodyPr>
            <a:normAutofit fontScale="90000"/>
          </a:bodyPr>
          <a:lstStyle/>
          <a:p>
            <a:pPr algn="ctr"/>
            <a:r>
              <a:rPr lang="en-US" b="1" dirty="0"/>
              <a:t>Sports Extravaganza</a:t>
            </a:r>
            <a:br>
              <a:rPr lang="en-US" b="1" dirty="0"/>
            </a:br>
            <a:r>
              <a:rPr lang="en-US" sz="2400" b="1" dirty="0"/>
              <a:t>Region 10 with Lion Districts 2-X1 and District 2-E2</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78231" y="5320692"/>
            <a:ext cx="6817469" cy="894945"/>
          </a:xfrm>
        </p:spPr>
        <p:txBody>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$125 – Life Membership Award (Plaque)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23</a:t>
            </a:fld>
            <a:endParaRPr lang="en-US"/>
          </a:p>
        </p:txBody>
      </p:sp>
      <p:pic>
        <p:nvPicPr>
          <p:cNvPr id="6" name="Picture 5">
            <a:extLst>
              <a:ext uri="{FF2B5EF4-FFF2-40B4-BE49-F238E27FC236}">
                <a16:creationId xmlns:a16="http://schemas.microsoft.com/office/drawing/2014/main" id="{74738AE9-E781-1E97-E5B6-834B51A68608}"/>
              </a:ext>
            </a:extLst>
          </p:cNvPr>
          <p:cNvPicPr>
            <a:picLocks noChangeAspect="1"/>
          </p:cNvPicPr>
          <p:nvPr/>
        </p:nvPicPr>
        <p:blipFill>
          <a:blip r:embed="rId3"/>
          <a:stretch>
            <a:fillRect/>
          </a:stretch>
        </p:blipFill>
        <p:spPr>
          <a:xfrm>
            <a:off x="9495700" y="430306"/>
            <a:ext cx="1357506" cy="1357506"/>
          </a:xfrm>
          <a:prstGeom prst="rect">
            <a:avLst/>
          </a:prstGeom>
        </p:spPr>
      </p:pic>
      <p:sp>
        <p:nvSpPr>
          <p:cNvPr id="8" name="TextBox 7">
            <a:extLst>
              <a:ext uri="{FF2B5EF4-FFF2-40B4-BE49-F238E27FC236}">
                <a16:creationId xmlns:a16="http://schemas.microsoft.com/office/drawing/2014/main" id="{29CD1D9B-64EC-140A-14CF-46ED48D4B279}"/>
              </a:ext>
            </a:extLst>
          </p:cNvPr>
          <p:cNvSpPr txBox="1"/>
          <p:nvPr/>
        </p:nvSpPr>
        <p:spPr>
          <a:xfrm>
            <a:off x="2607882" y="2431966"/>
            <a:ext cx="6976236" cy="1200329"/>
          </a:xfrm>
          <a:prstGeom prst="rect">
            <a:avLst/>
          </a:prstGeom>
          <a:noFill/>
        </p:spPr>
        <p:txBody>
          <a:bodyPr wrap="square">
            <a:spAutoFit/>
          </a:bodyPr>
          <a:lstStyle/>
          <a:p>
            <a:pPr algn="ctr"/>
            <a:r>
              <a:rPr lang="en-US" b="1" dirty="0"/>
              <a:t>Sports Extravaganza serves to provide opportunities for students with visual impairments to participate in a variety of activities that encourage a more active lifestyle and lead to participation in lifelong leisure, recreation, and competitive sports.</a:t>
            </a:r>
            <a:endParaRPr lang="en-US" b="1" i="0" dirty="0">
              <a:solidFill>
                <a:srgbClr val="333333"/>
              </a:solidFill>
              <a:effectLst/>
              <a:latin typeface="glacial_indifferenceregular"/>
            </a:endParaRPr>
          </a:p>
        </p:txBody>
      </p:sp>
      <p:sp>
        <p:nvSpPr>
          <p:cNvPr id="10" name="TextBox 9">
            <a:extLst>
              <a:ext uri="{FF2B5EF4-FFF2-40B4-BE49-F238E27FC236}">
                <a16:creationId xmlns:a16="http://schemas.microsoft.com/office/drawing/2014/main" id="{F32B2D6E-68A3-E85A-312E-0E63C9B3590E}"/>
              </a:ext>
            </a:extLst>
          </p:cNvPr>
          <p:cNvSpPr txBox="1"/>
          <p:nvPr/>
        </p:nvSpPr>
        <p:spPr>
          <a:xfrm>
            <a:off x="1612359" y="3843364"/>
            <a:ext cx="8967282" cy="1477328"/>
          </a:xfrm>
          <a:prstGeom prst="rect">
            <a:avLst/>
          </a:prstGeom>
          <a:noFill/>
        </p:spPr>
        <p:txBody>
          <a:bodyPr wrap="square">
            <a:spAutoFit/>
          </a:bodyPr>
          <a:lstStyle/>
          <a:p>
            <a:r>
              <a:rPr lang="en-US" b="0" i="0" dirty="0">
                <a:solidFill>
                  <a:srgbClr val="002060"/>
                </a:solidFill>
                <a:effectLst/>
                <a:latin typeface="glacial_indifferenceregular"/>
              </a:rPr>
              <a:t>Sports Extravaganza has something for everyone. This event gives athletes opportunities to compete with their peers on a level-playing field in a variety of events. Both competitive and non-competitive events are available for school-aged children 5-22 with vision impairments and complex needs. Families have time to network with other families and agencies with a vision focus throughout the day. As an added bonus, a free lunch is included!</a:t>
            </a:r>
            <a:endParaRPr lang="en-US" dirty="0">
              <a:solidFill>
                <a:srgbClr val="002060"/>
              </a:solidFill>
            </a:endParaRPr>
          </a:p>
        </p:txBody>
      </p:sp>
      <p:sp>
        <p:nvSpPr>
          <p:cNvPr id="14" name="TextBox 13">
            <a:extLst>
              <a:ext uri="{FF2B5EF4-FFF2-40B4-BE49-F238E27FC236}">
                <a16:creationId xmlns:a16="http://schemas.microsoft.com/office/drawing/2014/main" id="{D61665FC-C72A-44E1-ABD3-E2193F29397E}"/>
              </a:ext>
            </a:extLst>
          </p:cNvPr>
          <p:cNvSpPr txBox="1"/>
          <p:nvPr/>
        </p:nvSpPr>
        <p:spPr>
          <a:xfrm>
            <a:off x="3038965" y="1623834"/>
            <a:ext cx="6096000" cy="738664"/>
          </a:xfrm>
          <a:prstGeom prst="rect">
            <a:avLst/>
          </a:prstGeom>
          <a:noFill/>
        </p:spPr>
        <p:txBody>
          <a:bodyPr wrap="square">
            <a:spAutoFit/>
          </a:bodyPr>
          <a:lstStyle/>
          <a:p>
            <a:pPr algn="ctr"/>
            <a:r>
              <a:rPr lang="en-US" dirty="0"/>
              <a:t>For Blind and Visually Impaired  </a:t>
            </a:r>
          </a:p>
          <a:p>
            <a:pPr algn="ctr"/>
            <a:r>
              <a:rPr lang="en-US" sz="2400" dirty="0">
                <a:solidFill>
                  <a:srgbClr val="0070C0"/>
                </a:solidFill>
              </a:rPr>
              <a:t>“Where Dreamers Become Achievers” </a:t>
            </a:r>
          </a:p>
        </p:txBody>
      </p:sp>
    </p:spTree>
    <p:extLst>
      <p:ext uri="{BB962C8B-B14F-4D97-AF65-F5344CB8AC3E}">
        <p14:creationId xmlns:p14="http://schemas.microsoft.com/office/powerpoint/2010/main" val="1151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119819" y="390998"/>
            <a:ext cx="5934292" cy="1325563"/>
          </a:xfrm>
        </p:spPr>
        <p:txBody>
          <a:bodyPr>
            <a:normAutofit/>
          </a:bodyPr>
          <a:lstStyle/>
          <a:p>
            <a:pPr algn="ctr"/>
            <a:r>
              <a:rPr lang="en-US" b="1" dirty="0"/>
              <a:t>District 2-X1 Charities Inc.</a:t>
            </a:r>
            <a:br>
              <a:rPr lang="en-US" b="1" dirty="0"/>
            </a:br>
            <a:r>
              <a:rPr lang="en-US" sz="2400" b="1" dirty="0"/>
              <a:t>Also Supports</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78231" y="5581370"/>
            <a:ext cx="6817469" cy="1050339"/>
          </a:xfrm>
        </p:spPr>
        <p:txBody>
          <a:bodyPr>
            <a:normAutofit fontScale="85000" lnSpcReduction="20000"/>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Funds supported by:</a:t>
            </a:r>
          </a:p>
          <a:p>
            <a:pPr marL="0" marR="0" indent="0" algn="ctr">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Duck Derby Race Fundraiser</a:t>
            </a:r>
          </a:p>
          <a:p>
            <a:pPr marL="0" marR="0" indent="0" algn="ctr">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Polar Plunge Fundraiser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24</a:t>
            </a:fld>
            <a:endParaRPr lang="en-US"/>
          </a:p>
        </p:txBody>
      </p:sp>
      <p:sp>
        <p:nvSpPr>
          <p:cNvPr id="8" name="TextBox 7">
            <a:extLst>
              <a:ext uri="{FF2B5EF4-FFF2-40B4-BE49-F238E27FC236}">
                <a16:creationId xmlns:a16="http://schemas.microsoft.com/office/drawing/2014/main" id="{29CD1D9B-64EC-140A-14CF-46ED48D4B279}"/>
              </a:ext>
            </a:extLst>
          </p:cNvPr>
          <p:cNvSpPr txBox="1"/>
          <p:nvPr/>
        </p:nvSpPr>
        <p:spPr>
          <a:xfrm>
            <a:off x="2678231" y="1705922"/>
            <a:ext cx="7738258" cy="3724096"/>
          </a:xfrm>
          <a:prstGeom prst="rect">
            <a:avLst/>
          </a:prstGeom>
          <a:noFill/>
        </p:spPr>
        <p:txBody>
          <a:bodyPr wrap="square">
            <a:spAutoFit/>
          </a:bodyPr>
          <a:lstStyle/>
          <a:p>
            <a:r>
              <a:rPr lang="en-US" sz="2800" b="1" dirty="0"/>
              <a:t>Lions Opportunities for Youth (LOFY)</a:t>
            </a:r>
          </a:p>
          <a:p>
            <a:pPr marL="1371600" lvl="2" indent="-457200">
              <a:buFont typeface="Arial" panose="020B0604020202020204" pitchFamily="34" charset="0"/>
              <a:buChar char="•"/>
            </a:pPr>
            <a:r>
              <a:rPr lang="en-US" sz="2400" b="1" dirty="0"/>
              <a:t>Diabetes Awareness Essay Contest</a:t>
            </a:r>
          </a:p>
          <a:p>
            <a:pPr marL="1371600" lvl="2" indent="-457200">
              <a:buFont typeface="Arial" panose="020B0604020202020204" pitchFamily="34" charset="0"/>
              <a:buChar char="•"/>
            </a:pPr>
            <a:r>
              <a:rPr lang="en-US" sz="2400" b="1" dirty="0"/>
              <a:t>Drug Awareness Speech Contest</a:t>
            </a:r>
          </a:p>
          <a:p>
            <a:pPr marL="1371600" lvl="2" indent="-457200">
              <a:buFont typeface="Arial" panose="020B0604020202020204" pitchFamily="34" charset="0"/>
              <a:buChar char="•"/>
            </a:pPr>
            <a:r>
              <a:rPr lang="en-US" sz="2400" b="1" dirty="0"/>
              <a:t>Outstanding Youth Contest</a:t>
            </a:r>
          </a:p>
          <a:p>
            <a:pPr marL="1371600" lvl="2" indent="-457200">
              <a:buFont typeface="Arial" panose="020B0604020202020204" pitchFamily="34" charset="0"/>
              <a:buChar char="•"/>
            </a:pPr>
            <a:r>
              <a:rPr lang="en-US" sz="2400" b="1" dirty="0"/>
              <a:t>LCI Peace Poster Contest</a:t>
            </a:r>
          </a:p>
          <a:p>
            <a:r>
              <a:rPr lang="en-US" sz="2800" b="1" dirty="0"/>
              <a:t>Sports Extravaganza</a:t>
            </a:r>
          </a:p>
          <a:p>
            <a:r>
              <a:rPr lang="en-US" sz="2800" b="1" dirty="0"/>
              <a:t>Local Disaster Relief</a:t>
            </a:r>
          </a:p>
          <a:p>
            <a:r>
              <a:rPr lang="en-US" sz="2800" b="1" dirty="0"/>
              <a:t>District SPOT &amp; BLINQ Vision Screening Equipment</a:t>
            </a:r>
          </a:p>
          <a:p>
            <a:r>
              <a:rPr lang="en-US" sz="2800" b="1" i="0" dirty="0">
                <a:solidFill>
                  <a:srgbClr val="333333"/>
                </a:solidFill>
                <a:effectLst/>
                <a:latin typeface="glacial_indifferenceregular"/>
              </a:rPr>
              <a:t>Other Special Need Requests</a:t>
            </a:r>
          </a:p>
        </p:txBody>
      </p:sp>
    </p:spTree>
    <p:extLst>
      <p:ext uri="{BB962C8B-B14F-4D97-AF65-F5344CB8AC3E}">
        <p14:creationId xmlns:p14="http://schemas.microsoft.com/office/powerpoint/2010/main" val="32019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70054" y="224415"/>
            <a:ext cx="6997582" cy="1325563"/>
          </a:xfrm>
        </p:spPr>
        <p:txBody>
          <a:bodyPr/>
          <a:lstStyle/>
          <a:p>
            <a:pPr algn="ctr"/>
            <a:r>
              <a:rPr lang="en-US" b="1" dirty="0">
                <a:hlinkClick r:id="rId2"/>
              </a:rPr>
              <a:t>Texas Lions Museum &amp; Office Foundation</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696191" y="5375564"/>
            <a:ext cx="10799618" cy="1325564"/>
          </a:xfrm>
        </p:spPr>
        <p:txBody>
          <a:bodyPr>
            <a:normAutofit fontScale="92500" lnSpcReduction="20000"/>
          </a:bodyPr>
          <a:lstStyle/>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$100 – TLM &amp; SO Life Membership (</a:t>
            </a:r>
            <a:r>
              <a:rPr lang="en-US" sz="3200" b="1">
                <a:effectLst/>
                <a:latin typeface="Calibri" panose="020F0502020204030204" pitchFamily="34" charset="0"/>
                <a:ea typeface="Calibri" panose="020F0502020204030204" pitchFamily="34" charset="0"/>
                <a:cs typeface="Times New Roman" panose="02020603050405020304" pitchFamily="18" charset="0"/>
              </a:rPr>
              <a:t>Certificate &amp; </a:t>
            </a:r>
            <a:r>
              <a:rPr lang="en-US" sz="3200" b="1">
                <a:latin typeface="Calibri" panose="020F0502020204030204" pitchFamily="34" charset="0"/>
                <a:ea typeface="Calibri" panose="020F0502020204030204" pitchFamily="34" charset="0"/>
                <a:cs typeface="Times New Roman" panose="02020603050405020304" pitchFamily="18" charset="0"/>
              </a:rPr>
              <a:t>L</a:t>
            </a:r>
            <a:r>
              <a:rPr lang="en-US" sz="3200" b="1">
                <a:effectLst/>
                <a:latin typeface="Calibri" panose="020F0502020204030204" pitchFamily="34" charset="0"/>
                <a:ea typeface="Calibri" panose="020F0502020204030204" pitchFamily="34" charset="0"/>
                <a:cs typeface="Times New Roman" panose="02020603050405020304" pitchFamily="18" charset="0"/>
              </a:rPr>
              <a:t>apel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Pin)</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$500 – Ebb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Grindstaff</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Fellowship (Plaque and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p>
          <a:p>
            <a:pPr marL="0" indent="0">
              <a:lnSpc>
                <a:spcPct val="107000"/>
              </a:lnSpc>
              <a:spcBef>
                <a:spcPts val="0"/>
              </a:spcBef>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$500 - Cheryl &amp; Mike Butler Fellowship (Plaque and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B3E2A29-AF28-0A8C-6C66-20D063A49430}"/>
              </a:ext>
            </a:extLst>
          </p:cNvPr>
          <p:cNvSpPr>
            <a:spLocks noGrp="1"/>
          </p:cNvSpPr>
          <p:nvPr>
            <p:ph type="sldNum" sz="quarter" idx="12"/>
          </p:nvPr>
        </p:nvSpPr>
        <p:spPr/>
        <p:txBody>
          <a:bodyPr/>
          <a:lstStyle/>
          <a:p>
            <a:fld id="{DE633CBC-23B1-4BFB-99E3-836C8CA4ACFD}" type="slidenum">
              <a:rPr lang="en-US" smtClean="0"/>
              <a:t>25</a:t>
            </a:fld>
            <a:endParaRPr lang="en-US"/>
          </a:p>
        </p:txBody>
      </p:sp>
      <p:pic>
        <p:nvPicPr>
          <p:cNvPr id="6" name="Picture 5">
            <a:extLst>
              <a:ext uri="{FF2B5EF4-FFF2-40B4-BE49-F238E27FC236}">
                <a16:creationId xmlns:a16="http://schemas.microsoft.com/office/drawing/2014/main" id="{2A340F8C-1440-9AFE-2E9E-6CFB42DDBF06}"/>
              </a:ext>
            </a:extLst>
          </p:cNvPr>
          <p:cNvPicPr>
            <a:picLocks noChangeAspect="1"/>
          </p:cNvPicPr>
          <p:nvPr/>
        </p:nvPicPr>
        <p:blipFill rotWithShape="1">
          <a:blip r:embed="rId4"/>
          <a:srcRect b="12318"/>
          <a:stretch/>
        </p:blipFill>
        <p:spPr>
          <a:xfrm>
            <a:off x="3936481" y="1675537"/>
            <a:ext cx="5264727" cy="3462193"/>
          </a:xfrm>
          <a:prstGeom prst="rect">
            <a:avLst/>
          </a:prstGeom>
        </p:spPr>
      </p:pic>
    </p:spTree>
    <p:extLst>
      <p:ext uri="{BB962C8B-B14F-4D97-AF65-F5344CB8AC3E}">
        <p14:creationId xmlns:p14="http://schemas.microsoft.com/office/powerpoint/2010/main" val="1352691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80526" y="310349"/>
            <a:ext cx="7690310" cy="1325563"/>
          </a:xfrm>
        </p:spPr>
        <p:txBody>
          <a:bodyPr/>
          <a:lstStyle/>
          <a:p>
            <a:pPr algn="ctr"/>
            <a:r>
              <a:rPr lang="en-US" b="1" dirty="0">
                <a:hlinkClick r:id="rId2"/>
              </a:rPr>
              <a:t>Melvin Jones Lions International Memorial Fellowships</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5303376"/>
            <a:ext cx="10515600" cy="1447945"/>
          </a:xfrm>
        </p:spPr>
        <p:txBody>
          <a:bodyPr/>
          <a:lstStyle/>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$100, $250, $500 and $1000 Donations are recognized 	on the Wall of Fame in the Memorial Building.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C705B759-A86E-47C4-C69E-A849B817A52D}"/>
              </a:ext>
            </a:extLst>
          </p:cNvPr>
          <p:cNvSpPr>
            <a:spLocks noGrp="1"/>
          </p:cNvSpPr>
          <p:nvPr>
            <p:ph type="sldNum" sz="quarter" idx="12"/>
          </p:nvPr>
        </p:nvSpPr>
        <p:spPr/>
        <p:txBody>
          <a:bodyPr/>
          <a:lstStyle/>
          <a:p>
            <a:fld id="{DE633CBC-23B1-4BFB-99E3-836C8CA4ACFD}" type="slidenum">
              <a:rPr lang="en-US" smtClean="0"/>
              <a:t>26</a:t>
            </a:fld>
            <a:endParaRPr lang="en-US"/>
          </a:p>
        </p:txBody>
      </p:sp>
      <p:pic>
        <p:nvPicPr>
          <p:cNvPr id="6" name="Picture 5">
            <a:extLst>
              <a:ext uri="{FF2B5EF4-FFF2-40B4-BE49-F238E27FC236}">
                <a16:creationId xmlns:a16="http://schemas.microsoft.com/office/drawing/2014/main" id="{26AEFD83-F806-CCFA-A29E-732FF4B0955D}"/>
              </a:ext>
            </a:extLst>
          </p:cNvPr>
          <p:cNvPicPr>
            <a:picLocks noChangeAspect="1"/>
          </p:cNvPicPr>
          <p:nvPr/>
        </p:nvPicPr>
        <p:blipFill rotWithShape="1">
          <a:blip r:embed="rId4"/>
          <a:srcRect b="7410"/>
          <a:stretch/>
        </p:blipFill>
        <p:spPr>
          <a:xfrm>
            <a:off x="6619645" y="1787812"/>
            <a:ext cx="2046206" cy="2523573"/>
          </a:xfrm>
          <a:prstGeom prst="rect">
            <a:avLst/>
          </a:prstGeom>
        </p:spPr>
      </p:pic>
      <p:pic>
        <p:nvPicPr>
          <p:cNvPr id="8" name="Picture 7">
            <a:extLst>
              <a:ext uri="{FF2B5EF4-FFF2-40B4-BE49-F238E27FC236}">
                <a16:creationId xmlns:a16="http://schemas.microsoft.com/office/drawing/2014/main" id="{89531DA9-8967-C253-969D-D1EE5C69F049}"/>
              </a:ext>
            </a:extLst>
          </p:cNvPr>
          <p:cNvPicPr>
            <a:picLocks noChangeAspect="1"/>
          </p:cNvPicPr>
          <p:nvPr/>
        </p:nvPicPr>
        <p:blipFill>
          <a:blip r:embed="rId5"/>
          <a:stretch>
            <a:fillRect/>
          </a:stretch>
        </p:blipFill>
        <p:spPr>
          <a:xfrm>
            <a:off x="3411800" y="1728442"/>
            <a:ext cx="2564128" cy="2557005"/>
          </a:xfrm>
          <a:prstGeom prst="rect">
            <a:avLst/>
          </a:prstGeom>
        </p:spPr>
      </p:pic>
      <p:sp>
        <p:nvSpPr>
          <p:cNvPr id="9" name="TextBox 8">
            <a:extLst>
              <a:ext uri="{FF2B5EF4-FFF2-40B4-BE49-F238E27FC236}">
                <a16:creationId xmlns:a16="http://schemas.microsoft.com/office/drawing/2014/main" id="{5440936F-6FA4-1FE1-3523-DAA1DDC6F657}"/>
              </a:ext>
            </a:extLst>
          </p:cNvPr>
          <p:cNvSpPr txBox="1"/>
          <p:nvPr/>
        </p:nvSpPr>
        <p:spPr>
          <a:xfrm>
            <a:off x="1367618" y="4437347"/>
            <a:ext cx="10116126" cy="954107"/>
          </a:xfrm>
          <a:prstGeom prst="rect">
            <a:avLst/>
          </a:prstGeom>
          <a:noFill/>
        </p:spPr>
        <p:txBody>
          <a:bodyPr wrap="square" rtlCol="0">
            <a:spAutoFit/>
          </a:bodyPr>
          <a:lstStyle/>
          <a:p>
            <a:pPr algn="ctr"/>
            <a:r>
              <a:rPr lang="en-US" sz="2800" dirty="0">
                <a:solidFill>
                  <a:srgbClr val="7030A0"/>
                </a:solidFill>
              </a:rPr>
              <a:t>Birthplace of Melvin Jones – Founder of Lions Clubs International</a:t>
            </a:r>
          </a:p>
          <a:p>
            <a:pPr algn="ctr"/>
            <a:r>
              <a:rPr lang="en-US" sz="2800" dirty="0">
                <a:solidFill>
                  <a:srgbClr val="7030A0"/>
                </a:solidFill>
              </a:rPr>
              <a:t>Fort Thomas, AZ</a:t>
            </a:r>
          </a:p>
        </p:txBody>
      </p:sp>
    </p:spTree>
    <p:extLst>
      <p:ext uri="{BB962C8B-B14F-4D97-AF65-F5344CB8AC3E}">
        <p14:creationId xmlns:p14="http://schemas.microsoft.com/office/powerpoint/2010/main" val="2487316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97763" y="365125"/>
            <a:ext cx="8256036" cy="1325563"/>
          </a:xfrm>
        </p:spPr>
        <p:txBody>
          <a:bodyPr/>
          <a:lstStyle/>
          <a:p>
            <a:r>
              <a:rPr lang="en-US" b="1" dirty="0"/>
              <a:t>Other Lion Award Options</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179784" y="2044663"/>
            <a:ext cx="9873672" cy="4407224"/>
          </a:xfrm>
        </p:spPr>
        <p:txBody>
          <a:bodyPr>
            <a:normAutofit fontScale="85000" lnSpcReduction="20000"/>
          </a:bodyPr>
          <a:lstStyle/>
          <a:p>
            <a:pPr marL="0" marR="0" indent="0">
              <a:lnSpc>
                <a:spcPct val="107000"/>
              </a:lnSpc>
              <a:spcBef>
                <a:spcPts val="0"/>
              </a:spcBef>
              <a:spcAft>
                <a:spcPts val="0"/>
              </a:spcAft>
              <a:buNone/>
            </a:pPr>
            <a:r>
              <a:rPr lang="en-US" sz="33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Website Store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latin typeface="Calibri" panose="020F0502020204030204" pitchFamily="34" charset="0"/>
                <a:ea typeface="Calibri" panose="020F0502020204030204" pitchFamily="34" charset="0"/>
                <a:cs typeface="Times New Roman" panose="02020603050405020304" pitchFamily="18" charset="0"/>
              </a:rPr>
              <a:t>	</a:t>
            </a:r>
            <a:r>
              <a:rPr lang="en-US" sz="3300" b="1" dirty="0">
                <a:effectLst/>
                <a:latin typeface="Calibri" panose="020F0502020204030204" pitchFamily="34" charset="0"/>
                <a:ea typeface="Calibri" panose="020F0502020204030204" pitchFamily="34" charset="0"/>
                <a:cs typeface="Times New Roman" panose="02020603050405020304" pitchFamily="18" charset="0"/>
              </a:rPr>
              <a:t>Club Officer Medals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President’s Appreciation Medal</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Lion of the Year Patch</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Club Officer Patches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Past President Pin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President Pin (passed down to next President)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Website Store or a Local Awards Store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latin typeface="Calibri" panose="020F0502020204030204" pitchFamily="34" charset="0"/>
                <a:ea typeface="Calibri" panose="020F0502020204030204" pitchFamily="34" charset="0"/>
                <a:cs typeface="Times New Roman" panose="02020603050405020304" pitchFamily="18" charset="0"/>
              </a:rPr>
              <a:t>	</a:t>
            </a:r>
            <a:r>
              <a:rPr lang="en-US" sz="3300" b="1" dirty="0">
                <a:effectLst/>
                <a:latin typeface="Calibri" panose="020F0502020204030204" pitchFamily="34" charset="0"/>
                <a:ea typeface="Calibri" panose="020F0502020204030204" pitchFamily="34" charset="0"/>
                <a:cs typeface="Times New Roman" panose="02020603050405020304" pitchFamily="18" charset="0"/>
              </a:rPr>
              <a:t>President Appreciation Plaque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Lion of the Year Plaque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73F6D8EA-732E-E25A-170D-69F5B6015FC7}"/>
              </a:ext>
            </a:extLst>
          </p:cNvPr>
          <p:cNvSpPr>
            <a:spLocks noGrp="1"/>
          </p:cNvSpPr>
          <p:nvPr>
            <p:ph type="sldNum" sz="quarter" idx="12"/>
          </p:nvPr>
        </p:nvSpPr>
        <p:spPr/>
        <p:txBody>
          <a:bodyPr/>
          <a:lstStyle/>
          <a:p>
            <a:fld id="{DE633CBC-23B1-4BFB-99E3-836C8CA4ACFD}" type="slidenum">
              <a:rPr lang="en-US" smtClean="0"/>
              <a:t>27</a:t>
            </a:fld>
            <a:endParaRPr lang="en-US"/>
          </a:p>
        </p:txBody>
      </p:sp>
    </p:spTree>
    <p:extLst>
      <p:ext uri="{BB962C8B-B14F-4D97-AF65-F5344CB8AC3E}">
        <p14:creationId xmlns:p14="http://schemas.microsoft.com/office/powerpoint/2010/main" val="3761758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94333-E3EE-53B5-E450-6078BA3B9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88C70-6EF7-F623-20DA-08FC2AC4F775}"/>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 Amounts </a:t>
            </a:r>
            <a:endParaRPr lang="en-US" sz="4800" dirty="0"/>
          </a:p>
        </p:txBody>
      </p:sp>
      <p:sp>
        <p:nvSpPr>
          <p:cNvPr id="3" name="Subtitle 2">
            <a:extLst>
              <a:ext uri="{FF2B5EF4-FFF2-40B4-BE49-F238E27FC236}">
                <a16:creationId xmlns:a16="http://schemas.microsoft.com/office/drawing/2014/main" id="{0E94DE75-6107-0A92-1E86-5A3CADF1DB89}"/>
              </a:ext>
            </a:extLst>
          </p:cNvPr>
          <p:cNvSpPr>
            <a:spLocks noGrp="1"/>
          </p:cNvSpPr>
          <p:nvPr>
            <p:ph type="subTitle" idx="1"/>
          </p:nvPr>
        </p:nvSpPr>
        <p:spPr>
          <a:xfrm>
            <a:off x="1467556" y="2604596"/>
            <a:ext cx="10095179" cy="4018362"/>
          </a:xfrm>
        </p:spPr>
        <p:txBody>
          <a:bodyPr>
            <a:normAutofit fontScale="85000" lnSpcReduction="20000"/>
          </a:bodyPr>
          <a:lstStyle/>
          <a:p>
            <a:pPr algn="l"/>
            <a:r>
              <a:rPr lang="en-US" dirty="0"/>
              <a:t>Texas Lions Camp		               		$10	</a:t>
            </a:r>
            <a:r>
              <a:rPr lang="en-US" b="1" dirty="0"/>
              <a:t>Required for 100%</a:t>
            </a:r>
          </a:p>
          <a:p>
            <a:pPr algn="l"/>
            <a:r>
              <a:rPr lang="en-US" dirty="0"/>
              <a:t>Lions Sight &amp; Tissue Foundation		$2	</a:t>
            </a:r>
            <a:r>
              <a:rPr lang="en-US" b="1" dirty="0"/>
              <a:t>Required for 100%</a:t>
            </a:r>
          </a:p>
          <a:p>
            <a:pPr algn="l">
              <a:lnSpc>
                <a:spcPct val="120000"/>
              </a:lnSpc>
            </a:pPr>
            <a:endParaRPr lang="en-US" sz="500" dirty="0"/>
          </a:p>
          <a:p>
            <a:pPr algn="l">
              <a:lnSpc>
                <a:spcPct val="120000"/>
              </a:lnSpc>
              <a:spcBef>
                <a:spcPts val="600"/>
              </a:spcBef>
            </a:pPr>
            <a:r>
              <a:rPr lang="en-US" dirty="0"/>
              <a:t>Texas Lions Foundation			$2	To be a 100% club, you </a:t>
            </a:r>
            <a:r>
              <a:rPr lang="en-US" i="1" dirty="0"/>
              <a:t>must pick 5 from</a:t>
            </a:r>
            <a:endParaRPr lang="en-US" dirty="0"/>
          </a:p>
          <a:p>
            <a:pPr algn="l">
              <a:lnSpc>
                <a:spcPct val="120000"/>
              </a:lnSpc>
              <a:spcBef>
                <a:spcPts val="600"/>
              </a:spcBef>
            </a:pPr>
            <a:r>
              <a:rPr lang="en-US" dirty="0"/>
              <a:t>Lions Clubs Int’l Foundation		$5 	the 7 </a:t>
            </a:r>
            <a:r>
              <a:rPr lang="en-US" i="1" dirty="0"/>
              <a:t>other charities or pick all 7.</a:t>
            </a:r>
          </a:p>
          <a:p>
            <a:pPr algn="l">
              <a:lnSpc>
                <a:spcPct val="120000"/>
              </a:lnSpc>
              <a:spcBef>
                <a:spcPts val="600"/>
              </a:spcBef>
            </a:pPr>
            <a:r>
              <a:rPr lang="en-US" dirty="0"/>
              <a:t>Julien C. Hyer Youth Camp			$2	</a:t>
            </a:r>
          </a:p>
          <a:p>
            <a:pPr algn="l">
              <a:lnSpc>
                <a:spcPct val="120000"/>
              </a:lnSpc>
              <a:spcBef>
                <a:spcPts val="600"/>
              </a:spcBef>
            </a:pPr>
            <a:r>
              <a:rPr lang="en-US" dirty="0"/>
              <a:t>Leader Dogs for the Blind			$2</a:t>
            </a:r>
          </a:p>
          <a:p>
            <a:pPr algn="l">
              <a:lnSpc>
                <a:spcPct val="120000"/>
              </a:lnSpc>
              <a:spcBef>
                <a:spcPts val="600"/>
              </a:spcBef>
            </a:pPr>
            <a:r>
              <a:rPr lang="en-US" dirty="0"/>
              <a:t>World Services for the Blind		$2</a:t>
            </a:r>
          </a:p>
          <a:p>
            <a:pPr algn="l">
              <a:lnSpc>
                <a:spcPct val="120000"/>
              </a:lnSpc>
              <a:spcBef>
                <a:spcPts val="600"/>
              </a:spcBef>
            </a:pPr>
            <a:r>
              <a:rPr lang="en-US" dirty="0"/>
              <a:t>Texas Lions Eyeglass Recycling Center	$3</a:t>
            </a:r>
          </a:p>
          <a:p>
            <a:pPr algn="l">
              <a:lnSpc>
                <a:spcPct val="120000"/>
              </a:lnSpc>
              <a:spcBef>
                <a:spcPts val="600"/>
              </a:spcBef>
            </a:pPr>
            <a:r>
              <a:rPr lang="en-US" dirty="0"/>
              <a:t>Sports Extravaganza			</a:t>
            </a:r>
            <a:r>
              <a:rPr lang="en-US" u="sng" dirty="0"/>
              <a:t>$2</a:t>
            </a:r>
          </a:p>
          <a:p>
            <a:pPr algn="l"/>
            <a:r>
              <a:rPr lang="en-US" dirty="0"/>
              <a:t>			    	   Total: $30 *  </a:t>
            </a:r>
            <a:r>
              <a:rPr lang="en-US" dirty="0">
                <a:solidFill>
                  <a:srgbClr val="0070C0"/>
                </a:solidFill>
              </a:rPr>
              <a:t>100% is </a:t>
            </a:r>
            <a:r>
              <a:rPr lang="en-US" u="sng" dirty="0">
                <a:solidFill>
                  <a:srgbClr val="0070C0"/>
                </a:solidFill>
              </a:rPr>
              <a:t>Optional</a:t>
            </a:r>
            <a:endParaRPr lang="en-US" dirty="0"/>
          </a:p>
          <a:p>
            <a:endParaRPr lang="en-US" dirty="0"/>
          </a:p>
          <a:p>
            <a:endParaRPr lang="en-US" dirty="0"/>
          </a:p>
        </p:txBody>
      </p:sp>
      <p:pic>
        <p:nvPicPr>
          <p:cNvPr id="5" name="Picture 4">
            <a:extLst>
              <a:ext uri="{FF2B5EF4-FFF2-40B4-BE49-F238E27FC236}">
                <a16:creationId xmlns:a16="http://schemas.microsoft.com/office/drawing/2014/main" id="{AF4A8155-ADC3-7659-4DBE-D8AA96373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64498645-23E8-9EE9-33E6-59360E401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D5FD1188-127C-4AA6-57D3-5E605391AC37}"/>
              </a:ext>
            </a:extLst>
          </p:cNvPr>
          <p:cNvSpPr>
            <a:spLocks noGrp="1"/>
          </p:cNvSpPr>
          <p:nvPr>
            <p:ph type="sldNum" sz="quarter" idx="12"/>
          </p:nvPr>
        </p:nvSpPr>
        <p:spPr/>
        <p:txBody>
          <a:bodyPr/>
          <a:lstStyle/>
          <a:p>
            <a:fld id="{DE633CBC-23B1-4BFB-99E3-836C8CA4ACFD}" type="slidenum">
              <a:rPr lang="en-US" smtClean="0"/>
              <a:t>28</a:t>
            </a:fld>
            <a:endParaRPr lang="en-US"/>
          </a:p>
        </p:txBody>
      </p:sp>
      <p:sp>
        <p:nvSpPr>
          <p:cNvPr id="8" name="TextBox 7">
            <a:extLst>
              <a:ext uri="{FF2B5EF4-FFF2-40B4-BE49-F238E27FC236}">
                <a16:creationId xmlns:a16="http://schemas.microsoft.com/office/drawing/2014/main" id="{E6A306F3-808D-BA48-97F6-71D95FC5A447}"/>
              </a:ext>
            </a:extLst>
          </p:cNvPr>
          <p:cNvSpPr txBox="1"/>
          <p:nvPr/>
        </p:nvSpPr>
        <p:spPr>
          <a:xfrm>
            <a:off x="3364099" y="1709276"/>
            <a:ext cx="5463799" cy="400110"/>
          </a:xfrm>
          <a:prstGeom prst="rect">
            <a:avLst/>
          </a:prstGeom>
          <a:noFill/>
        </p:spPr>
        <p:txBody>
          <a:bodyPr wrap="square">
            <a:spAutoFit/>
          </a:bodyPr>
          <a:lstStyle/>
          <a:p>
            <a:pPr algn="l"/>
            <a:r>
              <a:rPr lang="en-US" sz="2000" b="1" dirty="0">
                <a:solidFill>
                  <a:srgbClr val="7030A0"/>
                </a:solidFill>
              </a:rPr>
              <a:t>* </a:t>
            </a:r>
            <a:r>
              <a:rPr lang="en-US" sz="2000" b="1" u="sng" dirty="0">
                <a:solidFill>
                  <a:srgbClr val="7030A0"/>
                </a:solidFill>
              </a:rPr>
              <a:t>Per club member</a:t>
            </a:r>
            <a:r>
              <a:rPr lang="en-US" sz="2000" b="1" dirty="0">
                <a:solidFill>
                  <a:srgbClr val="7030A0"/>
                </a:solidFill>
              </a:rPr>
              <a:t> based on July 1</a:t>
            </a:r>
            <a:r>
              <a:rPr lang="en-US" sz="2000" b="1" baseline="30000" dirty="0">
                <a:solidFill>
                  <a:srgbClr val="7030A0"/>
                </a:solidFill>
              </a:rPr>
              <a:t>st</a:t>
            </a:r>
            <a:r>
              <a:rPr lang="en-US" sz="2000" b="1" dirty="0">
                <a:solidFill>
                  <a:srgbClr val="7030A0"/>
                </a:solidFill>
              </a:rPr>
              <a:t> membership</a:t>
            </a:r>
            <a:r>
              <a:rPr lang="en-US" b="1" dirty="0">
                <a:solidFill>
                  <a:srgbClr val="7030A0"/>
                </a:solidFill>
              </a:rPr>
              <a:t>.</a:t>
            </a:r>
          </a:p>
        </p:txBody>
      </p:sp>
    </p:spTree>
    <p:extLst>
      <p:ext uri="{BB962C8B-B14F-4D97-AF65-F5344CB8AC3E}">
        <p14:creationId xmlns:p14="http://schemas.microsoft.com/office/powerpoint/2010/main" val="418145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3999" y="2989538"/>
            <a:ext cx="9144000" cy="997085"/>
          </a:xfrm>
        </p:spPr>
        <p:txBody>
          <a:bodyPr/>
          <a:lstStyle/>
          <a:p>
            <a:r>
              <a:rPr lang="en-US" sz="3600" i="1" dirty="0">
                <a:solidFill>
                  <a:srgbClr val="0070C0"/>
                </a:solidFill>
              </a:rPr>
              <a:t>because …</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29</a:t>
            </a:fld>
            <a:endParaRPr lang="en-US"/>
          </a:p>
        </p:txBody>
      </p:sp>
      <p:pic>
        <p:nvPicPr>
          <p:cNvPr id="9" name="Picture 8">
            <a:extLst>
              <a:ext uri="{FF2B5EF4-FFF2-40B4-BE49-F238E27FC236}">
                <a16:creationId xmlns:a16="http://schemas.microsoft.com/office/drawing/2014/main" id="{EB9D1846-E29C-8D39-543B-F4D62B8072C6}"/>
              </a:ext>
            </a:extLst>
          </p:cNvPr>
          <p:cNvPicPr>
            <a:picLocks noChangeAspect="1"/>
          </p:cNvPicPr>
          <p:nvPr/>
        </p:nvPicPr>
        <p:blipFill>
          <a:blip r:embed="rId4"/>
          <a:stretch>
            <a:fillRect/>
          </a:stretch>
        </p:blipFill>
        <p:spPr>
          <a:xfrm>
            <a:off x="4810124" y="3868462"/>
            <a:ext cx="2571750" cy="2571750"/>
          </a:xfrm>
          <a:prstGeom prst="rect">
            <a:avLst/>
          </a:prstGeom>
        </p:spPr>
      </p:pic>
      <p:sp>
        <p:nvSpPr>
          <p:cNvPr id="7" name="TextBox 6">
            <a:extLst>
              <a:ext uri="{FF2B5EF4-FFF2-40B4-BE49-F238E27FC236}">
                <a16:creationId xmlns:a16="http://schemas.microsoft.com/office/drawing/2014/main" id="{578FB958-DF60-8DC6-051A-5031341CB682}"/>
              </a:ext>
            </a:extLst>
          </p:cNvPr>
          <p:cNvSpPr txBox="1"/>
          <p:nvPr/>
        </p:nvSpPr>
        <p:spPr>
          <a:xfrm>
            <a:off x="4007554" y="2088411"/>
            <a:ext cx="4176889" cy="461665"/>
          </a:xfrm>
          <a:prstGeom prst="rect">
            <a:avLst/>
          </a:prstGeom>
          <a:noFill/>
        </p:spPr>
        <p:txBody>
          <a:bodyPr wrap="square" rtlCol="0">
            <a:spAutoFit/>
          </a:bodyPr>
          <a:lstStyle/>
          <a:p>
            <a:pPr algn="ctr"/>
            <a:r>
              <a:rPr lang="en-US" sz="2400" b="1" dirty="0">
                <a:solidFill>
                  <a:srgbClr val="7030A0"/>
                </a:solidFill>
              </a:rPr>
              <a:t>Let’s Support Each of Them</a:t>
            </a:r>
          </a:p>
        </p:txBody>
      </p:sp>
    </p:spTree>
    <p:extLst>
      <p:ext uri="{BB962C8B-B14F-4D97-AF65-F5344CB8AC3E}">
        <p14:creationId xmlns:p14="http://schemas.microsoft.com/office/powerpoint/2010/main" val="35049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418875"/>
            <a:ext cx="5852191" cy="755454"/>
          </a:xfrm>
        </p:spPr>
        <p:txBody>
          <a:bodyPr>
            <a:normAutofit/>
          </a:bodyPr>
          <a:lstStyle/>
          <a:p>
            <a:r>
              <a:rPr lang="en-US" sz="36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Lions Serve Through</a:t>
            </a:r>
            <a:endParaRPr lang="en-US" sz="5400" dirty="0">
              <a:solidFill>
                <a:srgbClr val="0070C0"/>
              </a:solidFill>
            </a:endParaRPr>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1590473"/>
            <a:ext cx="9144000" cy="4956242"/>
          </a:xfrm>
        </p:spPr>
        <p:txBody>
          <a:bodyPr>
            <a:normAutofit/>
          </a:bodyPr>
          <a:lstStyle/>
          <a:p>
            <a:r>
              <a:rPr lang="en-US" sz="2800" dirty="0"/>
              <a:t>Local Hands-On Service</a:t>
            </a:r>
          </a:p>
          <a:p>
            <a:r>
              <a:rPr lang="en-US" sz="2800" dirty="0"/>
              <a:t>Local Charity Donations</a:t>
            </a:r>
          </a:p>
          <a:p>
            <a:r>
              <a:rPr lang="en-US" sz="2800" dirty="0"/>
              <a:t>Our </a:t>
            </a:r>
            <a:r>
              <a:rPr lang="en-US" sz="2800" u="sng" dirty="0"/>
              <a:t>District/State</a:t>
            </a:r>
            <a:r>
              <a:rPr lang="en-US" sz="2800" dirty="0"/>
              <a:t> Dues</a:t>
            </a:r>
          </a:p>
          <a:p>
            <a:r>
              <a:rPr lang="en-US" i="1" dirty="0">
                <a:solidFill>
                  <a:srgbClr val="0070C0"/>
                </a:solidFill>
              </a:rPr>
              <a:t>(Includes </a:t>
            </a:r>
            <a:r>
              <a:rPr lang="en-US" i="1" u="sng" dirty="0">
                <a:solidFill>
                  <a:srgbClr val="0070C0"/>
                </a:solidFill>
              </a:rPr>
              <a:t>$21/Year</a:t>
            </a:r>
            <a:r>
              <a:rPr lang="en-US" i="1" dirty="0">
                <a:solidFill>
                  <a:srgbClr val="0070C0"/>
                </a:solidFill>
              </a:rPr>
              <a:t> for Texas Lions Camp Fund)</a:t>
            </a:r>
          </a:p>
          <a:p>
            <a:r>
              <a:rPr lang="en-US" sz="2800" dirty="0"/>
              <a:t>District 2-X1 Supported Charities Donations</a:t>
            </a:r>
          </a:p>
          <a:p>
            <a:r>
              <a:rPr lang="en-US" i="1" u="sng" dirty="0">
                <a:solidFill>
                  <a:srgbClr val="0070C0"/>
                </a:solidFill>
              </a:rPr>
              <a:t>Optional</a:t>
            </a:r>
            <a:r>
              <a:rPr lang="en-US" i="1" dirty="0">
                <a:solidFill>
                  <a:srgbClr val="0070C0"/>
                </a:solidFill>
              </a:rPr>
              <a:t> 100% Charities Contributions</a:t>
            </a:r>
          </a:p>
          <a:p>
            <a:r>
              <a:rPr lang="en-US" i="1" dirty="0">
                <a:solidFill>
                  <a:srgbClr val="0070C0"/>
                </a:solidFill>
              </a:rPr>
              <a:t>Purchasing Club Member Awards</a:t>
            </a:r>
          </a:p>
          <a:p>
            <a:r>
              <a:rPr lang="en-US" sz="2800" dirty="0"/>
              <a:t>Lions Clubs International Foundation</a:t>
            </a:r>
          </a:p>
          <a:p>
            <a:r>
              <a:rPr lang="en-US" sz="2600" i="1" dirty="0">
                <a:solidFill>
                  <a:srgbClr val="0070C0"/>
                </a:solidFill>
              </a:rPr>
              <a:t>Club and Personal Donations &amp; Melvin Jones Fellowships</a:t>
            </a:r>
          </a:p>
          <a:p>
            <a:r>
              <a:rPr lang="en-US" sz="2800" i="1" dirty="0"/>
              <a:t>(LCIF overhead covered by the Fund’s Interest)</a:t>
            </a:r>
          </a:p>
          <a:p>
            <a:endParaRPr lang="en-US" sz="2600" i="1"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3</a:t>
            </a:fld>
            <a:endParaRPr lang="en-US"/>
          </a:p>
        </p:txBody>
      </p:sp>
    </p:spTree>
    <p:extLst>
      <p:ext uri="{BB962C8B-B14F-4D97-AF65-F5344CB8AC3E}">
        <p14:creationId xmlns:p14="http://schemas.microsoft.com/office/powerpoint/2010/main" val="29777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fontScale="90000"/>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9 - 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4178710" y="1979579"/>
            <a:ext cx="5254496" cy="4459546"/>
          </a:xfrm>
        </p:spPr>
        <p:txBody>
          <a:bodyPr/>
          <a:lstStyle/>
          <a:p>
            <a:pPr algn="l"/>
            <a:r>
              <a:rPr lang="en-US" dirty="0"/>
              <a:t>1. Texas Lions Camp</a:t>
            </a:r>
          </a:p>
          <a:p>
            <a:pPr algn="l"/>
            <a:r>
              <a:rPr lang="en-US" dirty="0"/>
              <a:t>2. Lions Sight &amp; Tissue Foundation</a:t>
            </a:r>
          </a:p>
          <a:p>
            <a:pPr algn="l"/>
            <a:r>
              <a:rPr lang="en-US" dirty="0"/>
              <a:t>3. Texas Lions Foundation</a:t>
            </a:r>
          </a:p>
          <a:p>
            <a:pPr algn="l"/>
            <a:r>
              <a:rPr lang="en-US" dirty="0"/>
              <a:t>4. Lions Clubs Int’l Foundation</a:t>
            </a:r>
          </a:p>
          <a:p>
            <a:pPr algn="l"/>
            <a:r>
              <a:rPr lang="en-US" dirty="0"/>
              <a:t>5. </a:t>
            </a:r>
            <a:r>
              <a:rPr lang="en-US"/>
              <a:t>Julien </a:t>
            </a:r>
            <a:r>
              <a:rPr lang="en-US" dirty="0"/>
              <a:t>C. </a:t>
            </a:r>
            <a:r>
              <a:rPr lang="en-US" dirty="0" err="1"/>
              <a:t>Hyer</a:t>
            </a:r>
            <a:r>
              <a:rPr lang="en-US" dirty="0"/>
              <a:t> Youth Camp</a:t>
            </a:r>
          </a:p>
          <a:p>
            <a:pPr algn="l"/>
            <a:r>
              <a:rPr lang="en-US" dirty="0"/>
              <a:t>6. Leader Dogs for the Blind</a:t>
            </a:r>
          </a:p>
          <a:p>
            <a:pPr algn="l"/>
            <a:r>
              <a:rPr lang="en-US" dirty="0"/>
              <a:t>7. World Services for the Blind</a:t>
            </a:r>
          </a:p>
          <a:p>
            <a:pPr algn="l"/>
            <a:r>
              <a:rPr lang="en-US" dirty="0"/>
              <a:t>8. Texas Lions Eyeglass Recycling Center</a:t>
            </a:r>
          </a:p>
          <a:p>
            <a:pPr algn="l"/>
            <a:r>
              <a:rPr lang="en-US" dirty="0"/>
              <a:t>9. Sports Extravaganza</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4</a:t>
            </a:fld>
            <a:endParaRPr lang="en-US"/>
          </a:p>
        </p:txBody>
      </p:sp>
    </p:spTree>
    <p:extLst>
      <p:ext uri="{BB962C8B-B14F-4D97-AF65-F5344CB8AC3E}">
        <p14:creationId xmlns:p14="http://schemas.microsoft.com/office/powerpoint/2010/main" val="181327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3200738"/>
            <a:ext cx="9144000" cy="997085"/>
          </a:xfrm>
        </p:spPr>
        <p:txBody>
          <a:bodyPr>
            <a:normAutofit lnSpcReduction="10000"/>
          </a:bodyPr>
          <a:lstStyle/>
          <a:p>
            <a:r>
              <a:rPr lang="en-US" sz="3600" i="1" dirty="0"/>
              <a:t>So, How can we support these 9 district approved charities?</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5</a:t>
            </a:fld>
            <a:endParaRPr lang="en-US"/>
          </a:p>
        </p:txBody>
      </p:sp>
      <p:sp>
        <p:nvSpPr>
          <p:cNvPr id="7" name="TextBox 6">
            <a:extLst>
              <a:ext uri="{FF2B5EF4-FFF2-40B4-BE49-F238E27FC236}">
                <a16:creationId xmlns:a16="http://schemas.microsoft.com/office/drawing/2014/main" id="{15CF7B6D-141A-AA22-C27A-6A45F05A9F32}"/>
              </a:ext>
            </a:extLst>
          </p:cNvPr>
          <p:cNvSpPr txBox="1"/>
          <p:nvPr/>
        </p:nvSpPr>
        <p:spPr>
          <a:xfrm>
            <a:off x="3067842" y="4519183"/>
            <a:ext cx="6056314" cy="1384995"/>
          </a:xfrm>
          <a:prstGeom prst="rect">
            <a:avLst/>
          </a:prstGeom>
          <a:noFill/>
        </p:spPr>
        <p:txBody>
          <a:bodyPr wrap="square" rtlCol="0">
            <a:spAutoFit/>
          </a:bodyPr>
          <a:lstStyle/>
          <a:p>
            <a:r>
              <a:rPr lang="en-US" sz="2800" b="1" dirty="0">
                <a:solidFill>
                  <a:srgbClr val="7030A0"/>
                </a:solidFill>
              </a:rPr>
              <a:t>100% Club Donations</a:t>
            </a:r>
          </a:p>
          <a:p>
            <a:r>
              <a:rPr lang="en-US" sz="2800" b="1" dirty="0">
                <a:solidFill>
                  <a:srgbClr val="7030A0"/>
                </a:solidFill>
              </a:rPr>
              <a:t>	Individual Lion Contributions</a:t>
            </a:r>
          </a:p>
          <a:p>
            <a:r>
              <a:rPr lang="en-US" sz="2800" b="1" dirty="0">
                <a:solidFill>
                  <a:srgbClr val="7030A0"/>
                </a:solidFill>
              </a:rPr>
              <a:t>		and Club Award Donations </a:t>
            </a:r>
          </a:p>
        </p:txBody>
      </p:sp>
    </p:spTree>
    <p:extLst>
      <p:ext uri="{BB962C8B-B14F-4D97-AF65-F5344CB8AC3E}">
        <p14:creationId xmlns:p14="http://schemas.microsoft.com/office/powerpoint/2010/main" val="213753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 Amounts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467556" y="2604596"/>
            <a:ext cx="10095179" cy="4018362"/>
          </a:xfrm>
        </p:spPr>
        <p:txBody>
          <a:bodyPr>
            <a:normAutofit fontScale="85000" lnSpcReduction="20000"/>
          </a:bodyPr>
          <a:lstStyle/>
          <a:p>
            <a:pPr algn="l"/>
            <a:r>
              <a:rPr lang="en-US" dirty="0"/>
              <a:t>Texas Lions Camp		               		$10	</a:t>
            </a:r>
            <a:r>
              <a:rPr lang="en-US" b="1" dirty="0"/>
              <a:t>Required for 100%</a:t>
            </a:r>
          </a:p>
          <a:p>
            <a:pPr algn="l"/>
            <a:r>
              <a:rPr lang="en-US" dirty="0"/>
              <a:t>Lions Sight &amp; Tissue Foundation		$2	</a:t>
            </a:r>
            <a:r>
              <a:rPr lang="en-US" b="1" dirty="0"/>
              <a:t>Required for 100%</a:t>
            </a:r>
          </a:p>
          <a:p>
            <a:pPr algn="l">
              <a:lnSpc>
                <a:spcPct val="120000"/>
              </a:lnSpc>
            </a:pPr>
            <a:endParaRPr lang="en-US" sz="500" dirty="0"/>
          </a:p>
          <a:p>
            <a:pPr algn="l">
              <a:lnSpc>
                <a:spcPct val="120000"/>
              </a:lnSpc>
              <a:spcBef>
                <a:spcPts val="600"/>
              </a:spcBef>
            </a:pPr>
            <a:r>
              <a:rPr lang="en-US" dirty="0"/>
              <a:t>Texas Lions Foundation			$2	To be a 100% club, you must pick 5 of</a:t>
            </a:r>
          </a:p>
          <a:p>
            <a:pPr algn="l">
              <a:lnSpc>
                <a:spcPct val="120000"/>
              </a:lnSpc>
              <a:spcBef>
                <a:spcPts val="600"/>
              </a:spcBef>
            </a:pPr>
            <a:r>
              <a:rPr lang="en-US" dirty="0"/>
              <a:t>Lions Clubs Int’l Foundation		$5 	the other charities but why not pick all 7?</a:t>
            </a:r>
          </a:p>
          <a:p>
            <a:pPr algn="l">
              <a:lnSpc>
                <a:spcPct val="120000"/>
              </a:lnSpc>
              <a:spcBef>
                <a:spcPts val="600"/>
              </a:spcBef>
            </a:pPr>
            <a:r>
              <a:rPr lang="en-US" dirty="0"/>
              <a:t>Julien C. Hyer Youth Camp			$2	</a:t>
            </a:r>
          </a:p>
          <a:p>
            <a:pPr algn="l">
              <a:lnSpc>
                <a:spcPct val="120000"/>
              </a:lnSpc>
              <a:spcBef>
                <a:spcPts val="600"/>
              </a:spcBef>
            </a:pPr>
            <a:r>
              <a:rPr lang="en-US" dirty="0"/>
              <a:t>Leader Dogs for the Blind			$2</a:t>
            </a:r>
          </a:p>
          <a:p>
            <a:pPr algn="l">
              <a:lnSpc>
                <a:spcPct val="120000"/>
              </a:lnSpc>
              <a:spcBef>
                <a:spcPts val="600"/>
              </a:spcBef>
            </a:pPr>
            <a:r>
              <a:rPr lang="en-US" dirty="0"/>
              <a:t>World Services for the Blind		$2</a:t>
            </a:r>
          </a:p>
          <a:p>
            <a:pPr algn="l">
              <a:lnSpc>
                <a:spcPct val="120000"/>
              </a:lnSpc>
              <a:spcBef>
                <a:spcPts val="600"/>
              </a:spcBef>
            </a:pPr>
            <a:r>
              <a:rPr lang="en-US" dirty="0"/>
              <a:t>Texas Lions Eyeglass Recycling Center	$3</a:t>
            </a:r>
          </a:p>
          <a:p>
            <a:pPr algn="l">
              <a:lnSpc>
                <a:spcPct val="120000"/>
              </a:lnSpc>
              <a:spcBef>
                <a:spcPts val="600"/>
              </a:spcBef>
            </a:pPr>
            <a:r>
              <a:rPr lang="en-US" dirty="0"/>
              <a:t>Sports Extravaganza			</a:t>
            </a:r>
            <a:r>
              <a:rPr lang="en-US" u="sng" dirty="0"/>
              <a:t>$2</a:t>
            </a:r>
          </a:p>
          <a:p>
            <a:pPr algn="l"/>
            <a:r>
              <a:rPr lang="en-US" dirty="0"/>
              <a:t>			    	   Total: $30 *  </a:t>
            </a:r>
            <a:r>
              <a:rPr lang="en-US" dirty="0">
                <a:solidFill>
                  <a:srgbClr val="0070C0"/>
                </a:solidFill>
              </a:rPr>
              <a:t>100% is totally </a:t>
            </a:r>
            <a:r>
              <a:rPr lang="en-US" u="sng" dirty="0">
                <a:solidFill>
                  <a:srgbClr val="0070C0"/>
                </a:solidFill>
              </a:rPr>
              <a:t>Optional</a:t>
            </a:r>
            <a:endParaRPr lang="en-US"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6</a:t>
            </a:fld>
            <a:endParaRPr lang="en-US"/>
          </a:p>
        </p:txBody>
      </p:sp>
      <p:sp>
        <p:nvSpPr>
          <p:cNvPr id="8" name="TextBox 7">
            <a:extLst>
              <a:ext uri="{FF2B5EF4-FFF2-40B4-BE49-F238E27FC236}">
                <a16:creationId xmlns:a16="http://schemas.microsoft.com/office/drawing/2014/main" id="{E2771BCF-0D15-2051-AB79-6DC961775639}"/>
              </a:ext>
            </a:extLst>
          </p:cNvPr>
          <p:cNvSpPr txBox="1"/>
          <p:nvPr/>
        </p:nvSpPr>
        <p:spPr>
          <a:xfrm>
            <a:off x="3364099" y="1709276"/>
            <a:ext cx="5463799" cy="400110"/>
          </a:xfrm>
          <a:prstGeom prst="rect">
            <a:avLst/>
          </a:prstGeom>
          <a:noFill/>
        </p:spPr>
        <p:txBody>
          <a:bodyPr wrap="square">
            <a:spAutoFit/>
          </a:bodyPr>
          <a:lstStyle/>
          <a:p>
            <a:pPr algn="l"/>
            <a:r>
              <a:rPr lang="en-US" sz="2000" b="1" dirty="0">
                <a:solidFill>
                  <a:srgbClr val="7030A0"/>
                </a:solidFill>
              </a:rPr>
              <a:t>* </a:t>
            </a:r>
            <a:r>
              <a:rPr lang="en-US" sz="2000" b="1" u="sng" dirty="0">
                <a:solidFill>
                  <a:srgbClr val="7030A0"/>
                </a:solidFill>
              </a:rPr>
              <a:t>Per club member</a:t>
            </a:r>
            <a:r>
              <a:rPr lang="en-US" sz="2000" b="1" dirty="0">
                <a:solidFill>
                  <a:srgbClr val="7030A0"/>
                </a:solidFill>
              </a:rPr>
              <a:t> based on July 1</a:t>
            </a:r>
            <a:r>
              <a:rPr lang="en-US" sz="2000" b="1" baseline="30000" dirty="0">
                <a:solidFill>
                  <a:srgbClr val="7030A0"/>
                </a:solidFill>
              </a:rPr>
              <a:t>st</a:t>
            </a:r>
            <a:r>
              <a:rPr lang="en-US" sz="2000" b="1" dirty="0">
                <a:solidFill>
                  <a:srgbClr val="7030A0"/>
                </a:solidFill>
              </a:rPr>
              <a:t> membership</a:t>
            </a:r>
            <a:r>
              <a:rPr lang="en-US" b="1" dirty="0">
                <a:solidFill>
                  <a:srgbClr val="7030A0"/>
                </a:solidFill>
              </a:rPr>
              <a:t>.</a:t>
            </a:r>
          </a:p>
        </p:txBody>
      </p:sp>
    </p:spTree>
    <p:extLst>
      <p:ext uri="{BB962C8B-B14F-4D97-AF65-F5344CB8AC3E}">
        <p14:creationId xmlns:p14="http://schemas.microsoft.com/office/powerpoint/2010/main" val="285307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2048676" y="2620646"/>
            <a:ext cx="8830950" cy="3894229"/>
          </a:xfrm>
        </p:spPr>
        <p:txBody>
          <a:bodyPr>
            <a:normAutofit fontScale="92500"/>
          </a:bodyPr>
          <a:lstStyle/>
          <a:p>
            <a:pPr algn="l"/>
            <a:r>
              <a:rPr lang="en-US" dirty="0"/>
              <a:t>A club’s 100% contributions may be paid from: </a:t>
            </a:r>
          </a:p>
          <a:p>
            <a:pPr marL="457200" indent="-457200" algn="l">
              <a:buFont typeface="+mj-lt"/>
              <a:buAutoNum type="arabicPeriod"/>
            </a:pPr>
            <a:r>
              <a:rPr lang="en-US" dirty="0"/>
              <a:t>the club’s administrative account from member dues or …</a:t>
            </a:r>
          </a:p>
          <a:p>
            <a:pPr marL="457200" indent="-457200" algn="l">
              <a:buFont typeface="+mj-lt"/>
              <a:buAutoNum type="arabicPeriod"/>
            </a:pPr>
            <a:r>
              <a:rPr lang="en-US" dirty="0"/>
              <a:t>from the club’s project/charities account using money raised from the public since these entities are 501c3 charities.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Note: This contribution is NOT a part of a club’s District/MD-2 dues. </a:t>
            </a:r>
          </a:p>
          <a:p>
            <a:pPr marL="342900" indent="-342900" algn="l">
              <a:buFont typeface="Arial" panose="020B0604020202020204" pitchFamily="34" charset="0"/>
              <a:buChar char="•"/>
            </a:pPr>
            <a:r>
              <a:rPr lang="en-US" dirty="0"/>
              <a:t>Clubs receive a notice which is NOT an invoice. Contributions are </a:t>
            </a:r>
            <a:r>
              <a:rPr lang="en-US" b="1" i="1" dirty="0">
                <a:solidFill>
                  <a:schemeClr val="accent1"/>
                </a:solidFill>
              </a:rPr>
              <a:t>optional</a:t>
            </a:r>
            <a:r>
              <a:rPr lang="en-US" dirty="0">
                <a:solidFill>
                  <a:schemeClr val="accent1"/>
                </a:solidFill>
              </a:rPr>
              <a:t> </a:t>
            </a:r>
            <a:r>
              <a:rPr lang="en-US" dirty="0"/>
              <a:t>but </a:t>
            </a:r>
            <a:r>
              <a:rPr lang="en-US" u="sng" dirty="0"/>
              <a:t>encouraged</a:t>
            </a:r>
            <a:r>
              <a:rPr lang="en-US" dirty="0"/>
              <a:t> to support our district charities. </a:t>
            </a:r>
          </a:p>
          <a:p>
            <a:endParaRPr lang="en-US" sz="900" dirty="0"/>
          </a:p>
          <a:p>
            <a:r>
              <a:rPr lang="en-US" b="1" dirty="0"/>
              <a:t>Example: 2000 District 2-X1 Lions x $30 = $60,000 in charity support.</a:t>
            </a:r>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7</a:t>
            </a:fld>
            <a:endParaRPr lang="en-US"/>
          </a:p>
        </p:txBody>
      </p:sp>
    </p:spTree>
    <p:extLst>
      <p:ext uri="{BB962C8B-B14F-4D97-AF65-F5344CB8AC3E}">
        <p14:creationId xmlns:p14="http://schemas.microsoft.com/office/powerpoint/2010/main" val="16840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373124" y="2600836"/>
            <a:ext cx="5217649" cy="3916634"/>
          </a:xfrm>
        </p:spPr>
        <p:txBody>
          <a:bodyPr>
            <a:normAutofit fontScale="85000" lnSpcReduction="20000"/>
          </a:bodyPr>
          <a:lstStyle/>
          <a:p>
            <a:pPr algn="l"/>
            <a:r>
              <a:rPr lang="en-US" dirty="0">
                <a:hlinkClick r:id="rId2"/>
              </a:rPr>
              <a:t>Camp video</a:t>
            </a:r>
            <a:endParaRPr lang="en-US" dirty="0"/>
          </a:p>
          <a:p>
            <a:pPr algn="l"/>
            <a:r>
              <a:rPr lang="en-US" b="1" dirty="0"/>
              <a:t>83,000 Campers Served</a:t>
            </a:r>
          </a:p>
          <a:p>
            <a:pPr algn="l"/>
            <a:r>
              <a:rPr lang="en-US" b="1" dirty="0"/>
              <a:t>12,500 Summer Staff Members</a:t>
            </a:r>
          </a:p>
          <a:p>
            <a:pPr algn="l"/>
            <a:r>
              <a:rPr lang="en-US" b="1" dirty="0"/>
              <a:t>1500 Volunteers this Year</a:t>
            </a:r>
          </a:p>
          <a:p>
            <a:pPr algn="l"/>
            <a:r>
              <a:rPr lang="en-US" b="1" dirty="0"/>
              <a:t>21,000 Texas Lions Support this camp with … </a:t>
            </a:r>
          </a:p>
          <a:p>
            <a:pPr marL="457200" indent="-457200" algn="l">
              <a:buFont typeface="+mj-lt"/>
              <a:buAutoNum type="arabicPeriod"/>
            </a:pPr>
            <a:r>
              <a:rPr lang="en-US" b="1" i="1" dirty="0">
                <a:solidFill>
                  <a:schemeClr val="accent1">
                    <a:lumMod val="75000"/>
                  </a:schemeClr>
                </a:solidFill>
              </a:rPr>
              <a:t>100% Club donations, and</a:t>
            </a:r>
          </a:p>
          <a:p>
            <a:pPr marL="457200" indent="-457200" algn="l">
              <a:buFont typeface="+mj-lt"/>
              <a:buAutoNum type="arabicPeriod"/>
            </a:pPr>
            <a:r>
              <a:rPr lang="en-US" b="1" dirty="0"/>
              <a:t>life memberships $100 + $25 for plaque, </a:t>
            </a:r>
          </a:p>
          <a:p>
            <a:pPr marL="457200" indent="-457200" algn="l">
              <a:buFont typeface="+mj-lt"/>
              <a:buAutoNum type="arabicPeriod"/>
            </a:pPr>
            <a:r>
              <a:rPr lang="en-US" b="1" dirty="0"/>
              <a:t>Century Club Key memberships $100/year or $250/year, $500/year, $1000/year, $5000/year,</a:t>
            </a:r>
          </a:p>
          <a:p>
            <a:pPr marL="457200" indent="-457200" algn="l">
              <a:buFont typeface="+mj-lt"/>
              <a:buAutoNum type="arabicPeriod"/>
            </a:pPr>
            <a:r>
              <a:rPr lang="en-US" b="1" dirty="0"/>
              <a:t>Endowment bricks $250, and </a:t>
            </a:r>
          </a:p>
          <a:p>
            <a:pPr marL="457200" indent="-457200" algn="l">
              <a:buFont typeface="+mj-lt"/>
              <a:buAutoNum type="arabicPeriod"/>
            </a:pPr>
            <a:r>
              <a:rPr lang="en-US" b="1" dirty="0"/>
              <a:t>Jack </a:t>
            </a:r>
            <a:r>
              <a:rPr lang="en-US" b="1" dirty="0" err="1"/>
              <a:t>Wiech</a:t>
            </a:r>
            <a:r>
              <a:rPr lang="en-US" b="1" dirty="0"/>
              <a:t> Fellowships $1000</a:t>
            </a:r>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8</a:t>
            </a:fld>
            <a:endParaRPr lang="en-US" dirty="0"/>
          </a:p>
        </p:txBody>
      </p:sp>
      <p:pic>
        <p:nvPicPr>
          <p:cNvPr id="7" name="Picture 6">
            <a:extLst>
              <a:ext uri="{FF2B5EF4-FFF2-40B4-BE49-F238E27FC236}">
                <a16:creationId xmlns:a16="http://schemas.microsoft.com/office/drawing/2014/main" id="{66F863A9-7D2B-F419-71BD-0885383408F1}"/>
              </a:ext>
            </a:extLst>
          </p:cNvPr>
          <p:cNvPicPr>
            <a:picLocks noChangeAspect="1"/>
          </p:cNvPicPr>
          <p:nvPr/>
        </p:nvPicPr>
        <p:blipFill>
          <a:blip r:embed="rId4"/>
          <a:stretch>
            <a:fillRect/>
          </a:stretch>
        </p:blipFill>
        <p:spPr>
          <a:xfrm>
            <a:off x="6242187" y="234032"/>
            <a:ext cx="2013195" cy="2206463"/>
          </a:xfrm>
          <a:prstGeom prst="rect">
            <a:avLst/>
          </a:prstGeom>
        </p:spPr>
      </p:pic>
      <p:pic>
        <p:nvPicPr>
          <p:cNvPr id="8" name="Picture 7">
            <a:extLst>
              <a:ext uri="{FF2B5EF4-FFF2-40B4-BE49-F238E27FC236}">
                <a16:creationId xmlns:a16="http://schemas.microsoft.com/office/drawing/2014/main" id="{5CF05F4E-C939-B70D-A427-43BD704FE7D2}"/>
              </a:ext>
            </a:extLst>
          </p:cNvPr>
          <p:cNvPicPr>
            <a:picLocks noChangeAspect="1"/>
          </p:cNvPicPr>
          <p:nvPr/>
        </p:nvPicPr>
        <p:blipFill>
          <a:blip r:embed="rId5"/>
          <a:stretch>
            <a:fillRect/>
          </a:stretch>
        </p:blipFill>
        <p:spPr>
          <a:xfrm>
            <a:off x="3449286" y="112531"/>
            <a:ext cx="2229240" cy="1573906"/>
          </a:xfrm>
          <a:prstGeom prst="rect">
            <a:avLst/>
          </a:prstGeom>
        </p:spPr>
      </p:pic>
      <p:sp>
        <p:nvSpPr>
          <p:cNvPr id="9" name="Rectangle 1">
            <a:extLst>
              <a:ext uri="{FF2B5EF4-FFF2-40B4-BE49-F238E27FC236}">
                <a16:creationId xmlns:a16="http://schemas.microsoft.com/office/drawing/2014/main" id="{177074B3-57A9-DF49-2D91-DF9800535AAC}"/>
              </a:ext>
            </a:extLst>
          </p:cNvPr>
          <p:cNvSpPr>
            <a:spLocks noChangeArrowheads="1"/>
          </p:cNvSpPr>
          <p:nvPr/>
        </p:nvSpPr>
        <p:spPr bwMode="auto">
          <a:xfrm>
            <a:off x="3449286" y="1625174"/>
            <a:ext cx="2229239" cy="12772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444444"/>
                </a:solidFill>
                <a:effectLst/>
                <a:latin typeface="Roboto" pitchFamily="2" charset="0"/>
              </a:rPr>
              <a:t>      </a:t>
            </a:r>
            <a:r>
              <a:rPr kumimoji="0" lang="en-US" altLang="en-US" sz="1500" b="1" i="0" u="none" strike="noStrike" cap="none" normalizeH="0" baseline="0" dirty="0">
                <a:ln>
                  <a:noFill/>
                </a:ln>
                <a:solidFill>
                  <a:srgbClr val="4007A2"/>
                </a:solidFill>
                <a:effectLst/>
                <a:latin typeface="Roboto" pitchFamily="2" charset="0"/>
                <a:hlinkClick r:id="rId6"/>
              </a:rPr>
              <a:t>Texas Lions Camp</a:t>
            </a:r>
            <a:endParaRPr kumimoji="0" lang="en-US" altLang="en-US" sz="1500" b="1" i="0" u="none" strike="noStrike" cap="none" normalizeH="0" baseline="0" dirty="0">
              <a:ln>
                <a:noFill/>
              </a:ln>
              <a:solidFill>
                <a:srgbClr val="444444"/>
              </a:solidFill>
              <a:effectLst/>
              <a:latin typeface="Roboto"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8E24AA"/>
                </a:solidFill>
                <a:effectLst/>
                <a:latin typeface="Roboto" pitchFamily="2" charset="0"/>
                <a:hlinkClick r:id="rId7"/>
              </a:rPr>
              <a:t>4100 San Antonio Hwy, Kerrville, TX 78028</a:t>
            </a:r>
            <a:endParaRPr kumimoji="0" lang="en-US" altLang="en-US" sz="1000" b="0" i="0" u="sng" strike="noStrike" cap="none" normalizeH="0" baseline="0" dirty="0">
              <a:ln>
                <a:noFill/>
              </a:ln>
              <a:solidFill>
                <a:srgbClr val="8E24AA"/>
              </a:solidFill>
              <a:effectLst/>
              <a:latin typeface="Roboto"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u="sng" dirty="0">
              <a:solidFill>
                <a:srgbClr val="8E24AA"/>
              </a:solidFill>
              <a:latin typeface="Roboto" pitchFamily="2" charset="0"/>
            </a:endParaRPr>
          </a:p>
          <a:p>
            <a:pPr algn="ctr"/>
            <a:r>
              <a:rPr lang="en-US" altLang="en-US" sz="1600" dirty="0">
                <a:solidFill>
                  <a:srgbClr val="006D21"/>
                </a:solidFill>
                <a:latin typeface="Roboto" pitchFamily="2" charset="0"/>
                <a:hlinkClick r:id="rId8"/>
              </a:rPr>
              <a:t>lionscamp.com</a:t>
            </a:r>
            <a:endParaRPr lang="en-US" altLang="en-US" sz="3200" b="1" dirty="0">
              <a:solidFill>
                <a:srgbClr val="444444"/>
              </a:solidFill>
              <a:latin typeface="Roboto"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86BCF60F-969F-3425-D38D-54CBB6F23A74}"/>
              </a:ext>
            </a:extLst>
          </p:cNvPr>
          <p:cNvSpPr txBox="1"/>
          <p:nvPr/>
        </p:nvSpPr>
        <p:spPr>
          <a:xfrm>
            <a:off x="8507110" y="702648"/>
            <a:ext cx="3441792" cy="1815882"/>
          </a:xfrm>
          <a:prstGeom prst="rect">
            <a:avLst/>
          </a:prstGeom>
          <a:noFill/>
        </p:spPr>
        <p:txBody>
          <a:bodyPr wrap="square">
            <a:spAutoFit/>
          </a:bodyPr>
          <a:lstStyle/>
          <a:p>
            <a:r>
              <a:rPr lang="en-US" sz="1600" b="1" i="0" dirty="0">
                <a:solidFill>
                  <a:schemeClr val="accent1">
                    <a:lumMod val="75000"/>
                  </a:schemeClr>
                </a:solidFill>
                <a:effectLst/>
                <a:highlight>
                  <a:srgbClr val="FFFFFF"/>
                </a:highlight>
                <a:latin typeface="Roboto" pitchFamily="2" charset="0"/>
              </a:rPr>
              <a:t>Texas Lions Camp is a residential summer camp for children with physical disabilities, type 1 diabetes and cancer. Children with special medical conditions from all over the State of Texas can attend free of charge. </a:t>
            </a:r>
            <a:endParaRPr lang="en-US" sz="1600" b="1" dirty="0">
              <a:solidFill>
                <a:schemeClr val="accent1">
                  <a:lumMod val="75000"/>
                </a:schemeClr>
              </a:solidFill>
            </a:endParaRPr>
          </a:p>
        </p:txBody>
      </p:sp>
      <p:pic>
        <p:nvPicPr>
          <p:cNvPr id="16" name="Picture 15" descr="A gold star on a purple surface&#10;&#10;Description automatically generated">
            <a:extLst>
              <a:ext uri="{FF2B5EF4-FFF2-40B4-BE49-F238E27FC236}">
                <a16:creationId xmlns:a16="http://schemas.microsoft.com/office/drawing/2014/main" id="{E80B3207-C0B3-5AFA-AD1E-70E7A1BA19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7390" y="5425615"/>
            <a:ext cx="888322" cy="712072"/>
          </a:xfrm>
          <a:prstGeom prst="rect">
            <a:avLst/>
          </a:prstGeom>
        </p:spPr>
      </p:pic>
      <p:pic>
        <p:nvPicPr>
          <p:cNvPr id="20" name="Picture 19" descr="A glass bowl on a wood surface&#10;&#10;Description automatically generated">
            <a:extLst>
              <a:ext uri="{FF2B5EF4-FFF2-40B4-BE49-F238E27FC236}">
                <a16:creationId xmlns:a16="http://schemas.microsoft.com/office/drawing/2014/main" id="{6309D848-53A2-9D28-3924-43A6D56BB588}"/>
              </a:ext>
            </a:extLst>
          </p:cNvPr>
          <p:cNvPicPr>
            <a:picLocks noChangeAspect="1"/>
          </p:cNvPicPr>
          <p:nvPr/>
        </p:nvPicPr>
        <p:blipFill rotWithShape="1">
          <a:blip r:embed="rId10">
            <a:extLst>
              <a:ext uri="{28A0092B-C50C-407E-A947-70E740481C1C}">
                <a14:useLocalDpi xmlns:a14="http://schemas.microsoft.com/office/drawing/2010/main" val="0"/>
              </a:ext>
            </a:extLst>
          </a:blip>
          <a:srcRect r="7551"/>
          <a:stretch/>
        </p:blipFill>
        <p:spPr>
          <a:xfrm rot="5400000">
            <a:off x="9743566" y="2950632"/>
            <a:ext cx="2528741" cy="2051474"/>
          </a:xfrm>
          <a:prstGeom prst="rect">
            <a:avLst/>
          </a:prstGeom>
        </p:spPr>
      </p:pic>
      <p:pic>
        <p:nvPicPr>
          <p:cNvPr id="22" name="Picture 21" descr="A close-up of a wooden plaque&#10;&#10;Description automatically generated">
            <a:extLst>
              <a:ext uri="{FF2B5EF4-FFF2-40B4-BE49-F238E27FC236}">
                <a16:creationId xmlns:a16="http://schemas.microsoft.com/office/drawing/2014/main" id="{8172AE90-5EE3-8AB6-C960-5B509B9248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9728" y="2711997"/>
            <a:ext cx="912392" cy="2803899"/>
          </a:xfrm>
          <a:prstGeom prst="rect">
            <a:avLst/>
          </a:prstGeom>
        </p:spPr>
      </p:pic>
      <p:pic>
        <p:nvPicPr>
          <p:cNvPr id="11" name="Picture 10">
            <a:extLst>
              <a:ext uri="{FF2B5EF4-FFF2-40B4-BE49-F238E27FC236}">
                <a16:creationId xmlns:a16="http://schemas.microsoft.com/office/drawing/2014/main" id="{A981CB0F-7340-E096-DCF0-CFD6B253D9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811" y="3065870"/>
            <a:ext cx="2641481" cy="2090406"/>
          </a:xfrm>
          <a:prstGeom prst="rect">
            <a:avLst/>
          </a:prstGeom>
        </p:spPr>
      </p:pic>
      <p:pic>
        <p:nvPicPr>
          <p:cNvPr id="13" name="Picture 12">
            <a:extLst>
              <a:ext uri="{FF2B5EF4-FFF2-40B4-BE49-F238E27FC236}">
                <a16:creationId xmlns:a16="http://schemas.microsoft.com/office/drawing/2014/main" id="{14A2F6A5-BDA2-FB7F-2A10-7E30D04E30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66075" y="5434208"/>
            <a:ext cx="753233" cy="832885"/>
          </a:xfrm>
          <a:prstGeom prst="rect">
            <a:avLst/>
          </a:prstGeom>
        </p:spPr>
      </p:pic>
      <p:pic>
        <p:nvPicPr>
          <p:cNvPr id="12" name="Picture 11" descr="A close-up of a sign&#10;&#10;Description automatically generated">
            <a:extLst>
              <a:ext uri="{FF2B5EF4-FFF2-40B4-BE49-F238E27FC236}">
                <a16:creationId xmlns:a16="http://schemas.microsoft.com/office/drawing/2014/main" id="{83706BDA-1762-E672-C7CC-F9E7C800DE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5541" y="5634497"/>
            <a:ext cx="2236658" cy="1041710"/>
          </a:xfrm>
          <a:prstGeom prst="rect">
            <a:avLst/>
          </a:prstGeom>
        </p:spPr>
      </p:pic>
    </p:spTree>
    <p:extLst>
      <p:ext uri="{BB962C8B-B14F-4D97-AF65-F5344CB8AC3E}">
        <p14:creationId xmlns:p14="http://schemas.microsoft.com/office/powerpoint/2010/main" val="87379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A611C35-1D94-89D1-CC3B-461CE47628E0}"/>
              </a:ext>
            </a:extLst>
          </p:cNvPr>
          <p:cNvSpPr>
            <a:spLocks noGrp="1"/>
          </p:cNvSpPr>
          <p:nvPr>
            <p:ph type="sldNum" sz="quarter" idx="12"/>
          </p:nvPr>
        </p:nvSpPr>
        <p:spPr/>
        <p:txBody>
          <a:bodyPr/>
          <a:lstStyle/>
          <a:p>
            <a:fld id="{DE633CBC-23B1-4BFB-99E3-836C8CA4ACFD}" type="slidenum">
              <a:rPr lang="en-US" smtClean="0"/>
              <a:t>9</a:t>
            </a:fld>
            <a:endParaRPr lang="en-US"/>
          </a:p>
        </p:txBody>
      </p:sp>
      <p:sp>
        <p:nvSpPr>
          <p:cNvPr id="7" name="Content Placeholder 6">
            <a:extLst>
              <a:ext uri="{FF2B5EF4-FFF2-40B4-BE49-F238E27FC236}">
                <a16:creationId xmlns:a16="http://schemas.microsoft.com/office/drawing/2014/main" id="{4E4159FD-B26C-E91C-3A84-AA462782BBFD}"/>
              </a:ext>
            </a:extLst>
          </p:cNvPr>
          <p:cNvSpPr>
            <a:spLocks noGrp="1"/>
          </p:cNvSpPr>
          <p:nvPr>
            <p:ph idx="1"/>
          </p:nvPr>
        </p:nvSpPr>
        <p:spPr>
          <a:xfrm>
            <a:off x="838199" y="2025445"/>
            <a:ext cx="10645877" cy="4696029"/>
          </a:xfrm>
        </p:spPr>
        <p:txBody>
          <a:bodyPr>
            <a:normAutofit fontScale="47500" lnSpcReduction="20000"/>
          </a:bodyPr>
          <a:lstStyle/>
          <a:p>
            <a:pPr algn="l">
              <a:lnSpc>
                <a:spcPct val="120000"/>
              </a:lnSpc>
              <a:spcBef>
                <a:spcPts val="600"/>
              </a:spcBef>
            </a:pPr>
            <a:r>
              <a:rPr lang="en-US" sz="3400" b="0" i="0" dirty="0">
                <a:solidFill>
                  <a:srgbClr val="000000"/>
                </a:solidFill>
                <a:effectLst/>
                <a:latin typeface="Georgia" panose="02040502050405020303" pitchFamily="18" charset="0"/>
              </a:rPr>
              <a:t>The Lions Sight and Tissue Foundation of District 2-X1 Inc. (LS&amp;TF) has been serving the citizens of the Dallas area from it’s beginning in 1956 as an eye bank devoted to cataract surgery and cornea transplantation</a:t>
            </a:r>
            <a:r>
              <a:rPr lang="en-US" sz="3400" b="0" dirty="0">
                <a:solidFill>
                  <a:srgbClr val="000000"/>
                </a:solidFill>
                <a:effectLst/>
                <a:latin typeface="Georgia" panose="02040502050405020303" pitchFamily="18" charset="0"/>
              </a:rPr>
              <a:t> to </a:t>
            </a:r>
            <a:r>
              <a:rPr lang="en-US" sz="3400" b="0" i="1" u="sng" dirty="0">
                <a:solidFill>
                  <a:srgbClr val="000000"/>
                </a:solidFill>
                <a:effectLst/>
                <a:latin typeface="Georgia" panose="02040502050405020303" pitchFamily="18" charset="0"/>
              </a:rPr>
              <a:t>its current purpose as </a:t>
            </a:r>
            <a:r>
              <a:rPr lang="en-US" sz="3400" i="1" u="sng" dirty="0">
                <a:solidFill>
                  <a:srgbClr val="000000"/>
                </a:solidFill>
                <a:effectLst/>
                <a:latin typeface="Georgia" panose="02040502050405020303" pitchFamily="18" charset="0"/>
              </a:rPr>
              <a:t>a resource for the people in District 2-X1 (which includes the Counties of Dallas, Ellis, Hunt, Rockwall, Kaufman &amp; parts of Collin) to receive eyeglasses as well as medical assistance for vision issues.</a:t>
            </a:r>
          </a:p>
          <a:p>
            <a:pPr algn="l">
              <a:lnSpc>
                <a:spcPct val="120000"/>
              </a:lnSpc>
              <a:spcBef>
                <a:spcPts val="600"/>
              </a:spcBef>
            </a:pPr>
            <a:r>
              <a:rPr lang="en-US" sz="2900" b="0" i="0" dirty="0">
                <a:solidFill>
                  <a:srgbClr val="000000"/>
                </a:solidFill>
                <a:effectLst/>
                <a:latin typeface="Georgia" panose="02040502050405020303" pitchFamily="18" charset="0"/>
              </a:rPr>
              <a:t>Through the years, the LS&amp;TF has grown from a few dedicated volunteers meeting a plane at the airport at midnight to deliver corneas to a person in need, to an organization staffed by volunteers from Lions Clubs all over District 2-X1. Utilizing a state-of-the-art Mobile Clinic equipped with all the modern equipment needed to provide complete eye exams the LS&amp;TF reaches out to children and adults who need vision care but lack the resources for such care.</a:t>
            </a:r>
          </a:p>
          <a:p>
            <a:pPr algn="l">
              <a:lnSpc>
                <a:spcPct val="120000"/>
              </a:lnSpc>
              <a:spcBef>
                <a:spcPts val="600"/>
              </a:spcBef>
            </a:pPr>
            <a:r>
              <a:rPr lang="en-US" sz="2900" b="0" i="0" dirty="0">
                <a:solidFill>
                  <a:srgbClr val="000000"/>
                </a:solidFill>
                <a:effectLst/>
                <a:latin typeface="Georgia" panose="02040502050405020303" pitchFamily="18" charset="0"/>
              </a:rPr>
              <a:t>The impact of this service on the lives of these children and adults is profound. Without glasses, children are less likely to succeed in school, leading to drop-outs, gang involvement, and potential incarceration. Vision problems are 3 times as likely in Juvenile Detention Centers as in the general population. For adults, having a pair of glasses can mean the difference in getting a job or becoming a drain on society’s resources. The sense of pride in becoming self-sufficient can change their lives.</a:t>
            </a:r>
          </a:p>
          <a:p>
            <a:pPr algn="l">
              <a:lnSpc>
                <a:spcPct val="120000"/>
              </a:lnSpc>
              <a:spcBef>
                <a:spcPts val="600"/>
              </a:spcBef>
            </a:pPr>
            <a:r>
              <a:rPr lang="en-US" sz="2900" b="0" i="0" dirty="0">
                <a:solidFill>
                  <a:srgbClr val="000000"/>
                </a:solidFill>
                <a:effectLst/>
                <a:latin typeface="Georgia" panose="02040502050405020303" pitchFamily="18" charset="0"/>
              </a:rPr>
              <a:t>LS&amp;TF is a Lions Club District 2-X1 Charity. As a 501(c)(3), all contributions made are tax deductible under law. We welcome all donations and would be glad to discuss our work with any group or individual who is interested. Only through the generous donations of Lions Clubs, Foundations, Corporations and individuals can the important work of the LS&amp;TF continue to help the people of District 2-X1.</a:t>
            </a:r>
          </a:p>
        </p:txBody>
      </p:sp>
      <p:pic>
        <p:nvPicPr>
          <p:cNvPr id="8" name="Picture 7">
            <a:hlinkClick r:id="rId3"/>
            <a:extLst>
              <a:ext uri="{FF2B5EF4-FFF2-40B4-BE49-F238E27FC236}">
                <a16:creationId xmlns:a16="http://schemas.microsoft.com/office/drawing/2014/main" id="{FBFBD888-EFDD-AF46-42AA-7DAA8B251273}"/>
              </a:ext>
            </a:extLst>
          </p:cNvPr>
          <p:cNvPicPr>
            <a:picLocks noChangeAspect="1"/>
          </p:cNvPicPr>
          <p:nvPr/>
        </p:nvPicPr>
        <p:blipFill>
          <a:blip r:embed="rId4"/>
          <a:stretch>
            <a:fillRect/>
          </a:stretch>
        </p:blipFill>
        <p:spPr>
          <a:xfrm>
            <a:off x="2543088" y="645510"/>
            <a:ext cx="7553325" cy="723900"/>
          </a:xfrm>
          <a:prstGeom prst="rect">
            <a:avLst/>
          </a:prstGeom>
        </p:spPr>
      </p:pic>
    </p:spTree>
    <p:extLst>
      <p:ext uri="{BB962C8B-B14F-4D97-AF65-F5344CB8AC3E}">
        <p14:creationId xmlns:p14="http://schemas.microsoft.com/office/powerpoint/2010/main" val="4223371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3651</TotalTime>
  <Words>2727</Words>
  <Application>Microsoft Office PowerPoint</Application>
  <PresentationFormat>Widescreen</PresentationFormat>
  <Paragraphs>239</Paragraphs>
  <Slides>29</Slides>
  <Notes>0</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Aptos</vt:lpstr>
      <vt:lpstr>Arial</vt:lpstr>
      <vt:lpstr>Calibri</vt:lpstr>
      <vt:lpstr>Calibri Light</vt:lpstr>
      <vt:lpstr>Georgia</vt:lpstr>
      <vt:lpstr>glacial_indifferenceregular</vt:lpstr>
      <vt:lpstr>Open Sans</vt:lpstr>
      <vt:lpstr>proxima-nova</vt:lpstr>
      <vt:lpstr>Roboto</vt:lpstr>
      <vt:lpstr>Segoe UI Historic</vt:lpstr>
      <vt:lpstr>var( --e-global-typography-primary-font-family )</vt:lpstr>
      <vt:lpstr>var( --e-global-typography-text-font-family )</vt:lpstr>
      <vt:lpstr>Office Theme</vt:lpstr>
      <vt:lpstr>Lion District 2-X1 Supported Charities</vt:lpstr>
      <vt:lpstr>We Serve</vt:lpstr>
      <vt:lpstr>Lions Serve Through</vt:lpstr>
      <vt:lpstr>9 - District 2-X1 Supported Charities </vt:lpstr>
      <vt:lpstr>District 2-X1 Supported Charities </vt:lpstr>
      <vt:lpstr>100% Club Contribution Amounts </vt:lpstr>
      <vt:lpstr>100% Club Contributions </vt:lpstr>
      <vt:lpstr>PowerPoint Presentation</vt:lpstr>
      <vt:lpstr>PowerPoint Presentation</vt:lpstr>
      <vt:lpstr>PowerPoint Presentation</vt:lpstr>
      <vt:lpstr>Texas Lions Foundation MD-2</vt:lpstr>
      <vt:lpstr>Texas Lions Foundation MD-2</vt:lpstr>
      <vt:lpstr>Lions Clubs International Foundation</vt:lpstr>
      <vt:lpstr>Lions Clubs International Foundation Global Causes</vt:lpstr>
      <vt:lpstr>Lions Clubs International Foundation Global Causes</vt:lpstr>
      <vt:lpstr>PowerPoint Presentation</vt:lpstr>
      <vt:lpstr>Lions Clubs International Foundation</vt:lpstr>
      <vt:lpstr>Julien C. Hyer Lions Youth Camp Districts 2-X1 and 2-E2</vt:lpstr>
      <vt:lpstr>Julien C. Hyer Lions Youth Camp Districts 2-X1 and 2-E2</vt:lpstr>
      <vt:lpstr>Leader Dogs for the Blind</vt:lpstr>
      <vt:lpstr>World Services for the Blind</vt:lpstr>
      <vt:lpstr>Texas Lions Eyeglass Recycling Center</vt:lpstr>
      <vt:lpstr>Sports Extravaganza Region 10 with Lion Districts 2-X1 and District 2-E2</vt:lpstr>
      <vt:lpstr>District 2-X1 Charities Inc. Also Supports</vt:lpstr>
      <vt:lpstr>Texas Lions Museum &amp; Office Foundation</vt:lpstr>
      <vt:lpstr>Melvin Jones Lions International Memorial Fellowships</vt:lpstr>
      <vt:lpstr>Other Lion Award Options</vt:lpstr>
      <vt:lpstr>100% Club Contribution Amounts </vt:lpstr>
      <vt:lpstr>District 2-X1 Supported Charities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 Charity Award Options</dc:title>
  <dc:creator>Fred Conger</dc:creator>
  <cp:lastModifiedBy>Fred Conger</cp:lastModifiedBy>
  <cp:revision>87</cp:revision>
  <cp:lastPrinted>2024-03-31T19:21:54Z</cp:lastPrinted>
  <dcterms:created xsi:type="dcterms:W3CDTF">2021-04-22T22:37:50Z</dcterms:created>
  <dcterms:modified xsi:type="dcterms:W3CDTF">2025-06-12T13:51:48Z</dcterms:modified>
</cp:coreProperties>
</file>