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4" r:id="rId4"/>
  </p:sldMasterIdLst>
  <p:notesMasterIdLst>
    <p:notesMasterId r:id="rId17"/>
  </p:notesMasterIdLst>
  <p:handoutMasterIdLst>
    <p:handoutMasterId r:id="rId18"/>
  </p:handoutMasterIdLst>
  <p:sldIdLst>
    <p:sldId id="295" r:id="rId5"/>
    <p:sldId id="282" r:id="rId6"/>
    <p:sldId id="305" r:id="rId7"/>
    <p:sldId id="286" r:id="rId8"/>
    <p:sldId id="308" r:id="rId9"/>
    <p:sldId id="310" r:id="rId10"/>
    <p:sldId id="312" r:id="rId11"/>
    <p:sldId id="313" r:id="rId12"/>
    <p:sldId id="314" r:id="rId13"/>
    <p:sldId id="315" r:id="rId14"/>
    <p:sldId id="264"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1293" autoAdjust="0"/>
  </p:normalViewPr>
  <p:slideViewPr>
    <p:cSldViewPr snapToGrid="0">
      <p:cViewPr varScale="1">
        <p:scale>
          <a:sx n="82" d="100"/>
          <a:sy n="82" d="100"/>
        </p:scale>
        <p:origin x="720" y="300"/>
      </p:cViewPr>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D6446-EFD8-4D85-8F7C-E695AE6D26CA}"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2BDF2EEE-367B-4213-9116-BCC01392B052}">
      <dgm:prSet custT="1"/>
      <dgm:spPr/>
      <dgm:t>
        <a:bodyPr/>
        <a:lstStyle/>
        <a:p>
          <a:pPr>
            <a:lnSpc>
              <a:spcPct val="100000"/>
            </a:lnSpc>
            <a:defRPr b="1"/>
          </a:pPr>
          <a:r>
            <a:rPr lang="en-US" sz="2400" dirty="0"/>
            <a:t>Specific</a:t>
          </a:r>
        </a:p>
      </dgm:t>
    </dgm:pt>
    <dgm:pt modelId="{0DD4F940-C3C6-43D5-945F-59D6B84749BE}" type="parTrans" cxnId="{4154FE15-29FF-46FE-87E0-3289C63A0EEB}">
      <dgm:prSet/>
      <dgm:spPr/>
      <dgm:t>
        <a:bodyPr/>
        <a:lstStyle/>
        <a:p>
          <a:endParaRPr lang="en-US"/>
        </a:p>
      </dgm:t>
    </dgm:pt>
    <dgm:pt modelId="{0550B9CF-5BB7-4FE7-ADCC-B4E89C868F53}" type="sibTrans" cxnId="{4154FE15-29FF-46FE-87E0-3289C63A0EEB}">
      <dgm:prSet/>
      <dgm:spPr/>
      <dgm:t>
        <a:bodyPr/>
        <a:lstStyle/>
        <a:p>
          <a:pPr>
            <a:lnSpc>
              <a:spcPct val="100000"/>
            </a:lnSpc>
            <a:defRPr b="1"/>
          </a:pPr>
          <a:endParaRPr lang="en-US"/>
        </a:p>
      </dgm:t>
    </dgm:pt>
    <dgm:pt modelId="{8F10398E-003F-49C3-8CDA-120161D9F338}">
      <dgm:prSet custT="1"/>
      <dgm:spPr/>
      <dgm:t>
        <a:bodyPr/>
        <a:lstStyle/>
        <a:p>
          <a:pPr>
            <a:lnSpc>
              <a:spcPct val="100000"/>
            </a:lnSpc>
          </a:pPr>
          <a:r>
            <a:rPr lang="en-US" sz="1800" dirty="0"/>
            <a:t>Goals should be simple, sensible, significant, clearly defined and specific, detailing exactly what needs to be achieved</a:t>
          </a:r>
          <a:r>
            <a:rPr lang="en-US" sz="1400" dirty="0"/>
            <a:t>.</a:t>
          </a:r>
        </a:p>
      </dgm:t>
    </dgm:pt>
    <dgm:pt modelId="{4A428219-22B3-4D16-8A86-C6E6FB9D6E62}" type="parTrans" cxnId="{223CD4B6-A390-4F04-ACF5-D563527D1883}">
      <dgm:prSet/>
      <dgm:spPr/>
      <dgm:t>
        <a:bodyPr/>
        <a:lstStyle/>
        <a:p>
          <a:endParaRPr lang="en-US"/>
        </a:p>
      </dgm:t>
    </dgm:pt>
    <dgm:pt modelId="{771BF54F-B30A-47C3-8A48-B120E4541A18}" type="sibTrans" cxnId="{223CD4B6-A390-4F04-ACF5-D563527D1883}">
      <dgm:prSet/>
      <dgm:spPr/>
      <dgm:t>
        <a:bodyPr/>
        <a:lstStyle/>
        <a:p>
          <a:endParaRPr lang="en-US"/>
        </a:p>
      </dgm:t>
    </dgm:pt>
    <dgm:pt modelId="{D1946EA7-8643-484E-939B-D5C8D36EA97E}">
      <dgm:prSet custT="1"/>
      <dgm:spPr/>
      <dgm:t>
        <a:bodyPr/>
        <a:lstStyle/>
        <a:p>
          <a:pPr>
            <a:lnSpc>
              <a:spcPct val="100000"/>
            </a:lnSpc>
            <a:defRPr b="1"/>
          </a:pPr>
          <a:r>
            <a:rPr lang="en-US" sz="2400" dirty="0"/>
            <a:t>Measurable</a:t>
          </a:r>
        </a:p>
      </dgm:t>
    </dgm:pt>
    <dgm:pt modelId="{84495B8F-2666-48B8-A094-946EDAB7062F}" type="parTrans" cxnId="{74D99648-A12E-499E-B417-DF8BE8BE822F}">
      <dgm:prSet/>
      <dgm:spPr/>
      <dgm:t>
        <a:bodyPr/>
        <a:lstStyle/>
        <a:p>
          <a:endParaRPr lang="en-US"/>
        </a:p>
      </dgm:t>
    </dgm:pt>
    <dgm:pt modelId="{A869CAFE-F751-4047-A635-67F9942FD8D5}" type="sibTrans" cxnId="{74D99648-A12E-499E-B417-DF8BE8BE822F}">
      <dgm:prSet/>
      <dgm:spPr/>
      <dgm:t>
        <a:bodyPr/>
        <a:lstStyle/>
        <a:p>
          <a:pPr>
            <a:lnSpc>
              <a:spcPct val="100000"/>
            </a:lnSpc>
            <a:defRPr b="1"/>
          </a:pPr>
          <a:endParaRPr lang="en-US"/>
        </a:p>
      </dgm:t>
    </dgm:pt>
    <dgm:pt modelId="{50F96156-80C0-47FE-8478-AE56614967FE}">
      <dgm:prSet custT="1"/>
      <dgm:spPr/>
      <dgm:t>
        <a:bodyPr/>
        <a:lstStyle/>
        <a:p>
          <a:pPr>
            <a:lnSpc>
              <a:spcPct val="100000"/>
            </a:lnSpc>
          </a:pPr>
          <a:r>
            <a:rPr lang="en-US" sz="1800" dirty="0"/>
            <a:t>Goals must have measurable outcomes to track progress and determine success and should be motivating.</a:t>
          </a:r>
        </a:p>
      </dgm:t>
    </dgm:pt>
    <dgm:pt modelId="{21C9D7C3-6FE2-44C1-A986-6FF396F01D62}" type="parTrans" cxnId="{82E54A30-30E6-4951-B410-9500AF938C57}">
      <dgm:prSet/>
      <dgm:spPr/>
      <dgm:t>
        <a:bodyPr/>
        <a:lstStyle/>
        <a:p>
          <a:endParaRPr lang="en-US"/>
        </a:p>
      </dgm:t>
    </dgm:pt>
    <dgm:pt modelId="{58403E1E-C1C9-4D49-A76E-152DE9E9BE0B}" type="sibTrans" cxnId="{82E54A30-30E6-4951-B410-9500AF938C57}">
      <dgm:prSet/>
      <dgm:spPr/>
      <dgm:t>
        <a:bodyPr/>
        <a:lstStyle/>
        <a:p>
          <a:endParaRPr lang="en-US"/>
        </a:p>
      </dgm:t>
    </dgm:pt>
    <dgm:pt modelId="{6C3D0343-80A8-46B7-A18B-E948E261D159}">
      <dgm:prSet custT="1"/>
      <dgm:spPr/>
      <dgm:t>
        <a:bodyPr/>
        <a:lstStyle/>
        <a:p>
          <a:pPr>
            <a:lnSpc>
              <a:spcPct val="100000"/>
            </a:lnSpc>
            <a:defRPr b="1"/>
          </a:pPr>
          <a:r>
            <a:rPr lang="en-US" sz="2400" dirty="0"/>
            <a:t>Achievable</a:t>
          </a:r>
        </a:p>
      </dgm:t>
    </dgm:pt>
    <dgm:pt modelId="{AC99646B-9634-4A05-9B34-496D9411BBA7}" type="parTrans" cxnId="{CA8BC6E5-66D5-41AD-BC85-C1436B6F8269}">
      <dgm:prSet/>
      <dgm:spPr/>
      <dgm:t>
        <a:bodyPr/>
        <a:lstStyle/>
        <a:p>
          <a:endParaRPr lang="en-US"/>
        </a:p>
      </dgm:t>
    </dgm:pt>
    <dgm:pt modelId="{37D484C6-28FA-4CC8-899A-C2B068C45AA3}" type="sibTrans" cxnId="{CA8BC6E5-66D5-41AD-BC85-C1436B6F8269}">
      <dgm:prSet/>
      <dgm:spPr/>
      <dgm:t>
        <a:bodyPr/>
        <a:lstStyle/>
        <a:p>
          <a:pPr>
            <a:lnSpc>
              <a:spcPct val="100000"/>
            </a:lnSpc>
            <a:defRPr b="1"/>
          </a:pPr>
          <a:endParaRPr lang="en-US"/>
        </a:p>
      </dgm:t>
    </dgm:pt>
    <dgm:pt modelId="{E393BAF5-3F9F-4B32-B3A8-7D6F9B415204}">
      <dgm:prSet custT="1"/>
      <dgm:spPr/>
      <dgm:t>
        <a:bodyPr/>
        <a:lstStyle/>
        <a:p>
          <a:pPr>
            <a:lnSpc>
              <a:spcPct val="100000"/>
            </a:lnSpc>
          </a:pPr>
          <a:r>
            <a:rPr lang="en-US" sz="1800" dirty="0"/>
            <a:t>Goals should be agreed upon, realistic and attainable, and consider available resources and constraints.</a:t>
          </a:r>
        </a:p>
      </dgm:t>
    </dgm:pt>
    <dgm:pt modelId="{A644ED1F-6087-484C-8E14-0B4BA0C17C68}" type="parTrans" cxnId="{2C3120D3-EFCC-4860-9FD7-5AB9E1B36D30}">
      <dgm:prSet/>
      <dgm:spPr/>
      <dgm:t>
        <a:bodyPr/>
        <a:lstStyle/>
        <a:p>
          <a:endParaRPr lang="en-US"/>
        </a:p>
      </dgm:t>
    </dgm:pt>
    <dgm:pt modelId="{D9401371-624E-4A05-8EDF-9641D6C27C52}" type="sibTrans" cxnId="{2C3120D3-EFCC-4860-9FD7-5AB9E1B36D30}">
      <dgm:prSet/>
      <dgm:spPr/>
      <dgm:t>
        <a:bodyPr/>
        <a:lstStyle/>
        <a:p>
          <a:endParaRPr lang="en-US"/>
        </a:p>
      </dgm:t>
    </dgm:pt>
    <dgm:pt modelId="{33A28960-BE58-41BA-9819-9A616A74AC08}">
      <dgm:prSet custT="1"/>
      <dgm:spPr/>
      <dgm:t>
        <a:bodyPr/>
        <a:lstStyle/>
        <a:p>
          <a:pPr>
            <a:lnSpc>
              <a:spcPct val="100000"/>
            </a:lnSpc>
            <a:defRPr b="1"/>
          </a:pPr>
          <a:r>
            <a:rPr lang="en-US" sz="2400" dirty="0"/>
            <a:t>Relevant</a:t>
          </a:r>
        </a:p>
      </dgm:t>
    </dgm:pt>
    <dgm:pt modelId="{B1547B73-F7C7-4CC0-B17B-40DF8884697E}" type="parTrans" cxnId="{36EB8EC4-F972-48D2-958C-BEFCFF9F46BD}">
      <dgm:prSet/>
      <dgm:spPr/>
      <dgm:t>
        <a:bodyPr/>
        <a:lstStyle/>
        <a:p>
          <a:endParaRPr lang="en-US"/>
        </a:p>
      </dgm:t>
    </dgm:pt>
    <dgm:pt modelId="{8B113053-48A4-449E-86E3-F1F7762CBAFE}" type="sibTrans" cxnId="{36EB8EC4-F972-48D2-958C-BEFCFF9F46BD}">
      <dgm:prSet/>
      <dgm:spPr/>
      <dgm:t>
        <a:bodyPr/>
        <a:lstStyle/>
        <a:p>
          <a:pPr>
            <a:lnSpc>
              <a:spcPct val="100000"/>
            </a:lnSpc>
            <a:defRPr b="1"/>
          </a:pPr>
          <a:endParaRPr lang="en-US"/>
        </a:p>
      </dgm:t>
    </dgm:pt>
    <dgm:pt modelId="{F826F9D0-6FE0-4809-8EC2-D0D94F3A06ED}">
      <dgm:prSet custT="1"/>
      <dgm:spPr/>
      <dgm:t>
        <a:bodyPr/>
        <a:lstStyle/>
        <a:p>
          <a:pPr>
            <a:lnSpc>
              <a:spcPct val="100000"/>
            </a:lnSpc>
          </a:pPr>
          <a:r>
            <a:rPr lang="en-US" sz="1800" dirty="0"/>
            <a:t>Goals must be relevant and aligned with broader objectives and values.</a:t>
          </a:r>
        </a:p>
      </dgm:t>
    </dgm:pt>
    <dgm:pt modelId="{6BEF6FD8-B471-4947-BAC8-470F924B6046}" type="parTrans" cxnId="{65D5019E-C20F-403F-86CF-F9802C2CB28E}">
      <dgm:prSet/>
      <dgm:spPr/>
      <dgm:t>
        <a:bodyPr/>
        <a:lstStyle/>
        <a:p>
          <a:endParaRPr lang="en-US"/>
        </a:p>
      </dgm:t>
    </dgm:pt>
    <dgm:pt modelId="{9185B5AD-1A36-4AAB-B21C-E7C23F366D47}" type="sibTrans" cxnId="{65D5019E-C20F-403F-86CF-F9802C2CB28E}">
      <dgm:prSet/>
      <dgm:spPr/>
      <dgm:t>
        <a:bodyPr/>
        <a:lstStyle/>
        <a:p>
          <a:endParaRPr lang="en-US"/>
        </a:p>
      </dgm:t>
    </dgm:pt>
    <dgm:pt modelId="{8C6C4ED7-CB92-4069-BE38-152BA916EC99}">
      <dgm:prSet custT="1"/>
      <dgm:spPr/>
      <dgm:t>
        <a:bodyPr/>
        <a:lstStyle/>
        <a:p>
          <a:pPr>
            <a:lnSpc>
              <a:spcPct val="100000"/>
            </a:lnSpc>
            <a:defRPr b="1"/>
          </a:pPr>
          <a:r>
            <a:rPr lang="en-US" sz="2400" dirty="0"/>
            <a:t>Time-bound</a:t>
          </a:r>
        </a:p>
      </dgm:t>
    </dgm:pt>
    <dgm:pt modelId="{4531F9BB-45A9-4F4F-9B62-58B80926B0CD}" type="parTrans" cxnId="{E3805418-DD33-4BEC-9A82-3659627A7304}">
      <dgm:prSet/>
      <dgm:spPr/>
      <dgm:t>
        <a:bodyPr/>
        <a:lstStyle/>
        <a:p>
          <a:endParaRPr lang="en-US"/>
        </a:p>
      </dgm:t>
    </dgm:pt>
    <dgm:pt modelId="{B96C27C3-F15D-4FF6-B0D1-CB3DB187D15C}" type="sibTrans" cxnId="{E3805418-DD33-4BEC-9A82-3659627A7304}">
      <dgm:prSet/>
      <dgm:spPr/>
      <dgm:t>
        <a:bodyPr/>
        <a:lstStyle/>
        <a:p>
          <a:endParaRPr lang="en-US"/>
        </a:p>
      </dgm:t>
    </dgm:pt>
    <dgm:pt modelId="{59F72992-2DB9-4CDD-9567-5248AC61CBB2}">
      <dgm:prSet custT="1"/>
      <dgm:spPr/>
      <dgm:t>
        <a:bodyPr/>
        <a:lstStyle/>
        <a:p>
          <a:pPr>
            <a:lnSpc>
              <a:spcPct val="100000"/>
            </a:lnSpc>
          </a:pPr>
          <a:r>
            <a:rPr lang="en-US" sz="1800" dirty="0"/>
            <a:t>Goals should have a clear timeline, be time limited with deadlines to ensure timely completion.</a:t>
          </a:r>
        </a:p>
      </dgm:t>
    </dgm:pt>
    <dgm:pt modelId="{D8ED8128-CB0B-4028-9866-45C371224FD5}" type="parTrans" cxnId="{A98B9D6E-FCFE-454F-88F2-A006711A8793}">
      <dgm:prSet/>
      <dgm:spPr/>
      <dgm:t>
        <a:bodyPr/>
        <a:lstStyle/>
        <a:p>
          <a:endParaRPr lang="en-US"/>
        </a:p>
      </dgm:t>
    </dgm:pt>
    <dgm:pt modelId="{C57A1A74-98CD-4974-972A-38B898E3E306}" type="sibTrans" cxnId="{A98B9D6E-FCFE-454F-88F2-A006711A8793}">
      <dgm:prSet/>
      <dgm:spPr/>
      <dgm:t>
        <a:bodyPr/>
        <a:lstStyle/>
        <a:p>
          <a:endParaRPr lang="en-US"/>
        </a:p>
      </dgm:t>
    </dgm:pt>
    <dgm:pt modelId="{5FF35DCB-0B07-440E-9F86-B8AEA7A33696}" type="pres">
      <dgm:prSet presAssocID="{7E4D6446-EFD8-4D85-8F7C-E695AE6D26CA}" presName="Name0" presStyleCnt="0">
        <dgm:presLayoutVars>
          <dgm:dir/>
          <dgm:resizeHandles val="exact"/>
        </dgm:presLayoutVars>
      </dgm:prSet>
      <dgm:spPr/>
    </dgm:pt>
    <dgm:pt modelId="{8A7E2319-F80A-4318-B606-7C95DCD61F59}" type="pres">
      <dgm:prSet presAssocID="{2BDF2EEE-367B-4213-9116-BCC01392B052}" presName="compNode" presStyleCnt="0"/>
      <dgm:spPr/>
    </dgm:pt>
    <dgm:pt modelId="{EBDDD5F9-E3DC-4ECA-BFCE-E570AB518F1A}" type="pres">
      <dgm:prSet presAssocID="{2BDF2EEE-367B-4213-9116-BCC01392B052}" presName="pictRect" presStyleLbl="revTx" presStyleIdx="0" presStyleCnt="10">
        <dgm:presLayoutVars>
          <dgm:chMax val="0"/>
          <dgm:bulletEnabled/>
        </dgm:presLayoutVars>
      </dgm:prSet>
      <dgm:spPr/>
    </dgm:pt>
    <dgm:pt modelId="{1A0D08F1-22E2-4E5D-A9B6-6B43B2AD13BD}" type="pres">
      <dgm:prSet presAssocID="{2BDF2EEE-367B-4213-9116-BCC01392B052}" presName="textRect" presStyleLbl="revTx" presStyleIdx="1" presStyleCnt="10">
        <dgm:presLayoutVars>
          <dgm:bulletEnabled/>
        </dgm:presLayoutVars>
      </dgm:prSet>
      <dgm:spPr/>
    </dgm:pt>
    <dgm:pt modelId="{E1FC3E83-764A-461F-8993-7FE2EF36BE1A}" type="pres">
      <dgm:prSet presAssocID="{0550B9CF-5BB7-4FE7-ADCC-B4E89C868F53}" presName="sibTrans" presStyleLbl="sibTrans2D1" presStyleIdx="0" presStyleCnt="0"/>
      <dgm:spPr/>
    </dgm:pt>
    <dgm:pt modelId="{31572A5F-AAD7-4A89-876F-EA537674272B}" type="pres">
      <dgm:prSet presAssocID="{D1946EA7-8643-484E-939B-D5C8D36EA97E}" presName="compNode" presStyleCnt="0"/>
      <dgm:spPr/>
    </dgm:pt>
    <dgm:pt modelId="{96FE6C90-C1A9-4B25-B98A-C3B6D4A015DC}" type="pres">
      <dgm:prSet presAssocID="{D1946EA7-8643-484E-939B-D5C8D36EA97E}" presName="pictRect" presStyleLbl="revTx" presStyleIdx="2" presStyleCnt="10">
        <dgm:presLayoutVars>
          <dgm:chMax val="0"/>
          <dgm:bulletEnabled/>
        </dgm:presLayoutVars>
      </dgm:prSet>
      <dgm:spPr/>
    </dgm:pt>
    <dgm:pt modelId="{B6CC199E-7408-4C9C-A7E6-A7FA7A52BF44}" type="pres">
      <dgm:prSet presAssocID="{D1946EA7-8643-484E-939B-D5C8D36EA97E}" presName="textRect" presStyleLbl="revTx" presStyleIdx="3" presStyleCnt="10">
        <dgm:presLayoutVars>
          <dgm:bulletEnabled/>
        </dgm:presLayoutVars>
      </dgm:prSet>
      <dgm:spPr/>
    </dgm:pt>
    <dgm:pt modelId="{EA3588EC-BA01-46DF-B4AB-EC0A2035D2FB}" type="pres">
      <dgm:prSet presAssocID="{A869CAFE-F751-4047-A635-67F9942FD8D5}" presName="sibTrans" presStyleLbl="sibTrans2D1" presStyleIdx="0" presStyleCnt="0"/>
      <dgm:spPr/>
    </dgm:pt>
    <dgm:pt modelId="{153D5AB8-3D4A-4560-93E9-448C26C63AFD}" type="pres">
      <dgm:prSet presAssocID="{6C3D0343-80A8-46B7-A18B-E948E261D159}" presName="compNode" presStyleCnt="0"/>
      <dgm:spPr/>
    </dgm:pt>
    <dgm:pt modelId="{633B411C-7D18-4048-8BD9-E302DFB3EFDD}" type="pres">
      <dgm:prSet presAssocID="{6C3D0343-80A8-46B7-A18B-E948E261D159}" presName="pictRect" presStyleLbl="revTx" presStyleIdx="4" presStyleCnt="10">
        <dgm:presLayoutVars>
          <dgm:chMax val="0"/>
          <dgm:bulletEnabled/>
        </dgm:presLayoutVars>
      </dgm:prSet>
      <dgm:spPr/>
    </dgm:pt>
    <dgm:pt modelId="{D615FA24-AE09-4721-8403-E90D20C2CE4B}" type="pres">
      <dgm:prSet presAssocID="{6C3D0343-80A8-46B7-A18B-E948E261D159}" presName="textRect" presStyleLbl="revTx" presStyleIdx="5" presStyleCnt="10">
        <dgm:presLayoutVars>
          <dgm:bulletEnabled/>
        </dgm:presLayoutVars>
      </dgm:prSet>
      <dgm:spPr/>
    </dgm:pt>
    <dgm:pt modelId="{40C52D19-89AF-4D08-B71D-1E451E5804EA}" type="pres">
      <dgm:prSet presAssocID="{37D484C6-28FA-4CC8-899A-C2B068C45AA3}" presName="sibTrans" presStyleLbl="sibTrans2D1" presStyleIdx="0" presStyleCnt="0"/>
      <dgm:spPr/>
    </dgm:pt>
    <dgm:pt modelId="{108979E2-5DEA-4231-8D23-0871364218CD}" type="pres">
      <dgm:prSet presAssocID="{33A28960-BE58-41BA-9819-9A616A74AC08}" presName="compNode" presStyleCnt="0"/>
      <dgm:spPr/>
    </dgm:pt>
    <dgm:pt modelId="{5EB297A4-EA21-4BDD-B54A-5146FE4882A1}" type="pres">
      <dgm:prSet presAssocID="{33A28960-BE58-41BA-9819-9A616A74AC08}" presName="pictRect" presStyleLbl="revTx" presStyleIdx="6" presStyleCnt="10">
        <dgm:presLayoutVars>
          <dgm:chMax val="0"/>
          <dgm:bulletEnabled/>
        </dgm:presLayoutVars>
      </dgm:prSet>
      <dgm:spPr/>
    </dgm:pt>
    <dgm:pt modelId="{F6790AA0-3FC8-4462-8A9B-F08270F07CD8}" type="pres">
      <dgm:prSet presAssocID="{33A28960-BE58-41BA-9819-9A616A74AC08}" presName="textRect" presStyleLbl="revTx" presStyleIdx="7" presStyleCnt="10">
        <dgm:presLayoutVars>
          <dgm:bulletEnabled/>
        </dgm:presLayoutVars>
      </dgm:prSet>
      <dgm:spPr/>
    </dgm:pt>
    <dgm:pt modelId="{3D99D82F-D3D6-4824-835B-92EC99A20D2A}" type="pres">
      <dgm:prSet presAssocID="{8B113053-48A4-449E-86E3-F1F7762CBAFE}" presName="sibTrans" presStyleLbl="sibTrans2D1" presStyleIdx="0" presStyleCnt="0"/>
      <dgm:spPr/>
    </dgm:pt>
    <dgm:pt modelId="{63DFF07D-DE8C-4EF3-9618-057A5D8D4411}" type="pres">
      <dgm:prSet presAssocID="{8C6C4ED7-CB92-4069-BE38-152BA916EC99}" presName="compNode" presStyleCnt="0"/>
      <dgm:spPr/>
    </dgm:pt>
    <dgm:pt modelId="{68E983A4-6F61-4C65-9482-D853A60F0DD5}" type="pres">
      <dgm:prSet presAssocID="{8C6C4ED7-CB92-4069-BE38-152BA916EC99}" presName="pictRect" presStyleLbl="revTx" presStyleIdx="8" presStyleCnt="10">
        <dgm:presLayoutVars>
          <dgm:chMax val="0"/>
          <dgm:bulletEnabled/>
        </dgm:presLayoutVars>
      </dgm:prSet>
      <dgm:spPr/>
    </dgm:pt>
    <dgm:pt modelId="{FEE3AB56-3B63-4992-A6AB-FDD37ECF442E}" type="pres">
      <dgm:prSet presAssocID="{8C6C4ED7-CB92-4069-BE38-152BA916EC99}" presName="textRect" presStyleLbl="revTx" presStyleIdx="9" presStyleCnt="10">
        <dgm:presLayoutVars>
          <dgm:bulletEnabled/>
        </dgm:presLayoutVars>
      </dgm:prSet>
      <dgm:spPr/>
    </dgm:pt>
  </dgm:ptLst>
  <dgm:cxnLst>
    <dgm:cxn modelId="{4154FE15-29FF-46FE-87E0-3289C63A0EEB}" srcId="{7E4D6446-EFD8-4D85-8F7C-E695AE6D26CA}" destId="{2BDF2EEE-367B-4213-9116-BCC01392B052}" srcOrd="0" destOrd="0" parTransId="{0DD4F940-C3C6-43D5-945F-59D6B84749BE}" sibTransId="{0550B9CF-5BB7-4FE7-ADCC-B4E89C868F53}"/>
    <dgm:cxn modelId="{E3805418-DD33-4BEC-9A82-3659627A7304}" srcId="{7E4D6446-EFD8-4D85-8F7C-E695AE6D26CA}" destId="{8C6C4ED7-CB92-4069-BE38-152BA916EC99}" srcOrd="4" destOrd="0" parTransId="{4531F9BB-45A9-4F4F-9B62-58B80926B0CD}" sibTransId="{B96C27C3-F15D-4FF6-B0D1-CB3DB187D15C}"/>
    <dgm:cxn modelId="{DFB3AF18-6620-441D-8F2D-EED788EDAD8F}" type="presOf" srcId="{8F10398E-003F-49C3-8CDA-120161D9F338}" destId="{1A0D08F1-22E2-4E5D-A9B6-6B43B2AD13BD}" srcOrd="0" destOrd="0" presId="urn:microsoft.com/office/officeart/2024/3/layout/hArchList1"/>
    <dgm:cxn modelId="{82E54A30-30E6-4951-B410-9500AF938C57}" srcId="{D1946EA7-8643-484E-939B-D5C8D36EA97E}" destId="{50F96156-80C0-47FE-8478-AE56614967FE}" srcOrd="0" destOrd="0" parTransId="{21C9D7C3-6FE2-44C1-A986-6FF396F01D62}" sibTransId="{58403E1E-C1C9-4D49-A76E-152DE9E9BE0B}"/>
    <dgm:cxn modelId="{505A3936-81C5-4D3F-B4C0-224B38B10942}" type="presOf" srcId="{59F72992-2DB9-4CDD-9567-5248AC61CBB2}" destId="{FEE3AB56-3B63-4992-A6AB-FDD37ECF442E}" srcOrd="0" destOrd="0" presId="urn:microsoft.com/office/officeart/2024/3/layout/hArchList1"/>
    <dgm:cxn modelId="{2B2F5560-EB68-4CA3-AF96-AB725C768CF0}" type="presOf" srcId="{50F96156-80C0-47FE-8478-AE56614967FE}" destId="{B6CC199E-7408-4C9C-A7E6-A7FA7A52BF44}" srcOrd="0" destOrd="0" presId="urn:microsoft.com/office/officeart/2024/3/layout/hArchList1"/>
    <dgm:cxn modelId="{5AB45D64-9626-4707-ADFB-DFF91CD8D888}" type="presOf" srcId="{D1946EA7-8643-484E-939B-D5C8D36EA97E}" destId="{96FE6C90-C1A9-4B25-B98A-C3B6D4A015DC}" srcOrd="0" destOrd="0" presId="urn:microsoft.com/office/officeart/2024/3/layout/hArchList1"/>
    <dgm:cxn modelId="{74D99648-A12E-499E-B417-DF8BE8BE822F}" srcId="{7E4D6446-EFD8-4D85-8F7C-E695AE6D26CA}" destId="{D1946EA7-8643-484E-939B-D5C8D36EA97E}" srcOrd="1" destOrd="0" parTransId="{84495B8F-2666-48B8-A094-946EDAB7062F}" sibTransId="{A869CAFE-F751-4047-A635-67F9942FD8D5}"/>
    <dgm:cxn modelId="{F0D4206E-7F3E-4D12-BF92-C7BC2BEA99A1}" type="presOf" srcId="{8B113053-48A4-449E-86E3-F1F7762CBAFE}" destId="{3D99D82F-D3D6-4824-835B-92EC99A20D2A}" srcOrd="0" destOrd="0" presId="urn:microsoft.com/office/officeart/2024/3/layout/hArchList1"/>
    <dgm:cxn modelId="{A98B9D6E-FCFE-454F-88F2-A006711A8793}" srcId="{8C6C4ED7-CB92-4069-BE38-152BA916EC99}" destId="{59F72992-2DB9-4CDD-9567-5248AC61CBB2}" srcOrd="0" destOrd="0" parTransId="{D8ED8128-CB0B-4028-9866-45C371224FD5}" sibTransId="{C57A1A74-98CD-4974-972A-38B898E3E306}"/>
    <dgm:cxn modelId="{AFE69B70-A86E-45A4-8444-E375CB4BBCFE}" type="presOf" srcId="{F826F9D0-6FE0-4809-8EC2-D0D94F3A06ED}" destId="{F6790AA0-3FC8-4462-8A9B-F08270F07CD8}" srcOrd="0" destOrd="0" presId="urn:microsoft.com/office/officeart/2024/3/layout/hArchList1"/>
    <dgm:cxn modelId="{D7E8E17A-3C6D-4E33-8263-ADE26F249BB7}" type="presOf" srcId="{A869CAFE-F751-4047-A635-67F9942FD8D5}" destId="{EA3588EC-BA01-46DF-B4AB-EC0A2035D2FB}" srcOrd="0" destOrd="0" presId="urn:microsoft.com/office/officeart/2024/3/layout/hArchList1"/>
    <dgm:cxn modelId="{6F66537B-AC95-4B1E-A4D8-8680ED6F610A}" type="presOf" srcId="{0550B9CF-5BB7-4FE7-ADCC-B4E89C868F53}" destId="{E1FC3E83-764A-461F-8993-7FE2EF36BE1A}" srcOrd="0" destOrd="0" presId="urn:microsoft.com/office/officeart/2024/3/layout/hArchList1"/>
    <dgm:cxn modelId="{2B0A9C88-150C-4A7E-AA46-10D98FD7549D}" type="presOf" srcId="{8C6C4ED7-CB92-4069-BE38-152BA916EC99}" destId="{68E983A4-6F61-4C65-9482-D853A60F0DD5}" srcOrd="0" destOrd="0" presId="urn:microsoft.com/office/officeart/2024/3/layout/hArchList1"/>
    <dgm:cxn modelId="{4A6DA988-AF33-403D-8FED-40687EBFAEA7}" type="presOf" srcId="{6C3D0343-80A8-46B7-A18B-E948E261D159}" destId="{633B411C-7D18-4048-8BD9-E302DFB3EFDD}" srcOrd="0" destOrd="0" presId="urn:microsoft.com/office/officeart/2024/3/layout/hArchList1"/>
    <dgm:cxn modelId="{B806AE95-9477-4B52-82D3-FBCB45E1F33B}" type="presOf" srcId="{2BDF2EEE-367B-4213-9116-BCC01392B052}" destId="{EBDDD5F9-E3DC-4ECA-BFCE-E570AB518F1A}" srcOrd="0" destOrd="0" presId="urn:microsoft.com/office/officeart/2024/3/layout/hArchList1"/>
    <dgm:cxn modelId="{65D5019E-C20F-403F-86CF-F9802C2CB28E}" srcId="{33A28960-BE58-41BA-9819-9A616A74AC08}" destId="{F826F9D0-6FE0-4809-8EC2-D0D94F3A06ED}" srcOrd="0" destOrd="0" parTransId="{6BEF6FD8-B471-4947-BAC8-470F924B6046}" sibTransId="{9185B5AD-1A36-4AAB-B21C-E7C23F366D47}"/>
    <dgm:cxn modelId="{29375A9F-A5BE-4E1B-969F-57C564E4C6AA}" type="presOf" srcId="{33A28960-BE58-41BA-9819-9A616A74AC08}" destId="{5EB297A4-EA21-4BDD-B54A-5146FE4882A1}" srcOrd="0" destOrd="0" presId="urn:microsoft.com/office/officeart/2024/3/layout/hArchList1"/>
    <dgm:cxn modelId="{368BB1A8-9570-4387-B003-2A1E6DE7CC8E}" type="presOf" srcId="{E393BAF5-3F9F-4B32-B3A8-7D6F9B415204}" destId="{D615FA24-AE09-4721-8403-E90D20C2CE4B}" srcOrd="0" destOrd="0" presId="urn:microsoft.com/office/officeart/2024/3/layout/hArchList1"/>
    <dgm:cxn modelId="{223CD4B6-A390-4F04-ACF5-D563527D1883}" srcId="{2BDF2EEE-367B-4213-9116-BCC01392B052}" destId="{8F10398E-003F-49C3-8CDA-120161D9F338}" srcOrd="0" destOrd="0" parTransId="{4A428219-22B3-4D16-8A86-C6E6FB9D6E62}" sibTransId="{771BF54F-B30A-47C3-8A48-B120E4541A18}"/>
    <dgm:cxn modelId="{36EB8EC4-F972-48D2-958C-BEFCFF9F46BD}" srcId="{7E4D6446-EFD8-4D85-8F7C-E695AE6D26CA}" destId="{33A28960-BE58-41BA-9819-9A616A74AC08}" srcOrd="3" destOrd="0" parTransId="{B1547B73-F7C7-4CC0-B17B-40DF8884697E}" sibTransId="{8B113053-48A4-449E-86E3-F1F7762CBAFE}"/>
    <dgm:cxn modelId="{2C3120D3-EFCC-4860-9FD7-5AB9E1B36D30}" srcId="{6C3D0343-80A8-46B7-A18B-E948E261D159}" destId="{E393BAF5-3F9F-4B32-B3A8-7D6F9B415204}" srcOrd="0" destOrd="0" parTransId="{A644ED1F-6087-484C-8E14-0B4BA0C17C68}" sibTransId="{D9401371-624E-4A05-8EDF-9641D6C27C52}"/>
    <dgm:cxn modelId="{7087C2D5-C6E4-45B2-A899-99B45C1D0461}" type="presOf" srcId="{7E4D6446-EFD8-4D85-8F7C-E695AE6D26CA}" destId="{5FF35DCB-0B07-440E-9F86-B8AEA7A33696}" srcOrd="0" destOrd="0" presId="urn:microsoft.com/office/officeart/2024/3/layout/hArchList1"/>
    <dgm:cxn modelId="{9C7E29D9-7DD9-47B1-9644-6455A67D6884}" type="presOf" srcId="{37D484C6-28FA-4CC8-899A-C2B068C45AA3}" destId="{40C52D19-89AF-4D08-B71D-1E451E5804EA}" srcOrd="0" destOrd="0" presId="urn:microsoft.com/office/officeart/2024/3/layout/hArchList1"/>
    <dgm:cxn modelId="{CA8BC6E5-66D5-41AD-BC85-C1436B6F8269}" srcId="{7E4D6446-EFD8-4D85-8F7C-E695AE6D26CA}" destId="{6C3D0343-80A8-46B7-A18B-E948E261D159}" srcOrd="2" destOrd="0" parTransId="{AC99646B-9634-4A05-9B34-496D9411BBA7}" sibTransId="{37D484C6-28FA-4CC8-899A-C2B068C45AA3}"/>
    <dgm:cxn modelId="{A94091DE-06C2-43A4-8766-94627A358817}" type="presParOf" srcId="{5FF35DCB-0B07-440E-9F86-B8AEA7A33696}" destId="{8A7E2319-F80A-4318-B606-7C95DCD61F59}" srcOrd="0" destOrd="0" presId="urn:microsoft.com/office/officeart/2024/3/layout/hArchList1"/>
    <dgm:cxn modelId="{DFAB6056-E424-453F-81C7-37BF8EFB2DE9}" type="presParOf" srcId="{8A7E2319-F80A-4318-B606-7C95DCD61F59}" destId="{EBDDD5F9-E3DC-4ECA-BFCE-E570AB518F1A}" srcOrd="0" destOrd="0" presId="urn:microsoft.com/office/officeart/2024/3/layout/hArchList1"/>
    <dgm:cxn modelId="{61A1A8FE-32C7-47E1-9B6C-58F02F4B037D}" type="presParOf" srcId="{8A7E2319-F80A-4318-B606-7C95DCD61F59}" destId="{1A0D08F1-22E2-4E5D-A9B6-6B43B2AD13BD}" srcOrd="1" destOrd="0" presId="urn:microsoft.com/office/officeart/2024/3/layout/hArchList1"/>
    <dgm:cxn modelId="{25428695-0AAD-466A-A769-8E0296079FFB}" type="presParOf" srcId="{5FF35DCB-0B07-440E-9F86-B8AEA7A33696}" destId="{E1FC3E83-764A-461F-8993-7FE2EF36BE1A}" srcOrd="1" destOrd="0" presId="urn:microsoft.com/office/officeart/2024/3/layout/hArchList1"/>
    <dgm:cxn modelId="{8A20EC6B-4B6C-4946-89BF-D9337765E841}" type="presParOf" srcId="{5FF35DCB-0B07-440E-9F86-B8AEA7A33696}" destId="{31572A5F-AAD7-4A89-876F-EA537674272B}" srcOrd="2" destOrd="0" presId="urn:microsoft.com/office/officeart/2024/3/layout/hArchList1"/>
    <dgm:cxn modelId="{04C889FE-FAA8-46B4-BE69-81481FA937AB}" type="presParOf" srcId="{31572A5F-AAD7-4A89-876F-EA537674272B}" destId="{96FE6C90-C1A9-4B25-B98A-C3B6D4A015DC}" srcOrd="0" destOrd="0" presId="urn:microsoft.com/office/officeart/2024/3/layout/hArchList1"/>
    <dgm:cxn modelId="{4FC6F9BE-7FFB-4D1B-BEED-596217CD0E9C}" type="presParOf" srcId="{31572A5F-AAD7-4A89-876F-EA537674272B}" destId="{B6CC199E-7408-4C9C-A7E6-A7FA7A52BF44}" srcOrd="1" destOrd="0" presId="urn:microsoft.com/office/officeart/2024/3/layout/hArchList1"/>
    <dgm:cxn modelId="{473EF653-FB20-4DDC-BE7C-145733C98011}" type="presParOf" srcId="{5FF35DCB-0B07-440E-9F86-B8AEA7A33696}" destId="{EA3588EC-BA01-46DF-B4AB-EC0A2035D2FB}" srcOrd="3" destOrd="0" presId="urn:microsoft.com/office/officeart/2024/3/layout/hArchList1"/>
    <dgm:cxn modelId="{9258D4CB-BE2F-47FC-998F-C415650525D8}" type="presParOf" srcId="{5FF35DCB-0B07-440E-9F86-B8AEA7A33696}" destId="{153D5AB8-3D4A-4560-93E9-448C26C63AFD}" srcOrd="4" destOrd="0" presId="urn:microsoft.com/office/officeart/2024/3/layout/hArchList1"/>
    <dgm:cxn modelId="{4CABE9F6-4C27-492A-9204-556E11AAE5B8}" type="presParOf" srcId="{153D5AB8-3D4A-4560-93E9-448C26C63AFD}" destId="{633B411C-7D18-4048-8BD9-E302DFB3EFDD}" srcOrd="0" destOrd="0" presId="urn:microsoft.com/office/officeart/2024/3/layout/hArchList1"/>
    <dgm:cxn modelId="{470BB527-0700-4602-AE80-9977877E20A9}" type="presParOf" srcId="{153D5AB8-3D4A-4560-93E9-448C26C63AFD}" destId="{D615FA24-AE09-4721-8403-E90D20C2CE4B}" srcOrd="1" destOrd="0" presId="urn:microsoft.com/office/officeart/2024/3/layout/hArchList1"/>
    <dgm:cxn modelId="{D6819F79-6A7D-4272-8C55-FBE4607593AC}" type="presParOf" srcId="{5FF35DCB-0B07-440E-9F86-B8AEA7A33696}" destId="{40C52D19-89AF-4D08-B71D-1E451E5804EA}" srcOrd="5" destOrd="0" presId="urn:microsoft.com/office/officeart/2024/3/layout/hArchList1"/>
    <dgm:cxn modelId="{9A016E9B-371A-43B0-AF69-ED858574670F}" type="presParOf" srcId="{5FF35DCB-0B07-440E-9F86-B8AEA7A33696}" destId="{108979E2-5DEA-4231-8D23-0871364218CD}" srcOrd="6" destOrd="0" presId="urn:microsoft.com/office/officeart/2024/3/layout/hArchList1"/>
    <dgm:cxn modelId="{4B0F51A7-23E0-4C73-9794-796127071133}" type="presParOf" srcId="{108979E2-5DEA-4231-8D23-0871364218CD}" destId="{5EB297A4-EA21-4BDD-B54A-5146FE4882A1}" srcOrd="0" destOrd="0" presId="urn:microsoft.com/office/officeart/2024/3/layout/hArchList1"/>
    <dgm:cxn modelId="{21D025A9-F6DE-407C-8714-8C2BD0D85BDB}" type="presParOf" srcId="{108979E2-5DEA-4231-8D23-0871364218CD}" destId="{F6790AA0-3FC8-4462-8A9B-F08270F07CD8}" srcOrd="1" destOrd="0" presId="urn:microsoft.com/office/officeart/2024/3/layout/hArchList1"/>
    <dgm:cxn modelId="{4B0D0636-A910-47FD-9583-431086581F32}" type="presParOf" srcId="{5FF35DCB-0B07-440E-9F86-B8AEA7A33696}" destId="{3D99D82F-D3D6-4824-835B-92EC99A20D2A}" srcOrd="7" destOrd="0" presId="urn:microsoft.com/office/officeart/2024/3/layout/hArchList1"/>
    <dgm:cxn modelId="{3E4B87DE-1881-40F5-8731-94F3CC2A4D6F}" type="presParOf" srcId="{5FF35DCB-0B07-440E-9F86-B8AEA7A33696}" destId="{63DFF07D-DE8C-4EF3-9618-057A5D8D4411}" srcOrd="8" destOrd="0" presId="urn:microsoft.com/office/officeart/2024/3/layout/hArchList1"/>
    <dgm:cxn modelId="{013810FD-FCE4-40C8-9532-5B988CB46065}" type="presParOf" srcId="{63DFF07D-DE8C-4EF3-9618-057A5D8D4411}" destId="{68E983A4-6F61-4C65-9482-D853A60F0DD5}" srcOrd="0" destOrd="0" presId="urn:microsoft.com/office/officeart/2024/3/layout/hArchList1"/>
    <dgm:cxn modelId="{9134D5F6-21A5-482D-B705-069029C76613}" type="presParOf" srcId="{63DFF07D-DE8C-4EF3-9618-057A5D8D4411}" destId="{FEE3AB56-3B63-4992-A6AB-FDD37ECF442E}"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DD5F9-E3DC-4ECA-BFCE-E570AB518F1A}">
      <dsp:nvSpPr>
        <dsp:cNvPr id="0" name=""/>
        <dsp:cNvSpPr/>
      </dsp:nvSpPr>
      <dsp:spPr>
        <a:xfrm>
          <a:off x="0" y="0"/>
          <a:ext cx="1855752" cy="43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Specific</a:t>
          </a:r>
        </a:p>
      </dsp:txBody>
      <dsp:txXfrm>
        <a:off x="0" y="0"/>
        <a:ext cx="1855752" cy="433586"/>
      </dsp:txXfrm>
    </dsp:sp>
    <dsp:sp modelId="{1A0D08F1-22E2-4E5D-A9B6-6B43B2AD13BD}">
      <dsp:nvSpPr>
        <dsp:cNvPr id="0" name=""/>
        <dsp:cNvSpPr/>
      </dsp:nvSpPr>
      <dsp:spPr>
        <a:xfrm>
          <a:off x="0" y="433586"/>
          <a:ext cx="1855752" cy="3009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Goals should be simple, sensible, significant, clearly defined and specific, detailing exactly what needs to be achieved</a:t>
          </a:r>
          <a:r>
            <a:rPr lang="en-US" sz="1400" kern="1200" dirty="0"/>
            <a:t>.</a:t>
          </a:r>
        </a:p>
      </dsp:txBody>
      <dsp:txXfrm>
        <a:off x="0" y="433586"/>
        <a:ext cx="1855752" cy="3009819"/>
      </dsp:txXfrm>
    </dsp:sp>
    <dsp:sp modelId="{96FE6C90-C1A9-4B25-B98A-C3B6D4A015DC}">
      <dsp:nvSpPr>
        <dsp:cNvPr id="0" name=""/>
        <dsp:cNvSpPr/>
      </dsp:nvSpPr>
      <dsp:spPr>
        <a:xfrm>
          <a:off x="2041328" y="0"/>
          <a:ext cx="1855752" cy="43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Measurable</a:t>
          </a:r>
        </a:p>
      </dsp:txBody>
      <dsp:txXfrm>
        <a:off x="2041328" y="0"/>
        <a:ext cx="1855752" cy="433586"/>
      </dsp:txXfrm>
    </dsp:sp>
    <dsp:sp modelId="{B6CC199E-7408-4C9C-A7E6-A7FA7A52BF44}">
      <dsp:nvSpPr>
        <dsp:cNvPr id="0" name=""/>
        <dsp:cNvSpPr/>
      </dsp:nvSpPr>
      <dsp:spPr>
        <a:xfrm>
          <a:off x="2041328" y="433586"/>
          <a:ext cx="1855752" cy="3009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Goals must have measurable outcomes to track progress and determine success and should be motivating.</a:t>
          </a:r>
        </a:p>
      </dsp:txBody>
      <dsp:txXfrm>
        <a:off x="2041328" y="433586"/>
        <a:ext cx="1855752" cy="3009819"/>
      </dsp:txXfrm>
    </dsp:sp>
    <dsp:sp modelId="{633B411C-7D18-4048-8BD9-E302DFB3EFDD}">
      <dsp:nvSpPr>
        <dsp:cNvPr id="0" name=""/>
        <dsp:cNvSpPr/>
      </dsp:nvSpPr>
      <dsp:spPr>
        <a:xfrm>
          <a:off x="4082656" y="0"/>
          <a:ext cx="1855752" cy="43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Achievable</a:t>
          </a:r>
        </a:p>
      </dsp:txBody>
      <dsp:txXfrm>
        <a:off x="4082656" y="0"/>
        <a:ext cx="1855752" cy="433586"/>
      </dsp:txXfrm>
    </dsp:sp>
    <dsp:sp modelId="{D615FA24-AE09-4721-8403-E90D20C2CE4B}">
      <dsp:nvSpPr>
        <dsp:cNvPr id="0" name=""/>
        <dsp:cNvSpPr/>
      </dsp:nvSpPr>
      <dsp:spPr>
        <a:xfrm>
          <a:off x="4082656" y="433586"/>
          <a:ext cx="1855752" cy="3009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Goals should be agreed upon, realistic and attainable, and consider available resources and constraints.</a:t>
          </a:r>
        </a:p>
      </dsp:txBody>
      <dsp:txXfrm>
        <a:off x="4082656" y="433586"/>
        <a:ext cx="1855752" cy="3009819"/>
      </dsp:txXfrm>
    </dsp:sp>
    <dsp:sp modelId="{5EB297A4-EA21-4BDD-B54A-5146FE4882A1}">
      <dsp:nvSpPr>
        <dsp:cNvPr id="0" name=""/>
        <dsp:cNvSpPr/>
      </dsp:nvSpPr>
      <dsp:spPr>
        <a:xfrm>
          <a:off x="6123984" y="0"/>
          <a:ext cx="1855752" cy="43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Relevant</a:t>
          </a:r>
        </a:p>
      </dsp:txBody>
      <dsp:txXfrm>
        <a:off x="6123984" y="0"/>
        <a:ext cx="1855752" cy="433586"/>
      </dsp:txXfrm>
    </dsp:sp>
    <dsp:sp modelId="{F6790AA0-3FC8-4462-8A9B-F08270F07CD8}">
      <dsp:nvSpPr>
        <dsp:cNvPr id="0" name=""/>
        <dsp:cNvSpPr/>
      </dsp:nvSpPr>
      <dsp:spPr>
        <a:xfrm>
          <a:off x="6123984" y="433586"/>
          <a:ext cx="1855752" cy="3009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Goals must be relevant and aligned with broader objectives and values.</a:t>
          </a:r>
        </a:p>
      </dsp:txBody>
      <dsp:txXfrm>
        <a:off x="6123984" y="433586"/>
        <a:ext cx="1855752" cy="3009819"/>
      </dsp:txXfrm>
    </dsp:sp>
    <dsp:sp modelId="{68E983A4-6F61-4C65-9482-D853A60F0DD5}">
      <dsp:nvSpPr>
        <dsp:cNvPr id="0" name=""/>
        <dsp:cNvSpPr/>
      </dsp:nvSpPr>
      <dsp:spPr>
        <a:xfrm>
          <a:off x="8165312" y="0"/>
          <a:ext cx="1855752" cy="43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Time-bound</a:t>
          </a:r>
        </a:p>
      </dsp:txBody>
      <dsp:txXfrm>
        <a:off x="8165312" y="0"/>
        <a:ext cx="1855752" cy="433586"/>
      </dsp:txXfrm>
    </dsp:sp>
    <dsp:sp modelId="{FEE3AB56-3B63-4992-A6AB-FDD37ECF442E}">
      <dsp:nvSpPr>
        <dsp:cNvPr id="0" name=""/>
        <dsp:cNvSpPr/>
      </dsp:nvSpPr>
      <dsp:spPr>
        <a:xfrm>
          <a:off x="8165312" y="433586"/>
          <a:ext cx="1855752" cy="3009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Goals should have a clear timeline, be time limited with deadlines to ensure timely completion.</a:t>
          </a:r>
        </a:p>
      </dsp:txBody>
      <dsp:txXfrm>
        <a:off x="8165312" y="433586"/>
        <a:ext cx="1855752" cy="3009819"/>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6/12/2025</a:t>
            </a:fld>
            <a:endParaRPr lang="en-US" dirty="0"/>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dirty="0"/>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6/12/2025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24517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42455A-0D23-4EAB-9AF9-2CC2B3066B0A}" type="slidenum">
              <a:rPr lang="en-US" smtClean="0"/>
              <a:t>12</a:t>
            </a:fld>
            <a:endParaRPr lang="en-US" dirty="0"/>
          </a:p>
        </p:txBody>
      </p:sp>
    </p:spTree>
    <p:extLst>
      <p:ext uri="{BB962C8B-B14F-4D97-AF65-F5344CB8AC3E}">
        <p14:creationId xmlns:p14="http://schemas.microsoft.com/office/powerpoint/2010/main" val="415620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2746375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F733A-3857-8562-BEDF-2A967E59D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D746C-3C5B-7EFF-DBD1-F42153521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E60BB-AC32-5781-AC93-6EE3A8010B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EF38D-63FF-6634-6696-A343EBA4BFA3}"/>
              </a:ext>
            </a:extLst>
          </p:cNvPr>
          <p:cNvSpPr>
            <a:spLocks noGrp="1"/>
          </p:cNvSpPr>
          <p:nvPr>
            <p:ph type="sldNum" sz="quarter" idx="5"/>
          </p:nvPr>
        </p:nvSpPr>
        <p:spPr/>
        <p:txBody>
          <a:bodyPr/>
          <a:lstStyle/>
          <a:p>
            <a:fld id="{0842455A-0D23-4EAB-9AF9-2CC2B3066B0A}" type="slidenum">
              <a:rPr lang="en-US" smtClean="0"/>
              <a:t>3</a:t>
            </a:fld>
            <a:endParaRPr lang="en-US" dirty="0"/>
          </a:p>
        </p:txBody>
      </p:sp>
    </p:spTree>
    <p:extLst>
      <p:ext uri="{BB962C8B-B14F-4D97-AF65-F5344CB8AC3E}">
        <p14:creationId xmlns:p14="http://schemas.microsoft.com/office/powerpoint/2010/main" val="172407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3168907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A2274-D352-64BC-0474-7BEDFB446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0EFBB-DABA-CF70-8293-0CEE81443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5FA67-1490-0E31-D052-6B8602D86B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2EC35A-41BB-0150-A958-B28F3AE3A95D}"/>
              </a:ext>
            </a:extLst>
          </p:cNvPr>
          <p:cNvSpPr>
            <a:spLocks noGrp="1"/>
          </p:cNvSpPr>
          <p:nvPr>
            <p:ph type="sldNum" sz="quarter" idx="5"/>
          </p:nvPr>
        </p:nvSpPr>
        <p:spPr/>
        <p:txBody>
          <a:bodyPr/>
          <a:lstStyle/>
          <a:p>
            <a:fld id="{0842455A-0D23-4EAB-9AF9-2CC2B3066B0A}" type="slidenum">
              <a:rPr lang="en-US" smtClean="0"/>
              <a:t>5</a:t>
            </a:fld>
            <a:endParaRPr lang="en-US" dirty="0"/>
          </a:p>
        </p:txBody>
      </p:sp>
    </p:spTree>
    <p:extLst>
      <p:ext uri="{BB962C8B-B14F-4D97-AF65-F5344CB8AC3E}">
        <p14:creationId xmlns:p14="http://schemas.microsoft.com/office/powerpoint/2010/main" val="6949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72539-692B-E2A4-01D7-BDDF2C96B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1AE39-9C65-0B59-EE80-C24F356BE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E46DE-8F85-5B8D-183E-22536064E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528F5-4A4D-E111-2561-446FC4D0D51C}"/>
              </a:ext>
            </a:extLst>
          </p:cNvPr>
          <p:cNvSpPr>
            <a:spLocks noGrp="1"/>
          </p:cNvSpPr>
          <p:nvPr>
            <p:ph type="sldNum" sz="quarter" idx="5"/>
          </p:nvPr>
        </p:nvSpPr>
        <p:spPr/>
        <p:txBody>
          <a:bodyPr/>
          <a:lstStyle/>
          <a:p>
            <a:fld id="{0842455A-0D23-4EAB-9AF9-2CC2B3066B0A}" type="slidenum">
              <a:rPr lang="en-US" smtClean="0"/>
              <a:t>6</a:t>
            </a:fld>
            <a:endParaRPr lang="en-US" dirty="0"/>
          </a:p>
        </p:txBody>
      </p:sp>
    </p:spTree>
    <p:extLst>
      <p:ext uri="{BB962C8B-B14F-4D97-AF65-F5344CB8AC3E}">
        <p14:creationId xmlns:p14="http://schemas.microsoft.com/office/powerpoint/2010/main" val="38245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SMART Goals are a framework for setting effective and achievable objectives. The acronym stands for Specific, Measurable, Achievable, Relevant, and Time-bound. By ensuring that goals meet these criteria, individuals and organizations can improve focus, increase motivation, and enhance the likelihood of success. SMART goals are widely adopted in personal development and professional settings.</a:t>
            </a:r>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240207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7D5A-947B-1B0A-00C6-E043C2E22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A990B-F30D-4CDE-4AE2-1FA692854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8C1F9-03F8-A181-76E8-A8E2C454FC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C28B48-E0DF-8261-043A-51241DEBF068}"/>
              </a:ext>
            </a:extLst>
          </p:cNvPr>
          <p:cNvSpPr>
            <a:spLocks noGrp="1"/>
          </p:cNvSpPr>
          <p:nvPr>
            <p:ph type="sldNum" sz="quarter" idx="5"/>
          </p:nvPr>
        </p:nvSpPr>
        <p:spPr/>
        <p:txBody>
          <a:bodyPr/>
          <a:lstStyle/>
          <a:p>
            <a:fld id="{0842455A-0D23-4EAB-9AF9-2CC2B3066B0A}" type="slidenum">
              <a:rPr lang="en-US" smtClean="0"/>
              <a:t>9</a:t>
            </a:fld>
            <a:endParaRPr lang="en-US" dirty="0"/>
          </a:p>
        </p:txBody>
      </p:sp>
    </p:spTree>
    <p:extLst>
      <p:ext uri="{BB962C8B-B14F-4D97-AF65-F5344CB8AC3E}">
        <p14:creationId xmlns:p14="http://schemas.microsoft.com/office/powerpoint/2010/main" val="1000890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11</a:t>
            </a:fld>
            <a:endParaRPr lang="en-US" dirty="0"/>
          </a:p>
        </p:txBody>
      </p:sp>
    </p:spTree>
    <p:extLst>
      <p:ext uri="{BB962C8B-B14F-4D97-AF65-F5344CB8AC3E}">
        <p14:creationId xmlns:p14="http://schemas.microsoft.com/office/powerpoint/2010/main" val="80395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26367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1989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54591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67834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648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4654297" y="2705101"/>
            <a:ext cx="7537703" cy="2926080"/>
          </a:xfrm>
          <a:solidFill>
            <a:schemeClr val="bg1">
              <a:alpha val="93000"/>
            </a:schemeClr>
          </a:solidFill>
        </p:spPr>
        <p:txBody>
          <a:bodyPr lIns="822960" tIns="274320" rIns="822960" bIns="548640" anchor="b" anchorCtr="0">
            <a:noAutofit/>
          </a:bodyPr>
          <a:lstStyle>
            <a:lvl1pPr>
              <a:lnSpc>
                <a:spcPct val="80000"/>
              </a:lnSpc>
              <a:defRPr sz="4800"/>
            </a:lvl1pPr>
          </a:lstStyle>
          <a:p>
            <a:r>
              <a:rPr lang="en-US" sz="5400" dirty="0">
                <a:solidFill>
                  <a:schemeClr val="tx1"/>
                </a:solidFill>
              </a:rPr>
              <a:t>Click to add title</a:t>
            </a:r>
          </a:p>
        </p:txBody>
      </p:sp>
    </p:spTree>
    <p:extLst>
      <p:ext uri="{BB962C8B-B14F-4D97-AF65-F5344CB8AC3E}">
        <p14:creationId xmlns:p14="http://schemas.microsoft.com/office/powerpoint/2010/main" val="214368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147675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a:t>Click icon to add picture</a:t>
            </a:r>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86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091878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Presentation Title</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33236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0848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76516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71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264630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06775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607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81" r:id="rId15"/>
    <p:sldLayoutId id="2147483788" r:id="rId16"/>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 group of people sitting at a table">
            <a:extLst>
              <a:ext uri="{FF2B5EF4-FFF2-40B4-BE49-F238E27FC236}">
                <a16:creationId xmlns:a16="http://schemas.microsoft.com/office/drawing/2014/main" id="{6BEAD192-141F-FDDE-021B-8674B81EECD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p:pic>
      <p:sp>
        <p:nvSpPr>
          <p:cNvPr id="6" name="Title 5">
            <a:extLst>
              <a:ext uri="{FF2B5EF4-FFF2-40B4-BE49-F238E27FC236}">
                <a16:creationId xmlns:a16="http://schemas.microsoft.com/office/drawing/2014/main" id="{8C834208-78D3-55FF-0568-AC7434753C76}"/>
              </a:ext>
            </a:extLst>
          </p:cNvPr>
          <p:cNvSpPr>
            <a:spLocks noGrp="1"/>
          </p:cNvSpPr>
          <p:nvPr>
            <p:ph type="ctrTitle"/>
          </p:nvPr>
        </p:nvSpPr>
        <p:spPr>
          <a:xfrm>
            <a:off x="0" y="3428999"/>
            <a:ext cx="7537703" cy="2268415"/>
          </a:xfrm>
        </p:spPr>
        <p:txBody>
          <a:bodyPr/>
          <a:lstStyle/>
          <a:p>
            <a:pPr>
              <a:lnSpc>
                <a:spcPct val="100000"/>
              </a:lnSpc>
            </a:pPr>
            <a:r>
              <a:rPr lang="en-US" sz="2800" b="1" dirty="0">
                <a:latin typeface="Arial Black" panose="020B0A04020102020204" pitchFamily="34" charset="0"/>
              </a:rPr>
              <a:t>The Need for Goal Setting and Action Planning</a:t>
            </a:r>
            <a:br>
              <a:rPr lang="en-US" sz="4400" b="1" dirty="0"/>
            </a:br>
            <a:br>
              <a:rPr lang="en-US" sz="2400" b="1" dirty="0"/>
            </a:br>
            <a:r>
              <a:rPr lang="en-US" sz="2000" dirty="0">
                <a:latin typeface="Arial" panose="020B0604020202020204" pitchFamily="34" charset="0"/>
                <a:cs typeface="Arial" panose="020B0604020202020204" pitchFamily="34" charset="0"/>
              </a:rPr>
              <a:t>Achieving Success Through Clear Objectives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87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9026-5C4E-7794-801D-4D9AF791F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E158F-EE12-CF4F-41E1-2FC069EB3A7D}"/>
              </a:ext>
            </a:extLst>
          </p:cNvPr>
          <p:cNvSpPr>
            <a:spLocks noGrp="1"/>
          </p:cNvSpPr>
          <p:nvPr>
            <p:ph type="title"/>
          </p:nvPr>
        </p:nvSpPr>
        <p:spPr/>
        <p:txBody>
          <a:bodyPr/>
          <a:lstStyle/>
          <a:p>
            <a:r>
              <a:rPr lang="en-US" dirty="0"/>
              <a:t>Action Plans:</a:t>
            </a:r>
          </a:p>
        </p:txBody>
      </p:sp>
      <p:sp>
        <p:nvSpPr>
          <p:cNvPr id="3" name="Content Placeholder 2">
            <a:extLst>
              <a:ext uri="{FF2B5EF4-FFF2-40B4-BE49-F238E27FC236}">
                <a16:creationId xmlns:a16="http://schemas.microsoft.com/office/drawing/2014/main" id="{885B64E9-EE1B-F9F2-0C01-5FB2D8B2E212}"/>
              </a:ext>
            </a:extLst>
          </p:cNvPr>
          <p:cNvSpPr>
            <a:spLocks noGrp="1"/>
          </p:cNvSpPr>
          <p:nvPr>
            <p:ph idx="1"/>
          </p:nvPr>
        </p:nvSpPr>
        <p:spPr>
          <a:xfrm>
            <a:off x="1097280" y="2108201"/>
            <a:ext cx="10227212" cy="3760891"/>
          </a:xfrm>
        </p:spPr>
        <p:txBody>
          <a:bodyPr>
            <a:normAutofit/>
          </a:bodyPr>
          <a:lstStyle/>
          <a:p>
            <a:pPr marL="0" lvl="0" indent="0" eaLnBrk="0" fontAlgn="base" hangingPunct="0">
              <a:spcBef>
                <a:spcPct val="0"/>
              </a:spcBef>
              <a:spcAft>
                <a:spcPct val="0"/>
              </a:spcAft>
              <a:buClrTx/>
              <a:buSzTx/>
              <a:buFontTx/>
              <a:buChar char="•"/>
            </a:pPr>
            <a:r>
              <a:rPr lang="en-US" altLang="en-US" sz="2800" dirty="0">
                <a:solidFill>
                  <a:schemeClr val="tx1"/>
                </a:solidFill>
                <a:latin typeface="Arial" panose="020B0604020202020204" pitchFamily="34" charset="0"/>
              </a:rPr>
              <a:t>Break down goals into manageable subtask steps </a:t>
            </a:r>
          </a:p>
          <a:p>
            <a:pPr marL="0" lvl="0" indent="0" eaLnBrk="0" fontAlgn="base" hangingPunct="0">
              <a:spcBef>
                <a:spcPct val="0"/>
              </a:spcBef>
              <a:spcAft>
                <a:spcPct val="0"/>
              </a:spcAft>
              <a:buClrTx/>
              <a:buSzTx/>
              <a:buFontTx/>
              <a:buChar char="•"/>
            </a:pPr>
            <a:r>
              <a:rPr lang="en-US" altLang="en-US" sz="2800" dirty="0">
                <a:solidFill>
                  <a:schemeClr val="tx1"/>
                </a:solidFill>
                <a:latin typeface="Arial" panose="020B0604020202020204" pitchFamily="34" charset="0"/>
              </a:rPr>
              <a:t>Prioritize steps in proper sequence</a:t>
            </a:r>
          </a:p>
          <a:p>
            <a:pPr marL="0" lvl="0" indent="0" eaLnBrk="0" fontAlgn="base" hangingPunct="0">
              <a:spcBef>
                <a:spcPct val="0"/>
              </a:spcBef>
              <a:spcAft>
                <a:spcPct val="0"/>
              </a:spcAft>
              <a:buClrTx/>
              <a:buSzTx/>
              <a:buFontTx/>
              <a:buChar char="•"/>
            </a:pPr>
            <a:r>
              <a:rPr lang="en-US" altLang="en-US" sz="2800" dirty="0">
                <a:solidFill>
                  <a:schemeClr val="tx1"/>
                </a:solidFill>
                <a:latin typeface="Arial" panose="020B0604020202020204" pitchFamily="34" charset="0"/>
              </a:rPr>
              <a:t>Assign timelines for completion of subtasks and the entire goal </a:t>
            </a:r>
          </a:p>
          <a:p>
            <a:pPr marL="0" lvl="0" indent="0" eaLnBrk="0" fontAlgn="base" hangingPunct="0">
              <a:spcBef>
                <a:spcPct val="0"/>
              </a:spcBef>
              <a:spcAft>
                <a:spcPct val="0"/>
              </a:spcAft>
              <a:buClrTx/>
              <a:buSzTx/>
              <a:buFontTx/>
              <a:buChar char="•"/>
            </a:pPr>
            <a:r>
              <a:rPr lang="en-US" altLang="en-US" sz="2800" dirty="0">
                <a:solidFill>
                  <a:schemeClr val="tx1"/>
                </a:solidFill>
                <a:latin typeface="Arial" panose="020B0604020202020204" pitchFamily="34" charset="0"/>
              </a:rPr>
              <a:t>Apply accountability/responsibility to responsible people</a:t>
            </a:r>
          </a:p>
          <a:p>
            <a:pPr marL="0" lvl="0" indent="0" eaLnBrk="0" fontAlgn="base" hangingPunct="0">
              <a:spcBef>
                <a:spcPct val="0"/>
              </a:spcBef>
              <a:spcAft>
                <a:spcPct val="0"/>
              </a:spcAft>
              <a:buClrTx/>
              <a:buSzTx/>
              <a:buFontTx/>
              <a:buChar char="•"/>
            </a:pPr>
            <a:r>
              <a:rPr lang="en-US" altLang="en-US" sz="2800" dirty="0">
                <a:solidFill>
                  <a:schemeClr val="tx1"/>
                </a:solidFill>
                <a:latin typeface="Arial" panose="020B0604020202020204" pitchFamily="34" charset="0"/>
              </a:rPr>
              <a:t>Allows tracking of progress toward subtask and goal completion </a:t>
            </a:r>
          </a:p>
          <a:p>
            <a:endParaRPr lang="en-US" sz="2800" dirty="0"/>
          </a:p>
        </p:txBody>
      </p:sp>
      <p:sp>
        <p:nvSpPr>
          <p:cNvPr id="4" name="Rectangle 1">
            <a:extLst>
              <a:ext uri="{FF2B5EF4-FFF2-40B4-BE49-F238E27FC236}">
                <a16:creationId xmlns:a16="http://schemas.microsoft.com/office/drawing/2014/main" id="{072B3A9A-1A44-6D38-EC71-F55674E0C06F}"/>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8373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p:txBody>
          <a:bodyPr>
            <a:normAutofit fontScale="90000"/>
          </a:bodyPr>
          <a:lstStyle/>
          <a:p>
            <a:r>
              <a:rPr lang="en-US" dirty="0"/>
              <a:t>Working as a team, goals can be achieved.</a:t>
            </a:r>
          </a:p>
        </p:txBody>
      </p:sp>
      <p:pic>
        <p:nvPicPr>
          <p:cNvPr id="6" name="Picture Placeholder 5" descr="People in the background shaking hands">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 r="4"/>
          <a:stretch/>
        </p:blipFill>
        <p:spPr/>
      </p:pic>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p:txBody>
          <a:bodyPr vert="horz" lIns="91440" tIns="45720" rIns="0" bIns="45720" rtlCol="0" anchor="t">
            <a:normAutofit/>
          </a:bodyPr>
          <a:lstStyle/>
          <a:p>
            <a:r>
              <a:rPr lang="en-US" dirty="0"/>
              <a:t>LCI’s Global Membership Approach incorporates goal setting and action planning to help achieve club success in Membership Growth, Increased Service, Leadership Development, and Support of our Foundation.</a:t>
            </a:r>
          </a:p>
        </p:txBody>
      </p:sp>
    </p:spTree>
    <p:extLst>
      <p:ext uri="{BB962C8B-B14F-4D97-AF65-F5344CB8AC3E}">
        <p14:creationId xmlns:p14="http://schemas.microsoft.com/office/powerpoint/2010/main" val="85074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37100-2C4A-B4F8-4949-80F8A5CD2CC8}"/>
              </a:ext>
            </a:extLst>
          </p:cNvPr>
          <p:cNvSpPr>
            <a:spLocks noGrp="1"/>
          </p:cNvSpPr>
          <p:nvPr>
            <p:ph type="title"/>
          </p:nvPr>
        </p:nvSpPr>
        <p:spPr/>
        <p:txBody>
          <a:bodyPr>
            <a:noAutofit/>
          </a:bodyPr>
          <a:lstStyle/>
          <a:p>
            <a:r>
              <a:rPr lang="en-US" sz="3600" dirty="0"/>
              <a:t>Next, we will learn about LCI’s Global Membership Approach (GMA)</a:t>
            </a:r>
          </a:p>
        </p:txBody>
      </p:sp>
      <p:pic>
        <p:nvPicPr>
          <p:cNvPr id="5" name="Picture Placeholder 4">
            <a:extLst>
              <a:ext uri="{FF2B5EF4-FFF2-40B4-BE49-F238E27FC236}">
                <a16:creationId xmlns:a16="http://schemas.microsoft.com/office/drawing/2014/main" id="{78AD2611-100C-825D-423B-665B4DC52111}"/>
              </a:ext>
            </a:extLst>
          </p:cNvPr>
          <p:cNvPicPr>
            <a:picLocks noGrp="1" noChangeAspect="1"/>
          </p:cNvPicPr>
          <p:nvPr>
            <p:ph type="pic" sz="quarter" idx="13"/>
          </p:nvPr>
        </p:nvPicPr>
        <p:blipFill>
          <a:blip r:embed="rId3"/>
          <a:srcRect l="5350" r="5350"/>
          <a:stretch>
            <a:fillRect/>
          </a:stretch>
        </p:blipFill>
        <p:spPr>
          <a:prstGeom prst="rect">
            <a:avLst/>
          </a:prstGeom>
        </p:spPr>
      </p:pic>
      <p:sp>
        <p:nvSpPr>
          <p:cNvPr id="4" name="Content Placeholder 3">
            <a:extLst>
              <a:ext uri="{FF2B5EF4-FFF2-40B4-BE49-F238E27FC236}">
                <a16:creationId xmlns:a16="http://schemas.microsoft.com/office/drawing/2014/main" id="{D67ED87B-01DB-C6DC-AD43-BCF344C3C945}"/>
              </a:ext>
            </a:extLst>
          </p:cNvPr>
          <p:cNvSpPr>
            <a:spLocks noGrp="1"/>
          </p:cNvSpPr>
          <p:nvPr>
            <p:ph idx="1"/>
          </p:nvPr>
        </p:nvSpPr>
        <p:spPr/>
        <p:txBody>
          <a:bodyPr>
            <a:normAutofit/>
          </a:bodyPr>
          <a:lstStyle/>
          <a:p>
            <a:r>
              <a:rPr lang="en-US" sz="2400" dirty="0"/>
              <a:t>And how to apply it to enhance your club’s success.</a:t>
            </a:r>
          </a:p>
        </p:txBody>
      </p:sp>
    </p:spTree>
    <p:extLst>
      <p:ext uri="{BB962C8B-B14F-4D97-AF65-F5344CB8AC3E}">
        <p14:creationId xmlns:p14="http://schemas.microsoft.com/office/powerpoint/2010/main" val="503966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group of people">
            <a:extLst>
              <a:ext uri="{FF2B5EF4-FFF2-40B4-BE49-F238E27FC236}">
                <a16:creationId xmlns:a16="http://schemas.microsoft.com/office/drawing/2014/main" id="{09326C02-AA2C-C412-E1A4-A2EAFAA84AEF}"/>
              </a:ext>
            </a:extLst>
          </p:cNvPr>
          <p:cNvPicPr>
            <a:picLocks noGrp="1" noChangeAspect="1"/>
          </p:cNvPicPr>
          <p:nvPr>
            <p:ph type="pic" sz="quarter" idx="13"/>
          </p:nvPr>
        </p:nvPicPr>
        <p:blipFill>
          <a:blip r:embed="rId3"/>
          <a:srcRect l="7" r="7"/>
          <a:stretch/>
        </p:blipFill>
        <p:spPr/>
      </p:pic>
      <p:sp>
        <p:nvSpPr>
          <p:cNvPr id="5" name="Title 4">
            <a:extLst>
              <a:ext uri="{FF2B5EF4-FFF2-40B4-BE49-F238E27FC236}">
                <a16:creationId xmlns:a16="http://schemas.microsoft.com/office/drawing/2014/main" id="{23A77287-8F1A-BB02-9B2B-1BD5E396B796}"/>
              </a:ext>
            </a:extLst>
          </p:cNvPr>
          <p:cNvSpPr>
            <a:spLocks noGrp="1"/>
          </p:cNvSpPr>
          <p:nvPr>
            <p:ph type="ctrTitle"/>
          </p:nvPr>
        </p:nvSpPr>
        <p:spPr/>
        <p:txBody>
          <a:bodyPr/>
          <a:lstStyle/>
          <a:p>
            <a:r>
              <a:rPr lang="en-US" dirty="0"/>
              <a:t>Why are Goals and Action Plans essential to club success?</a:t>
            </a:r>
          </a:p>
        </p:txBody>
      </p:sp>
    </p:spTree>
    <p:extLst>
      <p:ext uri="{BB962C8B-B14F-4D97-AF65-F5344CB8AC3E}">
        <p14:creationId xmlns:p14="http://schemas.microsoft.com/office/powerpoint/2010/main" val="297250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0D12-11BD-0629-3479-9A78F07AB4B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CF1B66F-9B6C-A536-41F6-36E4C409E197}"/>
              </a:ext>
            </a:extLst>
          </p:cNvPr>
          <p:cNvSpPr txBox="1">
            <a:spLocks noChangeArrowheads="1"/>
          </p:cNvSpPr>
          <p:nvPr/>
        </p:nvSpPr>
        <p:spPr bwMode="auto">
          <a:xfrm>
            <a:off x="1278303" y="2147717"/>
            <a:ext cx="5295039" cy="1477328"/>
          </a:xfrm>
          <a:prstGeom prst="rect">
            <a:avLst/>
          </a:prstGeom>
          <a:solidFill>
            <a:schemeClr val="bg1"/>
          </a:solidFill>
          <a:ln>
            <a:noFill/>
          </a:ln>
          <a:effectLst/>
        </p:spPr>
        <p:txBody>
          <a:bodyPr vert="horz" wrap="non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eaLnBrk="0" fontAlgn="base" hangingPunct="0">
              <a:lnSpc>
                <a:spcPct val="100000"/>
              </a:lnSpc>
              <a:spcAft>
                <a:spcPct val="0"/>
              </a:spcAft>
              <a:buFontTx/>
              <a:buChar char="•"/>
            </a:pPr>
            <a:r>
              <a:rPr lang="en-US" altLang="en-US" sz="2400" dirty="0">
                <a:solidFill>
                  <a:schemeClr val="tx1"/>
                </a:solidFill>
                <a:latin typeface="Arial" panose="020B0604020202020204" pitchFamily="34" charset="0"/>
              </a:rPr>
              <a:t>Provide direction and purpose </a:t>
            </a:r>
          </a:p>
          <a:p>
            <a:pPr eaLnBrk="0" fontAlgn="base" hangingPunct="0">
              <a:lnSpc>
                <a:spcPct val="100000"/>
              </a:lnSpc>
              <a:spcAft>
                <a:spcPct val="0"/>
              </a:spcAft>
              <a:buFontTx/>
              <a:buChar char="•"/>
            </a:pPr>
            <a:r>
              <a:rPr lang="en-US" altLang="en-US" sz="2400" dirty="0">
                <a:solidFill>
                  <a:schemeClr val="tx1"/>
                </a:solidFill>
                <a:latin typeface="Arial" panose="020B0604020202020204" pitchFamily="34" charset="0"/>
              </a:rPr>
              <a:t>Enhance motivation and commitment</a:t>
            </a:r>
            <a:endParaRPr lang="en-US" altLang="en-US" sz="2400" dirty="0">
              <a:latin typeface="Arial" panose="020B0604020202020204" pitchFamily="34" charset="0"/>
            </a:endParaRPr>
          </a:p>
          <a:p>
            <a:pPr eaLnBrk="0" fontAlgn="base" hangingPunct="0">
              <a:lnSpc>
                <a:spcPct val="100000"/>
              </a:lnSpc>
              <a:spcAft>
                <a:spcPct val="0"/>
              </a:spcAft>
              <a:buFontTx/>
              <a:buChar char="•"/>
            </a:pPr>
            <a:r>
              <a:rPr lang="en-US" altLang="en-US" sz="2400" dirty="0">
                <a:solidFill>
                  <a:schemeClr val="tx1"/>
                </a:solidFill>
                <a:latin typeface="Arial" panose="020B0604020202020204" pitchFamily="34" charset="0"/>
              </a:rPr>
              <a:t>Help measure progress and success</a:t>
            </a:r>
          </a:p>
          <a:p>
            <a:pPr eaLnBrk="0" fontAlgn="base" hangingPunct="0">
              <a:lnSpc>
                <a:spcPct val="100000"/>
              </a:lnSpc>
              <a:spcAft>
                <a:spcPct val="0"/>
              </a:spcAft>
            </a:pPr>
            <a:endParaRPr lang="en-US" altLang="en-US" sz="1800" dirty="0">
              <a:solidFill>
                <a:schemeClr val="tx1"/>
              </a:solidFill>
              <a:latin typeface="Arial" panose="020B0604020202020204" pitchFamily="34" charset="0"/>
            </a:endParaRPr>
          </a:p>
        </p:txBody>
      </p:sp>
      <p:sp>
        <p:nvSpPr>
          <p:cNvPr id="6" name="TextBox 5">
            <a:extLst>
              <a:ext uri="{FF2B5EF4-FFF2-40B4-BE49-F238E27FC236}">
                <a16:creationId xmlns:a16="http://schemas.microsoft.com/office/drawing/2014/main" id="{59F911F9-2388-C3B3-8975-D85834FEAE35}"/>
              </a:ext>
            </a:extLst>
          </p:cNvPr>
          <p:cNvSpPr txBox="1"/>
          <p:nvPr/>
        </p:nvSpPr>
        <p:spPr>
          <a:xfrm>
            <a:off x="1278303" y="3718319"/>
            <a:ext cx="6072554" cy="1261884"/>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And Because</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Failing to Plan is Planning to Fail</a:t>
            </a:r>
          </a:p>
        </p:txBody>
      </p:sp>
      <p:sp>
        <p:nvSpPr>
          <p:cNvPr id="8" name="TextBox 7">
            <a:extLst>
              <a:ext uri="{FF2B5EF4-FFF2-40B4-BE49-F238E27FC236}">
                <a16:creationId xmlns:a16="http://schemas.microsoft.com/office/drawing/2014/main" id="{9885F2ED-FB3C-0E04-1406-33998019887C}"/>
              </a:ext>
            </a:extLst>
          </p:cNvPr>
          <p:cNvSpPr txBox="1"/>
          <p:nvPr/>
        </p:nvSpPr>
        <p:spPr>
          <a:xfrm>
            <a:off x="1278303" y="1289538"/>
            <a:ext cx="2109666" cy="523220"/>
          </a:xfrm>
          <a:prstGeom prst="rect">
            <a:avLst/>
          </a:prstGeom>
          <a:noFill/>
        </p:spPr>
        <p:txBody>
          <a:bodyPr wrap="square" rtlCol="0">
            <a:spAutoFit/>
          </a:bodyPr>
          <a:lstStyle/>
          <a:p>
            <a:r>
              <a:rPr lang="en-US" sz="2800" b="1" dirty="0"/>
              <a:t>They:</a:t>
            </a:r>
          </a:p>
        </p:txBody>
      </p:sp>
    </p:spTree>
    <p:extLst>
      <p:ext uri="{BB962C8B-B14F-4D97-AF65-F5344CB8AC3E}">
        <p14:creationId xmlns:p14="http://schemas.microsoft.com/office/powerpoint/2010/main" val="101482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Business team brainstorming">
            <a:extLst>
              <a:ext uri="{FF2B5EF4-FFF2-40B4-BE49-F238E27FC236}">
                <a16:creationId xmlns:a16="http://schemas.microsoft.com/office/drawing/2014/main" id="{424B3BE0-07C0-D05C-0B61-4BE33E9E08F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27277" b="27277"/>
          <a:stretch/>
        </p:blipFill>
        <p:spPr/>
      </p:pic>
      <p:sp>
        <p:nvSpPr>
          <p:cNvPr id="3" name="Title 2">
            <a:extLst>
              <a:ext uri="{FF2B5EF4-FFF2-40B4-BE49-F238E27FC236}">
                <a16:creationId xmlns:a16="http://schemas.microsoft.com/office/drawing/2014/main" id="{FB207F5D-5F40-264B-0403-3682CB3DC65D}"/>
              </a:ext>
            </a:extLst>
          </p:cNvPr>
          <p:cNvSpPr>
            <a:spLocks noGrp="1"/>
          </p:cNvSpPr>
          <p:nvPr>
            <p:ph type="ctrTitle"/>
          </p:nvPr>
        </p:nvSpPr>
        <p:spPr>
          <a:xfrm>
            <a:off x="0" y="3563815"/>
            <a:ext cx="7537703" cy="2067366"/>
          </a:xfrm>
        </p:spPr>
        <p:txBody>
          <a:bodyPr tIns="274320" rIns="822960" bIns="914400" anchor="b" anchorCtr="0"/>
          <a:lstStyle/>
          <a:p>
            <a:r>
              <a:rPr lang="en-US" dirty="0"/>
              <a:t>Types of Goals</a:t>
            </a:r>
          </a:p>
        </p:txBody>
      </p:sp>
      <p:sp>
        <p:nvSpPr>
          <p:cNvPr id="6" name="Subtitle 5">
            <a:extLst>
              <a:ext uri="{FF2B5EF4-FFF2-40B4-BE49-F238E27FC236}">
                <a16:creationId xmlns:a16="http://schemas.microsoft.com/office/drawing/2014/main" id="{3FEC011F-8EB8-BB85-7126-97DCB26CDE5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4228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1DAB1-9192-E7EF-1188-1D50E2DE26B2}"/>
            </a:ext>
          </a:extLst>
        </p:cNvPr>
        <p:cNvGrpSpPr/>
        <p:nvPr/>
      </p:nvGrpSpPr>
      <p:grpSpPr>
        <a:xfrm>
          <a:off x="0" y="0"/>
          <a:ext cx="0" cy="0"/>
          <a:chOff x="0" y="0"/>
          <a:chExt cx="0" cy="0"/>
        </a:xfrm>
      </p:grpSpPr>
      <p:sp>
        <p:nvSpPr>
          <p:cNvPr id="7" name="Rectangle 4">
            <a:extLst>
              <a:ext uri="{FF2B5EF4-FFF2-40B4-BE49-F238E27FC236}">
                <a16:creationId xmlns:a16="http://schemas.microsoft.com/office/drawing/2014/main" id="{35424CDD-1B22-EDAB-F76B-48CE51057849}"/>
              </a:ext>
            </a:extLst>
          </p:cNvPr>
          <p:cNvSpPr>
            <a:spLocks noChangeArrowheads="1"/>
          </p:cNvSpPr>
          <p:nvPr/>
        </p:nvSpPr>
        <p:spPr bwMode="auto">
          <a:xfrm>
            <a:off x="1125416" y="2228671"/>
            <a:ext cx="102945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Short Term vs Long Term Goals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Personal, Professional, and Organizational Goals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dirty="0">
                <a:latin typeface="Arial" panose="020B0604020202020204" pitchFamily="34" charset="0"/>
              </a:rPr>
              <a:t>SMART goals (Specific, Measurable, Achievable, Relevant, Time-Bound).</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7031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A7A6B-37A9-D1CB-0155-0E931D0731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E3E4B6-275E-D2B4-1637-76C812F3B49A}"/>
              </a:ext>
            </a:extLst>
          </p:cNvPr>
          <p:cNvSpPr>
            <a:spLocks noGrp="1"/>
          </p:cNvSpPr>
          <p:nvPr>
            <p:ph type="ctrTitle"/>
          </p:nvPr>
        </p:nvSpPr>
        <p:spPr>
          <a:xfrm>
            <a:off x="0" y="3563815"/>
            <a:ext cx="7537703" cy="2067366"/>
          </a:xfrm>
        </p:spPr>
        <p:txBody>
          <a:bodyPr tIns="274320" rIns="822960" bIns="914400" anchor="b" anchorCtr="0"/>
          <a:lstStyle/>
          <a:p>
            <a:r>
              <a:rPr lang="en-US" dirty="0"/>
              <a:t>Creating an Action Plan</a:t>
            </a:r>
          </a:p>
        </p:txBody>
      </p:sp>
      <p:sp>
        <p:nvSpPr>
          <p:cNvPr id="6" name="Subtitle 5">
            <a:extLst>
              <a:ext uri="{FF2B5EF4-FFF2-40B4-BE49-F238E27FC236}">
                <a16:creationId xmlns:a16="http://schemas.microsoft.com/office/drawing/2014/main" id="{CC5ECD08-B9CB-8311-EFF2-4B56846ED991}"/>
              </a:ext>
            </a:extLst>
          </p:cNvPr>
          <p:cNvSpPr>
            <a:spLocks noGrp="1"/>
          </p:cNvSpPr>
          <p:nvPr>
            <p:ph type="subTitle" idx="1"/>
          </p:nvPr>
        </p:nvSpPr>
        <p:spPr/>
        <p:txBody>
          <a:bodyPr/>
          <a:lstStyle/>
          <a:p>
            <a:endParaRPr lang="en-US" dirty="0"/>
          </a:p>
        </p:txBody>
      </p:sp>
      <p:sp>
        <p:nvSpPr>
          <p:cNvPr id="9" name="Title 2">
            <a:extLst>
              <a:ext uri="{FF2B5EF4-FFF2-40B4-BE49-F238E27FC236}">
                <a16:creationId xmlns:a16="http://schemas.microsoft.com/office/drawing/2014/main" id="{85D0A523-7261-1BA3-5C67-65500CAFD670}"/>
              </a:ext>
            </a:extLst>
          </p:cNvPr>
          <p:cNvSpPr txBox="1">
            <a:spLocks/>
          </p:cNvSpPr>
          <p:nvPr/>
        </p:nvSpPr>
        <p:spPr>
          <a:xfrm>
            <a:off x="152400" y="3716215"/>
            <a:ext cx="7537703" cy="2067366"/>
          </a:xfrm>
          <a:prstGeom prst="rect">
            <a:avLst/>
          </a:prstGeom>
          <a:solidFill>
            <a:schemeClr val="bg1">
              <a:alpha val="93000"/>
            </a:schemeClr>
          </a:solidFill>
        </p:spPr>
        <p:txBody>
          <a:bodyPr vert="horz" lIns="822960" tIns="274320" rIns="822960" bIns="914400" rtlCol="0" anchor="b" anchorCtr="0">
            <a:no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Creating an Action Plan</a:t>
            </a:r>
          </a:p>
        </p:txBody>
      </p:sp>
      <p:pic>
        <p:nvPicPr>
          <p:cNvPr id="12" name="Picture Placeholder 11">
            <a:extLst>
              <a:ext uri="{FF2B5EF4-FFF2-40B4-BE49-F238E27FC236}">
                <a16:creationId xmlns:a16="http://schemas.microsoft.com/office/drawing/2014/main" id="{05184AFA-A9A0-C367-90ED-2DC28FED65FD}"/>
              </a:ext>
            </a:extLst>
          </p:cNvPr>
          <p:cNvPicPr>
            <a:picLocks noGrp="1" noChangeAspect="1"/>
          </p:cNvPicPr>
          <p:nvPr>
            <p:ph type="pic" sz="quarter" idx="13"/>
          </p:nvPr>
        </p:nvPicPr>
        <p:blipFill>
          <a:blip r:embed="rId3"/>
          <a:srcRect t="20231" b="20231"/>
          <a:stretch>
            <a:fillRect/>
          </a:stretch>
        </p:blipFill>
        <p:spPr>
          <a:prstGeom prst="rect">
            <a:avLst/>
          </a:prstGeom>
        </p:spPr>
      </p:pic>
      <p:sp>
        <p:nvSpPr>
          <p:cNvPr id="13" name="Title 2">
            <a:extLst>
              <a:ext uri="{FF2B5EF4-FFF2-40B4-BE49-F238E27FC236}">
                <a16:creationId xmlns:a16="http://schemas.microsoft.com/office/drawing/2014/main" id="{55C9414E-87C2-A8A7-A664-05913D9BFBA8}"/>
              </a:ext>
            </a:extLst>
          </p:cNvPr>
          <p:cNvSpPr txBox="1">
            <a:spLocks/>
          </p:cNvSpPr>
          <p:nvPr/>
        </p:nvSpPr>
        <p:spPr>
          <a:xfrm>
            <a:off x="304800" y="3868615"/>
            <a:ext cx="7537703" cy="2067366"/>
          </a:xfrm>
          <a:prstGeom prst="rect">
            <a:avLst/>
          </a:prstGeom>
          <a:solidFill>
            <a:schemeClr val="bg1">
              <a:alpha val="93000"/>
            </a:schemeClr>
          </a:solidFill>
        </p:spPr>
        <p:txBody>
          <a:bodyPr vert="horz" lIns="822960" tIns="274320" rIns="822960" bIns="914400" rtlCol="0" anchor="b" anchorCtr="0">
            <a:no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SMART GOALS</a:t>
            </a:r>
          </a:p>
        </p:txBody>
      </p:sp>
    </p:spTree>
    <p:extLst>
      <p:ext uri="{BB962C8B-B14F-4D97-AF65-F5344CB8AC3E}">
        <p14:creationId xmlns:p14="http://schemas.microsoft.com/office/powerpoint/2010/main" val="913836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2">
            <a:extLst>
              <a:ext uri="{FF2B5EF4-FFF2-40B4-BE49-F238E27FC236}">
                <a16:creationId xmlns:a16="http://schemas.microsoft.com/office/drawing/2014/main" id="{E4488CF7-97E1-2031-8995-A9366AB6AD2C}"/>
              </a:ext>
            </a:extLst>
          </p:cNvPr>
          <p:cNvGraphicFramePr>
            <a:graphicFrameLocks noGrp="1"/>
          </p:cNvGraphicFramePr>
          <p:nvPr>
            <p:ph idx="1"/>
            <p:extLst>
              <p:ext uri="{D42A27DB-BD31-4B8C-83A1-F6EECF244321}">
                <p14:modId xmlns:p14="http://schemas.microsoft.com/office/powerpoint/2010/main" val="231334908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015218" y="1773304"/>
          <a:ext cx="10027920" cy="3471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ED46744-A697-DC95-95F1-6F3D9F863F43}"/>
              </a:ext>
            </a:extLst>
          </p:cNvPr>
          <p:cNvSpPr txBox="1"/>
          <p:nvPr/>
        </p:nvSpPr>
        <p:spPr>
          <a:xfrm>
            <a:off x="1711569" y="5067576"/>
            <a:ext cx="8768862" cy="400110"/>
          </a:xfrm>
          <a:prstGeom prst="rect">
            <a:avLst/>
          </a:prstGeom>
          <a:noFill/>
        </p:spPr>
        <p:txBody>
          <a:bodyPr wrap="square" rtlCol="0">
            <a:spAutoFit/>
          </a:bodyPr>
          <a:lstStyle/>
          <a:p>
            <a:r>
              <a:rPr lang="en-US" sz="2000" dirty="0"/>
              <a:t>The use of SMART GOALS enhances the likelihood of success in meeting the goals.  </a:t>
            </a:r>
          </a:p>
        </p:txBody>
      </p:sp>
      <p:sp>
        <p:nvSpPr>
          <p:cNvPr id="7" name="TextBox 6">
            <a:extLst>
              <a:ext uri="{FF2B5EF4-FFF2-40B4-BE49-F238E27FC236}">
                <a16:creationId xmlns:a16="http://schemas.microsoft.com/office/drawing/2014/main" id="{F0E366E8-416B-DE52-3D61-5859F3C8AF91}"/>
              </a:ext>
            </a:extLst>
          </p:cNvPr>
          <p:cNvSpPr txBox="1"/>
          <p:nvPr/>
        </p:nvSpPr>
        <p:spPr>
          <a:xfrm>
            <a:off x="4419597" y="700045"/>
            <a:ext cx="2532185" cy="707886"/>
          </a:xfrm>
          <a:prstGeom prst="rect">
            <a:avLst/>
          </a:prstGeom>
          <a:noFill/>
        </p:spPr>
        <p:txBody>
          <a:bodyPr wrap="square" rtlCol="0">
            <a:spAutoFit/>
          </a:bodyPr>
          <a:lstStyle/>
          <a:p>
            <a:pPr algn="ctr"/>
            <a:r>
              <a:rPr lang="en-US" sz="4000" b="1" dirty="0">
                <a:solidFill>
                  <a:srgbClr val="FF0000"/>
                </a:solidFill>
              </a:rPr>
              <a:t>S.M.A.R.T.</a:t>
            </a:r>
          </a:p>
        </p:txBody>
      </p:sp>
    </p:spTree>
    <p:extLst>
      <p:ext uri="{BB962C8B-B14F-4D97-AF65-F5344CB8AC3E}">
        <p14:creationId xmlns:p14="http://schemas.microsoft.com/office/powerpoint/2010/main" val="285026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A04A-8284-C35C-E908-904428DBCD02}"/>
              </a:ext>
            </a:extLst>
          </p:cNvPr>
          <p:cNvSpPr>
            <a:spLocks noGrp="1"/>
          </p:cNvSpPr>
          <p:nvPr>
            <p:ph type="title"/>
          </p:nvPr>
        </p:nvSpPr>
        <p:spPr/>
        <p:txBody>
          <a:bodyPr/>
          <a:lstStyle/>
          <a:p>
            <a:r>
              <a:rPr lang="en-US" dirty="0"/>
              <a:t>LCI’s Goals Focus:</a:t>
            </a:r>
          </a:p>
        </p:txBody>
      </p:sp>
      <p:sp>
        <p:nvSpPr>
          <p:cNvPr id="3" name="Content Placeholder 2">
            <a:extLst>
              <a:ext uri="{FF2B5EF4-FFF2-40B4-BE49-F238E27FC236}">
                <a16:creationId xmlns:a16="http://schemas.microsoft.com/office/drawing/2014/main" id="{7E04953E-B726-C8CF-C0AD-D837ED414EB8}"/>
              </a:ext>
            </a:extLst>
          </p:cNvPr>
          <p:cNvSpPr>
            <a:spLocks noGrp="1"/>
          </p:cNvSpPr>
          <p:nvPr>
            <p:ph idx="1"/>
          </p:nvPr>
        </p:nvSpPr>
        <p:spPr/>
        <p:txBody>
          <a:bodyPr>
            <a:normAutofit/>
          </a:bodyPr>
          <a:lstStyle/>
          <a:p>
            <a:pPr marL="514350" indent="-514350">
              <a:buFont typeface="+mj-lt"/>
              <a:buAutoNum type="arabicPeriod"/>
            </a:pPr>
            <a:r>
              <a:rPr lang="en-US" sz="2800" b="1" dirty="0"/>
              <a:t>Membership Growth</a:t>
            </a:r>
          </a:p>
          <a:p>
            <a:pPr marL="514350" indent="-514350">
              <a:buFont typeface="+mj-lt"/>
              <a:buAutoNum type="arabicPeriod"/>
            </a:pPr>
            <a:r>
              <a:rPr lang="en-US" sz="2800" b="1" dirty="0"/>
              <a:t>Enhanced Service</a:t>
            </a:r>
          </a:p>
          <a:p>
            <a:pPr marL="514350" indent="-514350">
              <a:buFont typeface="+mj-lt"/>
              <a:buAutoNum type="arabicPeriod"/>
            </a:pPr>
            <a:r>
              <a:rPr lang="en-US" sz="2800" b="1" dirty="0"/>
              <a:t>Leadership Development</a:t>
            </a:r>
          </a:p>
          <a:p>
            <a:pPr marL="514350" indent="-514350">
              <a:buFont typeface="+mj-lt"/>
              <a:buAutoNum type="arabicPeriod"/>
            </a:pPr>
            <a:r>
              <a:rPr lang="en-US" sz="2800" b="1" dirty="0"/>
              <a:t>Support for LCIF</a:t>
            </a:r>
            <a:endParaRPr lang="en-US" sz="2600" b="1" dirty="0"/>
          </a:p>
          <a:p>
            <a:pPr lvl="2"/>
            <a:r>
              <a:rPr lang="en-US" sz="2200" dirty="0"/>
              <a:t>These are the basis of Lions Clubs and should be the primary focus of individual Lions Clubs. Clubs should also have local club goals that support their mission and purpose.</a:t>
            </a:r>
          </a:p>
        </p:txBody>
      </p:sp>
    </p:spTree>
    <p:extLst>
      <p:ext uri="{BB962C8B-B14F-4D97-AF65-F5344CB8AC3E}">
        <p14:creationId xmlns:p14="http://schemas.microsoft.com/office/powerpoint/2010/main" val="265312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DAF4-6FE7-DABB-AB7C-0996E01450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8BFD78-3512-3B3B-AF2F-B259A06E8749}"/>
              </a:ext>
            </a:extLst>
          </p:cNvPr>
          <p:cNvSpPr>
            <a:spLocks noGrp="1"/>
          </p:cNvSpPr>
          <p:nvPr>
            <p:ph type="ctrTitle"/>
          </p:nvPr>
        </p:nvSpPr>
        <p:spPr>
          <a:xfrm>
            <a:off x="0" y="3563815"/>
            <a:ext cx="7537703" cy="2067366"/>
          </a:xfrm>
        </p:spPr>
        <p:txBody>
          <a:bodyPr tIns="274320" rIns="822960" bIns="914400" anchor="b" anchorCtr="0"/>
          <a:lstStyle/>
          <a:p>
            <a:r>
              <a:rPr lang="en-US" dirty="0"/>
              <a:t>Creating an Action Plan</a:t>
            </a:r>
          </a:p>
        </p:txBody>
      </p:sp>
      <p:sp>
        <p:nvSpPr>
          <p:cNvPr id="6" name="Subtitle 5">
            <a:extLst>
              <a:ext uri="{FF2B5EF4-FFF2-40B4-BE49-F238E27FC236}">
                <a16:creationId xmlns:a16="http://schemas.microsoft.com/office/drawing/2014/main" id="{5C0434EB-EE36-D781-519A-24C5554A093D}"/>
              </a:ext>
            </a:extLst>
          </p:cNvPr>
          <p:cNvSpPr>
            <a:spLocks noGrp="1"/>
          </p:cNvSpPr>
          <p:nvPr>
            <p:ph type="subTitle" idx="1"/>
          </p:nvPr>
        </p:nvSpPr>
        <p:spPr/>
        <p:txBody>
          <a:bodyPr/>
          <a:lstStyle/>
          <a:p>
            <a:endParaRPr lang="en-US" dirty="0"/>
          </a:p>
        </p:txBody>
      </p:sp>
      <p:sp>
        <p:nvSpPr>
          <p:cNvPr id="9" name="Title 2">
            <a:extLst>
              <a:ext uri="{FF2B5EF4-FFF2-40B4-BE49-F238E27FC236}">
                <a16:creationId xmlns:a16="http://schemas.microsoft.com/office/drawing/2014/main" id="{FE8F81D7-AC0B-C1BA-8856-BF18CFFE952C}"/>
              </a:ext>
            </a:extLst>
          </p:cNvPr>
          <p:cNvSpPr txBox="1">
            <a:spLocks/>
          </p:cNvSpPr>
          <p:nvPr/>
        </p:nvSpPr>
        <p:spPr>
          <a:xfrm>
            <a:off x="152400" y="3716215"/>
            <a:ext cx="7537703" cy="2067366"/>
          </a:xfrm>
          <a:prstGeom prst="rect">
            <a:avLst/>
          </a:prstGeom>
          <a:solidFill>
            <a:schemeClr val="bg1">
              <a:alpha val="93000"/>
            </a:schemeClr>
          </a:solidFill>
        </p:spPr>
        <p:txBody>
          <a:bodyPr vert="horz" lIns="822960" tIns="274320" rIns="822960" bIns="914400" rtlCol="0" anchor="b" anchorCtr="0">
            <a:no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Creating an Action Plan</a:t>
            </a:r>
          </a:p>
        </p:txBody>
      </p:sp>
      <p:pic>
        <p:nvPicPr>
          <p:cNvPr id="12" name="Picture Placeholder 11">
            <a:extLst>
              <a:ext uri="{FF2B5EF4-FFF2-40B4-BE49-F238E27FC236}">
                <a16:creationId xmlns:a16="http://schemas.microsoft.com/office/drawing/2014/main" id="{2A8E489F-A6E8-BF80-89BC-616A73E6F392}"/>
              </a:ext>
            </a:extLst>
          </p:cNvPr>
          <p:cNvPicPr>
            <a:picLocks noGrp="1" noChangeAspect="1"/>
          </p:cNvPicPr>
          <p:nvPr>
            <p:ph type="pic" sz="quarter" idx="13"/>
          </p:nvPr>
        </p:nvPicPr>
        <p:blipFill>
          <a:blip r:embed="rId3"/>
          <a:srcRect t="20231" b="20231"/>
          <a:stretch>
            <a:fillRect/>
          </a:stretch>
        </p:blipFill>
        <p:spPr>
          <a:prstGeom prst="rect">
            <a:avLst/>
          </a:prstGeom>
        </p:spPr>
      </p:pic>
      <p:sp>
        <p:nvSpPr>
          <p:cNvPr id="13" name="Title 2">
            <a:extLst>
              <a:ext uri="{FF2B5EF4-FFF2-40B4-BE49-F238E27FC236}">
                <a16:creationId xmlns:a16="http://schemas.microsoft.com/office/drawing/2014/main" id="{88B9A6EC-15A2-5A57-A273-2FB2F24D0149}"/>
              </a:ext>
            </a:extLst>
          </p:cNvPr>
          <p:cNvSpPr txBox="1">
            <a:spLocks/>
          </p:cNvSpPr>
          <p:nvPr/>
        </p:nvSpPr>
        <p:spPr>
          <a:xfrm>
            <a:off x="304800" y="3868615"/>
            <a:ext cx="7537703" cy="2067366"/>
          </a:xfrm>
          <a:prstGeom prst="rect">
            <a:avLst/>
          </a:prstGeom>
          <a:solidFill>
            <a:schemeClr val="bg1">
              <a:alpha val="93000"/>
            </a:schemeClr>
          </a:solidFill>
        </p:spPr>
        <p:txBody>
          <a:bodyPr vert="horz" lIns="822960" tIns="274320" rIns="822960" bIns="914400" rtlCol="0" anchor="b" anchorCtr="0">
            <a:no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ACTION PLANNING</a:t>
            </a:r>
          </a:p>
          <a:p>
            <a:r>
              <a:rPr lang="en-US" sz="2400" dirty="0"/>
              <a:t>A necessary part of achieving goals</a:t>
            </a:r>
          </a:p>
        </p:txBody>
      </p:sp>
    </p:spTree>
    <p:extLst>
      <p:ext uri="{BB962C8B-B14F-4D97-AF65-F5344CB8AC3E}">
        <p14:creationId xmlns:p14="http://schemas.microsoft.com/office/powerpoint/2010/main" val="3454701924"/>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E6FD3E-3033-4D44-9759-980DCC3E7F4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AA887178-918B-41B5-90B5-AF84E76A4227}">
  <ds:schemaRefs>
    <ds:schemaRef ds:uri="http://schemas.microsoft.com/sharepoint/v3/contenttype/forms"/>
  </ds:schemaRefs>
</ds:datastoreItem>
</file>

<file path=customXml/itemProps3.xml><?xml version="1.0" encoding="utf-8"?>
<ds:datastoreItem xmlns:ds="http://schemas.openxmlformats.org/officeDocument/2006/customXml" ds:itemID="{6FDF0338-C524-4CF6-9268-3569B6574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{BD25280C-EC1F-4FFB-BE0C-A2FFB435E304}TF776e3e59-1204-479e-95b5-5e72eaac51ab20f1c308_win32-d6e2e015b784</Template>
  <TotalTime>155</TotalTime>
  <Words>444</Words>
  <Application>Microsoft Office PowerPoint</Application>
  <PresentationFormat>Widescreen</PresentationFormat>
  <Paragraphs>59</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Arial Black</vt:lpstr>
      <vt:lpstr>Calibri</vt:lpstr>
      <vt:lpstr>Calibri Light</vt:lpstr>
      <vt:lpstr>RetrospectVTI</vt:lpstr>
      <vt:lpstr>The Need for Goal Setting and Action Planning  Achieving Success Through Clear Objectives</vt:lpstr>
      <vt:lpstr>Why are Goals and Action Plans essential to club success?</vt:lpstr>
      <vt:lpstr>PowerPoint Presentation</vt:lpstr>
      <vt:lpstr>Types of Goals</vt:lpstr>
      <vt:lpstr>PowerPoint Presentation</vt:lpstr>
      <vt:lpstr>Creating an Action Plan</vt:lpstr>
      <vt:lpstr>PowerPoint Presentation</vt:lpstr>
      <vt:lpstr>LCI’s Goals Focus:</vt:lpstr>
      <vt:lpstr>Creating an Action Plan</vt:lpstr>
      <vt:lpstr>Action Plans:</vt:lpstr>
      <vt:lpstr>Working as a team, goals can be achieved.</vt:lpstr>
      <vt:lpstr>Next, we will learn about LCI’s Global Membership Approach (GMA)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Fred Conger</dc:creator>
  <cp:lastModifiedBy>Fred Conger</cp:lastModifiedBy>
  <cp:revision>6</cp:revision>
  <dcterms:created xsi:type="dcterms:W3CDTF">2025-06-12T15:33:41Z</dcterms:created>
  <dcterms:modified xsi:type="dcterms:W3CDTF">2025-06-12T18:14:07Z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