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90" r:id="rId2"/>
    <p:sldId id="256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45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CE1A3-D4BA-474C-A24E-28A61776C06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A75AE-04D1-42ED-B4EE-16C8C6664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75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Lions Club Logo PNG Vector (AI) Free Download">
            <a:extLst>
              <a:ext uri="{FF2B5EF4-FFF2-40B4-BE49-F238E27FC236}">
                <a16:creationId xmlns:a16="http://schemas.microsoft.com/office/drawing/2014/main" id="{712985FD-B7B0-CD3B-73C8-DCBDA5F9AB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212" y="4932281"/>
            <a:ext cx="848703" cy="80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903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2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14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374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50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06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81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255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692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Lions Club Logo PNG Vector (AI) Free Download">
            <a:extLst>
              <a:ext uri="{FF2B5EF4-FFF2-40B4-BE49-F238E27FC236}">
                <a16:creationId xmlns:a16="http://schemas.microsoft.com/office/drawing/2014/main" id="{A497A2AF-361B-6949-D9C2-3EA3015150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10" y="47135"/>
            <a:ext cx="848703" cy="80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50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51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32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1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8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4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85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3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CEF9F98-6D0C-4DA3-BF04-ECCAB47C23C6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B5EA616-3B4D-4B52-8762-C0C6DAB01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0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C1E873C-9697-FF79-D70B-84C602DA9B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5863" y="706897"/>
            <a:ext cx="6982599" cy="2509213"/>
          </a:xfrm>
        </p:spPr>
        <p:txBody>
          <a:bodyPr/>
          <a:lstStyle/>
          <a:p>
            <a:r>
              <a:rPr lang="en-US" dirty="0"/>
              <a:t>		Let’s Go fishing!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3CFC87-FDB2-1D04-B5B6-DDA262C3A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91" y="2094617"/>
            <a:ext cx="3967058" cy="458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083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gen x bait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8277360" cy="3424107"/>
          </a:xfrm>
        </p:spPr>
        <p:txBody>
          <a:bodyPr>
            <a:normAutofit/>
          </a:bodyPr>
          <a:lstStyle/>
          <a:p>
            <a:r>
              <a:rPr lang="en-US" sz="2400" dirty="0"/>
              <a:t>Skills-based volunteering – leverage their strengths and expertise:  Manage our Facebook Page</a:t>
            </a:r>
          </a:p>
          <a:p>
            <a:r>
              <a:rPr lang="en-US" sz="2400" dirty="0"/>
              <a:t>Mentoring and coaching:  Lions Quest? Leos? </a:t>
            </a:r>
          </a:p>
          <a:p>
            <a:r>
              <a:rPr lang="en-US" sz="2400" dirty="0"/>
              <a:t>Environmental causes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1FF44C6-B5E2-42C4-B3DA-3A150999971F}"/>
              </a:ext>
            </a:extLst>
          </p:cNvPr>
          <p:cNvGrpSpPr/>
          <p:nvPr/>
        </p:nvGrpSpPr>
        <p:grpSpPr>
          <a:xfrm>
            <a:off x="9191134" y="0"/>
            <a:ext cx="1038863" cy="5556057"/>
            <a:chOff x="9435726" y="-10219"/>
            <a:chExt cx="1038863" cy="5556057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662AD8F5-4849-E6FC-D0B1-B14C19F2D282}"/>
                </a:ext>
              </a:extLst>
            </p:cNvPr>
            <p:cNvSpPr/>
            <p:nvPr/>
          </p:nvSpPr>
          <p:spPr>
            <a:xfrm>
              <a:off x="9930060" y="-10219"/>
              <a:ext cx="405852" cy="2912575"/>
            </a:xfrm>
            <a:custGeom>
              <a:avLst/>
              <a:gdLst>
                <a:gd name="connsiteX0" fmla="*/ 990123 w 1020625"/>
                <a:gd name="connsiteY0" fmla="*/ 3828288 h 3870942"/>
                <a:gd name="connsiteX1" fmla="*/ 990123 w 1020625"/>
                <a:gd name="connsiteY1" fmla="*/ 3706368 h 3870942"/>
                <a:gd name="connsiteX2" fmla="*/ 673131 w 1020625"/>
                <a:gd name="connsiteY2" fmla="*/ 2499360 h 3870942"/>
                <a:gd name="connsiteX3" fmla="*/ 2571 w 1020625"/>
                <a:gd name="connsiteY3" fmla="*/ 1280160 h 3870942"/>
                <a:gd name="connsiteX4" fmla="*/ 941355 w 1020625"/>
                <a:gd name="connsiteY4" fmla="*/ 0 h 3870942"/>
                <a:gd name="connsiteX0" fmla="*/ 317212 w 347714"/>
                <a:gd name="connsiteY0" fmla="*/ 3828288 h 3870942"/>
                <a:gd name="connsiteX1" fmla="*/ 317212 w 347714"/>
                <a:gd name="connsiteY1" fmla="*/ 3706368 h 3870942"/>
                <a:gd name="connsiteX2" fmla="*/ 220 w 347714"/>
                <a:gd name="connsiteY2" fmla="*/ 2499360 h 3870942"/>
                <a:gd name="connsiteX3" fmla="*/ 268444 w 347714"/>
                <a:gd name="connsiteY3" fmla="*/ 0 h 3870942"/>
                <a:gd name="connsiteX0" fmla="*/ 52849 w 492775"/>
                <a:gd name="connsiteY0" fmla="*/ 3828288 h 3891865"/>
                <a:gd name="connsiteX1" fmla="*/ 52849 w 492775"/>
                <a:gd name="connsiteY1" fmla="*/ 3706368 h 3891865"/>
                <a:gd name="connsiteX2" fmla="*/ 492645 w 492775"/>
                <a:gd name="connsiteY2" fmla="*/ 2134980 h 3891865"/>
                <a:gd name="connsiteX3" fmla="*/ 4081 w 492775"/>
                <a:gd name="connsiteY3" fmla="*/ 0 h 3891865"/>
                <a:gd name="connsiteX0" fmla="*/ 80718 w 520830"/>
                <a:gd name="connsiteY0" fmla="*/ 3674127 h 3737704"/>
                <a:gd name="connsiteX1" fmla="*/ 80718 w 520830"/>
                <a:gd name="connsiteY1" fmla="*/ 3552207 h 3737704"/>
                <a:gd name="connsiteX2" fmla="*/ 520514 w 520830"/>
                <a:gd name="connsiteY2" fmla="*/ 1980819 h 3737704"/>
                <a:gd name="connsiteX3" fmla="*/ 3920 w 520830"/>
                <a:gd name="connsiteY3" fmla="*/ 0 h 3737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0830" h="3737704">
                  <a:moveTo>
                    <a:pt x="80718" y="3674127"/>
                  </a:moveTo>
                  <a:cubicBezTo>
                    <a:pt x="107134" y="3723911"/>
                    <a:pt x="7419" y="3834425"/>
                    <a:pt x="80718" y="3552207"/>
                  </a:cubicBezTo>
                  <a:cubicBezTo>
                    <a:pt x="154017" y="3269989"/>
                    <a:pt x="533314" y="2572853"/>
                    <a:pt x="520514" y="1980819"/>
                  </a:cubicBezTo>
                  <a:cubicBezTo>
                    <a:pt x="507714" y="1388785"/>
                    <a:pt x="-51960" y="520700"/>
                    <a:pt x="3920" y="0"/>
                  </a:cubicBezTo>
                </a:path>
              </a:pathLst>
            </a:custGeom>
            <a:noFill/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7BB270B-7F52-A6D7-C6EA-2370E20BA2A4}"/>
                </a:ext>
              </a:extLst>
            </p:cNvPr>
            <p:cNvGrpSpPr/>
            <p:nvPr/>
          </p:nvGrpSpPr>
          <p:grpSpPr>
            <a:xfrm>
              <a:off x="9435726" y="2969780"/>
              <a:ext cx="1038863" cy="2576058"/>
              <a:chOff x="8412677" y="2016825"/>
              <a:chExt cx="1038863" cy="2576058"/>
            </a:xfrm>
          </p:grpSpPr>
          <p:sp>
            <p:nvSpPr>
              <p:cNvPr id="8" name="Freeform 47">
                <a:extLst>
                  <a:ext uri="{FF2B5EF4-FFF2-40B4-BE49-F238E27FC236}">
                    <a16:creationId xmlns:a16="http://schemas.microsoft.com/office/drawing/2014/main" id="{28DFF19A-642E-545C-CC4C-705A88BFB81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82228" y="3800959"/>
                <a:ext cx="777339" cy="791924"/>
              </a:xfrm>
              <a:custGeom>
                <a:avLst/>
                <a:gdLst>
                  <a:gd name="T0" fmla="*/ 66 w 390"/>
                  <a:gd name="T1" fmla="*/ 277 h 401"/>
                  <a:gd name="T2" fmla="*/ 24 w 390"/>
                  <a:gd name="T3" fmla="*/ 256 h 401"/>
                  <a:gd name="T4" fmla="*/ 88 w 390"/>
                  <a:gd name="T5" fmla="*/ 372 h 401"/>
                  <a:gd name="T6" fmla="*/ 184 w 390"/>
                  <a:gd name="T7" fmla="*/ 300 h 401"/>
                  <a:gd name="T8" fmla="*/ 185 w 390"/>
                  <a:gd name="T9" fmla="*/ 212 h 401"/>
                  <a:gd name="T10" fmla="*/ 169 w 390"/>
                  <a:gd name="T11" fmla="*/ 176 h 401"/>
                  <a:gd name="T12" fmla="*/ 148 w 390"/>
                  <a:gd name="T13" fmla="*/ 135 h 401"/>
                  <a:gd name="T14" fmla="*/ 165 w 390"/>
                  <a:gd name="T15" fmla="*/ 66 h 401"/>
                  <a:gd name="T16" fmla="*/ 174 w 390"/>
                  <a:gd name="T17" fmla="*/ 54 h 401"/>
                  <a:gd name="T18" fmla="*/ 193 w 390"/>
                  <a:gd name="T19" fmla="*/ 17 h 401"/>
                  <a:gd name="T20" fmla="*/ 176 w 390"/>
                  <a:gd name="T21" fmla="*/ 15 h 401"/>
                  <a:gd name="T22" fmla="*/ 174 w 390"/>
                  <a:gd name="T23" fmla="*/ 10 h 401"/>
                  <a:gd name="T24" fmla="*/ 197 w 390"/>
                  <a:gd name="T25" fmla="*/ 0 h 401"/>
                  <a:gd name="T26" fmla="*/ 214 w 390"/>
                  <a:gd name="T27" fmla="*/ 15 h 401"/>
                  <a:gd name="T28" fmla="*/ 191 w 390"/>
                  <a:gd name="T29" fmla="*/ 61 h 401"/>
                  <a:gd name="T30" fmla="*/ 199 w 390"/>
                  <a:gd name="T31" fmla="*/ 65 h 401"/>
                  <a:gd name="T32" fmla="*/ 225 w 390"/>
                  <a:gd name="T33" fmla="*/ 66 h 401"/>
                  <a:gd name="T34" fmla="*/ 246 w 390"/>
                  <a:gd name="T35" fmla="*/ 104 h 401"/>
                  <a:gd name="T36" fmla="*/ 224 w 390"/>
                  <a:gd name="T37" fmla="*/ 171 h 401"/>
                  <a:gd name="T38" fmla="*/ 209 w 390"/>
                  <a:gd name="T39" fmla="*/ 313 h 401"/>
                  <a:gd name="T40" fmla="*/ 297 w 390"/>
                  <a:gd name="T41" fmla="*/ 372 h 401"/>
                  <a:gd name="T42" fmla="*/ 371 w 390"/>
                  <a:gd name="T43" fmla="*/ 295 h 401"/>
                  <a:gd name="T44" fmla="*/ 371 w 390"/>
                  <a:gd name="T45" fmla="*/ 254 h 401"/>
                  <a:gd name="T46" fmla="*/ 324 w 390"/>
                  <a:gd name="T47" fmla="*/ 276 h 401"/>
                  <a:gd name="T48" fmla="*/ 389 w 390"/>
                  <a:gd name="T49" fmla="*/ 135 h 401"/>
                  <a:gd name="T50" fmla="*/ 390 w 390"/>
                  <a:gd name="T51" fmla="*/ 150 h 401"/>
                  <a:gd name="T52" fmla="*/ 390 w 390"/>
                  <a:gd name="T53" fmla="*/ 284 h 401"/>
                  <a:gd name="T54" fmla="*/ 324 w 390"/>
                  <a:gd name="T55" fmla="*/ 385 h 401"/>
                  <a:gd name="T56" fmla="*/ 206 w 390"/>
                  <a:gd name="T57" fmla="*/ 351 h 401"/>
                  <a:gd name="T58" fmla="*/ 184 w 390"/>
                  <a:gd name="T59" fmla="*/ 351 h 401"/>
                  <a:gd name="T60" fmla="*/ 66 w 390"/>
                  <a:gd name="T61" fmla="*/ 385 h 401"/>
                  <a:gd name="T62" fmla="*/ 0 w 390"/>
                  <a:gd name="T63" fmla="*/ 284 h 401"/>
                  <a:gd name="T64" fmla="*/ 0 w 390"/>
                  <a:gd name="T65" fmla="*/ 132 h 401"/>
                  <a:gd name="T66" fmla="*/ 66 w 390"/>
                  <a:gd name="T67" fmla="*/ 277 h 401"/>
                  <a:gd name="T68" fmla="*/ 169 w 390"/>
                  <a:gd name="T69" fmla="*/ 102 h 401"/>
                  <a:gd name="T70" fmla="*/ 168 w 390"/>
                  <a:gd name="T71" fmla="*/ 116 h 401"/>
                  <a:gd name="T72" fmla="*/ 196 w 390"/>
                  <a:gd name="T73" fmla="*/ 159 h 401"/>
                  <a:gd name="T74" fmla="*/ 222 w 390"/>
                  <a:gd name="T75" fmla="*/ 117 h 401"/>
                  <a:gd name="T76" fmla="*/ 220 w 390"/>
                  <a:gd name="T77" fmla="*/ 103 h 401"/>
                  <a:gd name="T78" fmla="*/ 196 w 390"/>
                  <a:gd name="T79" fmla="*/ 122 h 401"/>
                  <a:gd name="T80" fmla="*/ 169 w 390"/>
                  <a:gd name="T81" fmla="*/ 102 h 4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90" h="401">
                    <a:moveTo>
                      <a:pt x="66" y="277"/>
                    </a:moveTo>
                    <a:cubicBezTo>
                      <a:pt x="50" y="269"/>
                      <a:pt x="37" y="262"/>
                      <a:pt x="24" y="256"/>
                    </a:cubicBezTo>
                    <a:cubicBezTo>
                      <a:pt x="1" y="299"/>
                      <a:pt x="37" y="364"/>
                      <a:pt x="88" y="372"/>
                    </a:cubicBezTo>
                    <a:cubicBezTo>
                      <a:pt x="135" y="379"/>
                      <a:pt x="179" y="347"/>
                      <a:pt x="184" y="300"/>
                    </a:cubicBezTo>
                    <a:cubicBezTo>
                      <a:pt x="187" y="271"/>
                      <a:pt x="187" y="241"/>
                      <a:pt x="185" y="212"/>
                    </a:cubicBezTo>
                    <a:cubicBezTo>
                      <a:pt x="184" y="200"/>
                      <a:pt x="174" y="188"/>
                      <a:pt x="169" y="176"/>
                    </a:cubicBezTo>
                    <a:cubicBezTo>
                      <a:pt x="162" y="162"/>
                      <a:pt x="154" y="149"/>
                      <a:pt x="148" y="135"/>
                    </a:cubicBezTo>
                    <a:cubicBezTo>
                      <a:pt x="136" y="106"/>
                      <a:pt x="142" y="86"/>
                      <a:pt x="165" y="66"/>
                    </a:cubicBezTo>
                    <a:cubicBezTo>
                      <a:pt x="169" y="62"/>
                      <a:pt x="172" y="58"/>
                      <a:pt x="174" y="54"/>
                    </a:cubicBezTo>
                    <a:cubicBezTo>
                      <a:pt x="180" y="42"/>
                      <a:pt x="186" y="30"/>
                      <a:pt x="193" y="17"/>
                    </a:cubicBezTo>
                    <a:cubicBezTo>
                      <a:pt x="190" y="17"/>
                      <a:pt x="183" y="16"/>
                      <a:pt x="176" y="15"/>
                    </a:cubicBezTo>
                    <a:cubicBezTo>
                      <a:pt x="175" y="14"/>
                      <a:pt x="175" y="12"/>
                      <a:pt x="174" y="10"/>
                    </a:cubicBezTo>
                    <a:cubicBezTo>
                      <a:pt x="181" y="7"/>
                      <a:pt x="189" y="0"/>
                      <a:pt x="197" y="0"/>
                    </a:cubicBezTo>
                    <a:cubicBezTo>
                      <a:pt x="203" y="1"/>
                      <a:pt x="212" y="9"/>
                      <a:pt x="214" y="15"/>
                    </a:cubicBezTo>
                    <a:cubicBezTo>
                      <a:pt x="220" y="31"/>
                      <a:pt x="211" y="46"/>
                      <a:pt x="191" y="61"/>
                    </a:cubicBezTo>
                    <a:cubicBezTo>
                      <a:pt x="194" y="63"/>
                      <a:pt x="197" y="65"/>
                      <a:pt x="199" y="65"/>
                    </a:cubicBezTo>
                    <a:cubicBezTo>
                      <a:pt x="208" y="64"/>
                      <a:pt x="217" y="54"/>
                      <a:pt x="225" y="66"/>
                    </a:cubicBezTo>
                    <a:cubicBezTo>
                      <a:pt x="233" y="78"/>
                      <a:pt x="247" y="92"/>
                      <a:pt x="246" y="104"/>
                    </a:cubicBezTo>
                    <a:cubicBezTo>
                      <a:pt x="244" y="127"/>
                      <a:pt x="237" y="152"/>
                      <a:pt x="224" y="171"/>
                    </a:cubicBezTo>
                    <a:cubicBezTo>
                      <a:pt x="193" y="217"/>
                      <a:pt x="202" y="266"/>
                      <a:pt x="209" y="313"/>
                    </a:cubicBezTo>
                    <a:cubicBezTo>
                      <a:pt x="215" y="353"/>
                      <a:pt x="257" y="376"/>
                      <a:pt x="297" y="372"/>
                    </a:cubicBezTo>
                    <a:cubicBezTo>
                      <a:pt x="335" y="369"/>
                      <a:pt x="368" y="334"/>
                      <a:pt x="371" y="295"/>
                    </a:cubicBezTo>
                    <a:cubicBezTo>
                      <a:pt x="372" y="282"/>
                      <a:pt x="371" y="270"/>
                      <a:pt x="371" y="254"/>
                    </a:cubicBezTo>
                    <a:cubicBezTo>
                      <a:pt x="354" y="262"/>
                      <a:pt x="341" y="268"/>
                      <a:pt x="324" y="276"/>
                    </a:cubicBezTo>
                    <a:cubicBezTo>
                      <a:pt x="347" y="227"/>
                      <a:pt x="367" y="182"/>
                      <a:pt x="389" y="135"/>
                    </a:cubicBezTo>
                    <a:cubicBezTo>
                      <a:pt x="389" y="141"/>
                      <a:pt x="390" y="146"/>
                      <a:pt x="390" y="150"/>
                    </a:cubicBezTo>
                    <a:cubicBezTo>
                      <a:pt x="390" y="195"/>
                      <a:pt x="390" y="240"/>
                      <a:pt x="390" y="284"/>
                    </a:cubicBezTo>
                    <a:cubicBezTo>
                      <a:pt x="390" y="331"/>
                      <a:pt x="363" y="371"/>
                      <a:pt x="324" y="385"/>
                    </a:cubicBezTo>
                    <a:cubicBezTo>
                      <a:pt x="280" y="401"/>
                      <a:pt x="238" y="389"/>
                      <a:pt x="206" y="351"/>
                    </a:cubicBezTo>
                    <a:cubicBezTo>
                      <a:pt x="198" y="340"/>
                      <a:pt x="193" y="340"/>
                      <a:pt x="184" y="351"/>
                    </a:cubicBezTo>
                    <a:cubicBezTo>
                      <a:pt x="152" y="389"/>
                      <a:pt x="110" y="401"/>
                      <a:pt x="66" y="385"/>
                    </a:cubicBezTo>
                    <a:cubicBezTo>
                      <a:pt x="27" y="371"/>
                      <a:pt x="0" y="331"/>
                      <a:pt x="0" y="284"/>
                    </a:cubicBezTo>
                    <a:cubicBezTo>
                      <a:pt x="0" y="235"/>
                      <a:pt x="0" y="186"/>
                      <a:pt x="0" y="132"/>
                    </a:cubicBezTo>
                    <a:cubicBezTo>
                      <a:pt x="23" y="182"/>
                      <a:pt x="43" y="227"/>
                      <a:pt x="66" y="277"/>
                    </a:cubicBezTo>
                    <a:close/>
                    <a:moveTo>
                      <a:pt x="169" y="102"/>
                    </a:moveTo>
                    <a:cubicBezTo>
                      <a:pt x="169" y="104"/>
                      <a:pt x="166" y="111"/>
                      <a:pt x="168" y="116"/>
                    </a:cubicBezTo>
                    <a:cubicBezTo>
                      <a:pt x="176" y="131"/>
                      <a:pt x="186" y="145"/>
                      <a:pt x="196" y="159"/>
                    </a:cubicBezTo>
                    <a:cubicBezTo>
                      <a:pt x="204" y="145"/>
                      <a:pt x="214" y="131"/>
                      <a:pt x="222" y="117"/>
                    </a:cubicBezTo>
                    <a:cubicBezTo>
                      <a:pt x="224" y="112"/>
                      <a:pt x="221" y="104"/>
                      <a:pt x="220" y="103"/>
                    </a:cubicBezTo>
                    <a:cubicBezTo>
                      <a:pt x="212" y="110"/>
                      <a:pt x="203" y="122"/>
                      <a:pt x="196" y="122"/>
                    </a:cubicBezTo>
                    <a:cubicBezTo>
                      <a:pt x="186" y="121"/>
                      <a:pt x="178" y="109"/>
                      <a:pt x="169" y="102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FFC95555-0E78-C661-5C0B-72BDE7BCCEF1}"/>
                  </a:ext>
                </a:extLst>
              </p:cNvPr>
              <p:cNvGrpSpPr/>
              <p:nvPr/>
            </p:nvGrpSpPr>
            <p:grpSpPr>
              <a:xfrm rot="3795029">
                <a:off x="8074576" y="2354926"/>
                <a:ext cx="1715065" cy="1038863"/>
                <a:chOff x="7410987" y="2199742"/>
                <a:chExt cx="2614988" cy="1583972"/>
              </a:xfrm>
            </p:grpSpPr>
            <p:sp>
              <p:nvSpPr>
                <p:cNvPr id="10" name="Freeform 38">
                  <a:extLst>
                    <a:ext uri="{FF2B5EF4-FFF2-40B4-BE49-F238E27FC236}">
                      <a16:creationId xmlns:a16="http://schemas.microsoft.com/office/drawing/2014/main" id="{D7142D74-C5D8-ACEA-7BF3-C61E538582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10987" y="2199742"/>
                  <a:ext cx="2614988" cy="1583972"/>
                </a:xfrm>
                <a:custGeom>
                  <a:avLst/>
                  <a:gdLst>
                    <a:gd name="T0" fmla="*/ 8 w 1209"/>
                    <a:gd name="T1" fmla="*/ 57 h 734"/>
                    <a:gd name="T2" fmla="*/ 574 w 1209"/>
                    <a:gd name="T3" fmla="*/ 102 h 734"/>
                    <a:gd name="T4" fmla="*/ 1081 w 1209"/>
                    <a:gd name="T5" fmla="*/ 548 h 734"/>
                    <a:gd name="T6" fmla="*/ 1209 w 1209"/>
                    <a:gd name="T7" fmla="*/ 730 h 734"/>
                    <a:gd name="T8" fmla="*/ 1009 w 1209"/>
                    <a:gd name="T9" fmla="*/ 734 h 734"/>
                    <a:gd name="T10" fmla="*/ 358 w 1209"/>
                    <a:gd name="T11" fmla="*/ 518 h 734"/>
                    <a:gd name="T12" fmla="*/ 8 w 1209"/>
                    <a:gd name="T13" fmla="*/ 57 h 734"/>
                    <a:gd name="connsiteX0" fmla="*/ 3 w 10038"/>
                    <a:gd name="connsiteY0" fmla="*/ 217 h 10038"/>
                    <a:gd name="connsiteX1" fmla="*/ 4685 w 10038"/>
                    <a:gd name="connsiteY1" fmla="*/ 830 h 10038"/>
                    <a:gd name="connsiteX2" fmla="*/ 9937 w 10038"/>
                    <a:gd name="connsiteY2" fmla="*/ 9386 h 10038"/>
                    <a:gd name="connsiteX3" fmla="*/ 8283 w 10038"/>
                    <a:gd name="connsiteY3" fmla="*/ 9440 h 10038"/>
                    <a:gd name="connsiteX4" fmla="*/ 2898 w 10038"/>
                    <a:gd name="connsiteY4" fmla="*/ 6497 h 10038"/>
                    <a:gd name="connsiteX5" fmla="*/ 3 w 10038"/>
                    <a:gd name="connsiteY5" fmla="*/ 217 h 10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038" h="10038">
                      <a:moveTo>
                        <a:pt x="3" y="217"/>
                      </a:moveTo>
                      <a:cubicBezTo>
                        <a:pt x="3" y="217"/>
                        <a:pt x="2774" y="-560"/>
                        <a:pt x="4685" y="830"/>
                      </a:cubicBezTo>
                      <a:cubicBezTo>
                        <a:pt x="6341" y="2358"/>
                        <a:pt x="9337" y="7951"/>
                        <a:pt x="9937" y="9386"/>
                      </a:cubicBezTo>
                      <a:cubicBezTo>
                        <a:pt x="10537" y="10821"/>
                        <a:pt x="8283" y="9440"/>
                        <a:pt x="8283" y="9440"/>
                      </a:cubicBezTo>
                      <a:cubicBezTo>
                        <a:pt x="8283" y="9440"/>
                        <a:pt x="4313" y="7982"/>
                        <a:pt x="2898" y="6497"/>
                      </a:cubicBezTo>
                      <a:cubicBezTo>
                        <a:pt x="1484" y="5026"/>
                        <a:pt x="-63" y="1879"/>
                        <a:pt x="3" y="21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1" name="Freeform 40">
                  <a:extLst>
                    <a:ext uri="{FF2B5EF4-FFF2-40B4-BE49-F238E27FC236}">
                      <a16:creationId xmlns:a16="http://schemas.microsoft.com/office/drawing/2014/main" id="{BDB4C05D-A114-FB7C-4E5D-6E5CB6A5AA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38" y="2263775"/>
                  <a:ext cx="152400" cy="152400"/>
                </a:xfrm>
                <a:custGeom>
                  <a:avLst/>
                  <a:gdLst>
                    <a:gd name="T0" fmla="*/ 70 w 71"/>
                    <a:gd name="T1" fmla="*/ 38 h 71"/>
                    <a:gd name="T2" fmla="*/ 33 w 71"/>
                    <a:gd name="T3" fmla="*/ 70 h 71"/>
                    <a:gd name="T4" fmla="*/ 1 w 71"/>
                    <a:gd name="T5" fmla="*/ 33 h 71"/>
                    <a:gd name="T6" fmla="*/ 38 w 71"/>
                    <a:gd name="T7" fmla="*/ 1 h 71"/>
                    <a:gd name="T8" fmla="*/ 70 w 71"/>
                    <a:gd name="T9" fmla="*/ 38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71">
                      <a:moveTo>
                        <a:pt x="70" y="38"/>
                      </a:moveTo>
                      <a:cubicBezTo>
                        <a:pt x="69" y="57"/>
                        <a:pt x="52" y="71"/>
                        <a:pt x="33" y="70"/>
                      </a:cubicBezTo>
                      <a:cubicBezTo>
                        <a:pt x="14" y="69"/>
                        <a:pt x="0" y="52"/>
                        <a:pt x="1" y="33"/>
                      </a:cubicBezTo>
                      <a:cubicBezTo>
                        <a:pt x="2" y="14"/>
                        <a:pt x="19" y="0"/>
                        <a:pt x="38" y="1"/>
                      </a:cubicBezTo>
                      <a:cubicBezTo>
                        <a:pt x="57" y="2"/>
                        <a:pt x="71" y="19"/>
                        <a:pt x="70" y="38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2" name="Freeform 41">
                  <a:extLst>
                    <a:ext uri="{FF2B5EF4-FFF2-40B4-BE49-F238E27FC236}">
                      <a16:creationId xmlns:a16="http://schemas.microsoft.com/office/drawing/2014/main" id="{31368DBF-0918-7AA9-58CC-205573684D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70813" y="2289175"/>
                  <a:ext cx="395288" cy="473075"/>
                </a:xfrm>
                <a:custGeom>
                  <a:avLst/>
                  <a:gdLst>
                    <a:gd name="T0" fmla="*/ 135 w 184"/>
                    <a:gd name="T1" fmla="*/ 0 h 220"/>
                    <a:gd name="T2" fmla="*/ 0 w 184"/>
                    <a:gd name="T3" fmla="*/ 220 h 220"/>
                    <a:gd name="T4" fmla="*/ 135 w 184"/>
                    <a:gd name="T5" fmla="*/ 0 h 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4" h="220">
                      <a:moveTo>
                        <a:pt x="135" y="0"/>
                      </a:moveTo>
                      <a:cubicBezTo>
                        <a:pt x="135" y="0"/>
                        <a:pt x="184" y="169"/>
                        <a:pt x="0" y="220"/>
                      </a:cubicBezTo>
                      <a:cubicBezTo>
                        <a:pt x="0" y="220"/>
                        <a:pt x="141" y="156"/>
                        <a:pt x="135" y="0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45774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millennial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676657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Ages 28 to 43 (1981-1996) </a:t>
            </a:r>
          </a:p>
          <a:p>
            <a:r>
              <a:rPr lang="en-US" sz="2400" dirty="0"/>
              <a:t>80+ million Americans</a:t>
            </a:r>
          </a:p>
          <a:p>
            <a:r>
              <a:rPr lang="en-US" sz="2400" dirty="0"/>
              <a:t>Largest of the generational groups</a:t>
            </a:r>
          </a:p>
          <a:p>
            <a:r>
              <a:rPr lang="en-US" sz="2400" dirty="0"/>
              <a:t>More racially/ethnically diverse</a:t>
            </a:r>
          </a:p>
          <a:p>
            <a:r>
              <a:rPr lang="en-US" sz="2400" dirty="0"/>
              <a:t>Optimistic about the future</a:t>
            </a:r>
          </a:p>
          <a:p>
            <a:r>
              <a:rPr lang="en-US" sz="2400" dirty="0"/>
              <a:t>High educational attainment</a:t>
            </a:r>
          </a:p>
          <a:p>
            <a:r>
              <a:rPr lang="en-US" sz="2400" dirty="0"/>
              <a:t>Marry and start families later in life</a:t>
            </a:r>
          </a:p>
        </p:txBody>
      </p:sp>
    </p:spTree>
    <p:extLst>
      <p:ext uri="{BB962C8B-B14F-4D97-AF65-F5344CB8AC3E}">
        <p14:creationId xmlns:p14="http://schemas.microsoft.com/office/powerpoint/2010/main" val="162866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millennial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676657"/>
          </a:xfrm>
        </p:spPr>
        <p:txBody>
          <a:bodyPr>
            <a:normAutofit/>
          </a:bodyPr>
          <a:lstStyle/>
          <a:p>
            <a:r>
              <a:rPr lang="en-US" sz="2400" dirty="0"/>
              <a:t>Internet generation/social media savvy</a:t>
            </a:r>
          </a:p>
          <a:p>
            <a:r>
              <a:rPr lang="en-US" sz="2400" dirty="0"/>
              <a:t>Believe they can have a positive impact on the world</a:t>
            </a:r>
          </a:p>
          <a:p>
            <a:r>
              <a:rPr lang="en-US" sz="2400" dirty="0"/>
              <a:t>Free agents – harder to get them to commit to one organization</a:t>
            </a:r>
          </a:p>
          <a:p>
            <a:r>
              <a:rPr lang="en-US" sz="2400" dirty="0"/>
              <a:t>Want to see more immediate results and impact of volunteer efforts</a:t>
            </a:r>
          </a:p>
          <a:p>
            <a:r>
              <a:rPr lang="en-US" sz="2400" dirty="0"/>
              <a:t>Top concerns include education, health care and the environment </a:t>
            </a:r>
          </a:p>
          <a:p>
            <a:r>
              <a:rPr lang="en-US" sz="2400" dirty="0"/>
              <a:t>Financially stressed and more likely to donate time than money</a:t>
            </a:r>
          </a:p>
        </p:txBody>
      </p:sp>
    </p:spTree>
    <p:extLst>
      <p:ext uri="{BB962C8B-B14F-4D97-AF65-F5344CB8AC3E}">
        <p14:creationId xmlns:p14="http://schemas.microsoft.com/office/powerpoint/2010/main" val="2681494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millennial pond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676657"/>
          </a:xfrm>
        </p:spPr>
        <p:txBody>
          <a:bodyPr>
            <a:normAutofit/>
          </a:bodyPr>
          <a:lstStyle/>
          <a:p>
            <a:r>
              <a:rPr lang="en-US" sz="2400" dirty="0"/>
              <a:t>Facebook parent groups/community groups</a:t>
            </a:r>
          </a:p>
          <a:p>
            <a:r>
              <a:rPr lang="en-US" sz="2400" dirty="0"/>
              <a:t>Daycare centers</a:t>
            </a:r>
          </a:p>
          <a:p>
            <a:r>
              <a:rPr lang="en-US" sz="2400" dirty="0"/>
              <a:t>PTA/PTO School-based groups</a:t>
            </a:r>
          </a:p>
          <a:p>
            <a:r>
              <a:rPr lang="en-US" sz="2400" dirty="0"/>
              <a:t>Scouting troops</a:t>
            </a:r>
          </a:p>
          <a:p>
            <a:r>
              <a:rPr lang="en-US" sz="2400" dirty="0"/>
              <a:t>Activity clubs (dance, yoga)</a:t>
            </a:r>
          </a:p>
          <a:p>
            <a:r>
              <a:rPr lang="en-US" sz="2400" dirty="0"/>
              <a:t>Sports leagues</a:t>
            </a:r>
          </a:p>
          <a:p>
            <a:endParaRPr lang="en-US" sz="2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165C5AB-8CAE-5DD4-5DEE-53F799FB8AF7}"/>
              </a:ext>
            </a:extLst>
          </p:cNvPr>
          <p:cNvGrpSpPr/>
          <p:nvPr/>
        </p:nvGrpSpPr>
        <p:grpSpPr>
          <a:xfrm rot="19697141">
            <a:off x="8230402" y="4359806"/>
            <a:ext cx="3166796" cy="2111904"/>
            <a:chOff x="7791451" y="5407025"/>
            <a:chExt cx="2434161" cy="1623317"/>
          </a:xfrm>
        </p:grpSpPr>
        <p:sp>
          <p:nvSpPr>
            <p:cNvPr id="4" name="Freeform 76">
              <a:extLst>
                <a:ext uri="{FF2B5EF4-FFF2-40B4-BE49-F238E27FC236}">
                  <a16:creationId xmlns:a16="http://schemas.microsoft.com/office/drawing/2014/main" id="{5AC1B274-CD19-97C0-EE28-0483EB68923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8154" y="5476566"/>
              <a:ext cx="968956" cy="444707"/>
            </a:xfrm>
            <a:custGeom>
              <a:avLst/>
              <a:gdLst>
                <a:gd name="T0" fmla="*/ 0 w 497"/>
                <a:gd name="T1" fmla="*/ 60 h 324"/>
                <a:gd name="T2" fmla="*/ 163 w 497"/>
                <a:gd name="T3" fmla="*/ 0 h 324"/>
                <a:gd name="T4" fmla="*/ 497 w 497"/>
                <a:gd name="T5" fmla="*/ 275 h 324"/>
                <a:gd name="T6" fmla="*/ 402 w 497"/>
                <a:gd name="T7" fmla="*/ 268 h 324"/>
                <a:gd name="T8" fmla="*/ 366 w 497"/>
                <a:gd name="T9" fmla="*/ 324 h 324"/>
                <a:gd name="T10" fmla="*/ 0 w 497"/>
                <a:gd name="T11" fmla="*/ 60 h 324"/>
                <a:gd name="connsiteX0" fmla="*/ 0 w 10000"/>
                <a:gd name="connsiteY0" fmla="*/ 1969 h 10117"/>
                <a:gd name="connsiteX1" fmla="*/ 3280 w 10000"/>
                <a:gd name="connsiteY1" fmla="*/ 117 h 10117"/>
                <a:gd name="connsiteX2" fmla="*/ 10000 w 10000"/>
                <a:gd name="connsiteY2" fmla="*/ 8605 h 10117"/>
                <a:gd name="connsiteX3" fmla="*/ 8089 w 10000"/>
                <a:gd name="connsiteY3" fmla="*/ 8389 h 10117"/>
                <a:gd name="connsiteX4" fmla="*/ 7364 w 10000"/>
                <a:gd name="connsiteY4" fmla="*/ 10117 h 10117"/>
                <a:gd name="connsiteX5" fmla="*/ 0 w 10000"/>
                <a:gd name="connsiteY5" fmla="*/ 1969 h 10117"/>
                <a:gd name="connsiteX0" fmla="*/ 0 w 12281"/>
                <a:gd name="connsiteY0" fmla="*/ 1114 h 10195"/>
                <a:gd name="connsiteX1" fmla="*/ 5561 w 12281"/>
                <a:gd name="connsiteY1" fmla="*/ 195 h 10195"/>
                <a:gd name="connsiteX2" fmla="*/ 12281 w 12281"/>
                <a:gd name="connsiteY2" fmla="*/ 8683 h 10195"/>
                <a:gd name="connsiteX3" fmla="*/ 10370 w 12281"/>
                <a:gd name="connsiteY3" fmla="*/ 8467 h 10195"/>
                <a:gd name="connsiteX4" fmla="*/ 9645 w 12281"/>
                <a:gd name="connsiteY4" fmla="*/ 10195 h 10195"/>
                <a:gd name="connsiteX5" fmla="*/ 0 w 12281"/>
                <a:gd name="connsiteY5" fmla="*/ 1114 h 10195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9645 w 12281"/>
                <a:gd name="connsiteY3" fmla="*/ 10158 h 10158"/>
                <a:gd name="connsiteX4" fmla="*/ 0 w 12281"/>
                <a:gd name="connsiteY4" fmla="*/ 1077 h 10158"/>
                <a:gd name="connsiteX0" fmla="*/ 0 w 12281"/>
                <a:gd name="connsiteY0" fmla="*/ 1077 h 8646"/>
                <a:gd name="connsiteX1" fmla="*/ 5561 w 12281"/>
                <a:gd name="connsiteY1" fmla="*/ 158 h 8646"/>
                <a:gd name="connsiteX2" fmla="*/ 12281 w 12281"/>
                <a:gd name="connsiteY2" fmla="*/ 8646 h 8646"/>
                <a:gd name="connsiteX3" fmla="*/ 7729 w 12281"/>
                <a:gd name="connsiteY3" fmla="*/ 7872 h 8646"/>
                <a:gd name="connsiteX4" fmla="*/ 0 w 12281"/>
                <a:gd name="connsiteY4" fmla="*/ 1077 h 8646"/>
                <a:gd name="connsiteX0" fmla="*/ 0 w 10000"/>
                <a:gd name="connsiteY0" fmla="*/ 1246 h 10000"/>
                <a:gd name="connsiteX1" fmla="*/ 4528 w 10000"/>
                <a:gd name="connsiteY1" fmla="*/ 183 h 10000"/>
                <a:gd name="connsiteX2" fmla="*/ 10000 w 10000"/>
                <a:gd name="connsiteY2" fmla="*/ 10000 h 10000"/>
                <a:gd name="connsiteX3" fmla="*/ 6293 w 10000"/>
                <a:gd name="connsiteY3" fmla="*/ 9105 h 10000"/>
                <a:gd name="connsiteX4" fmla="*/ 0 w 10000"/>
                <a:gd name="connsiteY4" fmla="*/ 1246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246"/>
                  </a:moveTo>
                  <a:cubicBezTo>
                    <a:pt x="890" y="532"/>
                    <a:pt x="2573" y="-399"/>
                    <a:pt x="4528" y="183"/>
                  </a:cubicBezTo>
                  <a:cubicBezTo>
                    <a:pt x="7318" y="3400"/>
                    <a:pt x="8176" y="6728"/>
                    <a:pt x="10000" y="10000"/>
                  </a:cubicBezTo>
                  <a:cubicBezTo>
                    <a:pt x="8764" y="9702"/>
                    <a:pt x="8173" y="7784"/>
                    <a:pt x="6293" y="9105"/>
                  </a:cubicBezTo>
                  <a:lnTo>
                    <a:pt x="0" y="1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" name="Freeform 77">
              <a:extLst>
                <a:ext uri="{FF2B5EF4-FFF2-40B4-BE49-F238E27FC236}">
                  <a16:creationId xmlns:a16="http://schemas.microsoft.com/office/drawing/2014/main" id="{1CB326D9-908E-B5AF-AEE2-6F00E5F1A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1669" y="6116638"/>
              <a:ext cx="303369" cy="330204"/>
            </a:xfrm>
            <a:custGeom>
              <a:avLst/>
              <a:gdLst>
                <a:gd name="T0" fmla="*/ 0 w 189"/>
                <a:gd name="T1" fmla="*/ 0 h 234"/>
                <a:gd name="T2" fmla="*/ 23 w 189"/>
                <a:gd name="T3" fmla="*/ 195 h 234"/>
                <a:gd name="T4" fmla="*/ 47 w 189"/>
                <a:gd name="T5" fmla="*/ 234 h 234"/>
                <a:gd name="T6" fmla="*/ 94 w 189"/>
                <a:gd name="T7" fmla="*/ 208 h 234"/>
                <a:gd name="T8" fmla="*/ 189 w 189"/>
                <a:gd name="T9" fmla="*/ 105 h 234"/>
                <a:gd name="T10" fmla="*/ 0 w 189"/>
                <a:gd name="T11" fmla="*/ 0 h 234"/>
                <a:gd name="connsiteX0" fmla="*/ 0 w 10000"/>
                <a:gd name="connsiteY0" fmla="*/ 0 h 8889"/>
                <a:gd name="connsiteX1" fmla="*/ 1217 w 10000"/>
                <a:gd name="connsiteY1" fmla="*/ 8333 h 8889"/>
                <a:gd name="connsiteX2" fmla="*/ 4974 w 10000"/>
                <a:gd name="connsiteY2" fmla="*/ 8889 h 8889"/>
                <a:gd name="connsiteX3" fmla="*/ 10000 w 10000"/>
                <a:gd name="connsiteY3" fmla="*/ 4487 h 8889"/>
                <a:gd name="connsiteX4" fmla="*/ 0 w 10000"/>
                <a:gd name="connsiteY4" fmla="*/ 0 h 8889"/>
                <a:gd name="connsiteX0" fmla="*/ 312 w 10312"/>
                <a:gd name="connsiteY0" fmla="*/ 0 h 10000"/>
                <a:gd name="connsiteX1" fmla="*/ 1529 w 10312"/>
                <a:gd name="connsiteY1" fmla="*/ 9375 h 10000"/>
                <a:gd name="connsiteX2" fmla="*/ 5286 w 10312"/>
                <a:gd name="connsiteY2" fmla="*/ 10000 h 10000"/>
                <a:gd name="connsiteX3" fmla="*/ 10312 w 10312"/>
                <a:gd name="connsiteY3" fmla="*/ 5048 h 10000"/>
                <a:gd name="connsiteX4" fmla="*/ 312 w 10312"/>
                <a:gd name="connsiteY4" fmla="*/ 0 h 10000"/>
                <a:gd name="connsiteX0" fmla="*/ 1006 w 11006"/>
                <a:gd name="connsiteY0" fmla="*/ 0 h 10000"/>
                <a:gd name="connsiteX1" fmla="*/ 2223 w 11006"/>
                <a:gd name="connsiteY1" fmla="*/ 9375 h 10000"/>
                <a:gd name="connsiteX2" fmla="*/ 5980 w 11006"/>
                <a:gd name="connsiteY2" fmla="*/ 10000 h 10000"/>
                <a:gd name="connsiteX3" fmla="*/ 11006 w 11006"/>
                <a:gd name="connsiteY3" fmla="*/ 5048 h 10000"/>
                <a:gd name="connsiteX4" fmla="*/ 1006 w 11006"/>
                <a:gd name="connsiteY4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11" h="10000">
                  <a:moveTo>
                    <a:pt x="111" y="0"/>
                  </a:moveTo>
                  <a:cubicBezTo>
                    <a:pt x="-727" y="825"/>
                    <a:pt x="3418" y="9159"/>
                    <a:pt x="5085" y="10000"/>
                  </a:cubicBezTo>
                  <a:cubicBezTo>
                    <a:pt x="6760" y="8349"/>
                    <a:pt x="5156" y="4882"/>
                    <a:pt x="10111" y="5048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" name="Freeform 78">
              <a:extLst>
                <a:ext uri="{FF2B5EF4-FFF2-40B4-BE49-F238E27FC236}">
                  <a16:creationId xmlns:a16="http://schemas.microsoft.com/office/drawing/2014/main" id="{3770AE7D-A951-957A-C5FF-B4E4A0ACBDA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6266" y="6309738"/>
              <a:ext cx="460807" cy="298177"/>
            </a:xfrm>
            <a:custGeom>
              <a:avLst/>
              <a:gdLst>
                <a:gd name="T0" fmla="*/ 0 w 231"/>
                <a:gd name="T1" fmla="*/ 0 h 260"/>
                <a:gd name="T2" fmla="*/ 65 w 231"/>
                <a:gd name="T3" fmla="*/ 209 h 260"/>
                <a:gd name="T4" fmla="*/ 146 w 231"/>
                <a:gd name="T5" fmla="*/ 260 h 260"/>
                <a:gd name="T6" fmla="*/ 231 w 231"/>
                <a:gd name="T7" fmla="*/ 87 h 260"/>
                <a:gd name="T8" fmla="*/ 0 w 231"/>
                <a:gd name="T9" fmla="*/ 0 h 260"/>
                <a:gd name="connsiteX0" fmla="*/ 0 w 10000"/>
                <a:gd name="connsiteY0" fmla="*/ 0 h 8038"/>
                <a:gd name="connsiteX1" fmla="*/ 2814 w 10000"/>
                <a:gd name="connsiteY1" fmla="*/ 8038 h 8038"/>
                <a:gd name="connsiteX2" fmla="*/ 10000 w 10000"/>
                <a:gd name="connsiteY2" fmla="*/ 3346 h 8038"/>
                <a:gd name="connsiteX3" fmla="*/ 0 w 10000"/>
                <a:gd name="connsiteY3" fmla="*/ 0 h 8038"/>
                <a:gd name="connsiteX0" fmla="*/ 0 w 7513"/>
                <a:gd name="connsiteY0" fmla="*/ 0 h 10000"/>
                <a:gd name="connsiteX1" fmla="*/ 2814 w 7513"/>
                <a:gd name="connsiteY1" fmla="*/ 10000 h 10000"/>
                <a:gd name="connsiteX2" fmla="*/ 7513 w 7513"/>
                <a:gd name="connsiteY2" fmla="*/ 3223 h 10000"/>
                <a:gd name="connsiteX3" fmla="*/ 0 w 7513"/>
                <a:gd name="connsiteY3" fmla="*/ 0 h 10000"/>
                <a:gd name="connsiteX0" fmla="*/ 1379 w 11379"/>
                <a:gd name="connsiteY0" fmla="*/ 0 h 10000"/>
                <a:gd name="connsiteX1" fmla="*/ 121 w 11379"/>
                <a:gd name="connsiteY1" fmla="*/ 5204 h 10000"/>
                <a:gd name="connsiteX2" fmla="*/ 5125 w 11379"/>
                <a:gd name="connsiteY2" fmla="*/ 10000 h 10000"/>
                <a:gd name="connsiteX3" fmla="*/ 11379 w 11379"/>
                <a:gd name="connsiteY3" fmla="*/ 3223 h 10000"/>
                <a:gd name="connsiteX4" fmla="*/ 1379 w 11379"/>
                <a:gd name="connsiteY4" fmla="*/ 0 h 10000"/>
                <a:gd name="connsiteX0" fmla="*/ 1379 w 11379"/>
                <a:gd name="connsiteY0" fmla="*/ 0 h 6817"/>
                <a:gd name="connsiteX1" fmla="*/ 121 w 11379"/>
                <a:gd name="connsiteY1" fmla="*/ 5204 h 6817"/>
                <a:gd name="connsiteX2" fmla="*/ 8261 w 11379"/>
                <a:gd name="connsiteY2" fmla="*/ 6817 h 6817"/>
                <a:gd name="connsiteX3" fmla="*/ 11379 w 11379"/>
                <a:gd name="connsiteY3" fmla="*/ 3223 h 6817"/>
                <a:gd name="connsiteX4" fmla="*/ 1379 w 11379"/>
                <a:gd name="connsiteY4" fmla="*/ 0 h 6817"/>
                <a:gd name="connsiteX0" fmla="*/ 1212 w 7260"/>
                <a:gd name="connsiteY0" fmla="*/ 0 h 10000"/>
                <a:gd name="connsiteX1" fmla="*/ 106 w 7260"/>
                <a:gd name="connsiteY1" fmla="*/ 7634 h 10000"/>
                <a:gd name="connsiteX2" fmla="*/ 7260 w 7260"/>
                <a:gd name="connsiteY2" fmla="*/ 10000 h 10000"/>
                <a:gd name="connsiteX3" fmla="*/ 6555 w 7260"/>
                <a:gd name="connsiteY3" fmla="*/ 3985 h 10000"/>
                <a:gd name="connsiteX4" fmla="*/ 1212 w 7260"/>
                <a:gd name="connsiteY4" fmla="*/ 0 h 1000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46" h="13184">
                  <a:moveTo>
                    <a:pt x="0" y="0"/>
                  </a:moveTo>
                  <a:cubicBezTo>
                    <a:pt x="863" y="2756"/>
                    <a:pt x="5101" y="8699"/>
                    <a:pt x="10392" y="10818"/>
                  </a:cubicBezTo>
                  <a:lnTo>
                    <a:pt x="20246" y="13184"/>
                  </a:lnTo>
                  <a:cubicBezTo>
                    <a:pt x="18340" y="10967"/>
                    <a:pt x="17490" y="10341"/>
                    <a:pt x="19275" y="7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" name="Freeform 79">
              <a:extLst>
                <a:ext uri="{FF2B5EF4-FFF2-40B4-BE49-F238E27FC236}">
                  <a16:creationId xmlns:a16="http://schemas.microsoft.com/office/drawing/2014/main" id="{EF10C7A8-D8EE-61FB-76D1-24FC6D608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1451" y="5407025"/>
              <a:ext cx="1958975" cy="1189038"/>
            </a:xfrm>
            <a:custGeom>
              <a:avLst/>
              <a:gdLst>
                <a:gd name="T0" fmla="*/ 8 w 1209"/>
                <a:gd name="T1" fmla="*/ 57 h 734"/>
                <a:gd name="T2" fmla="*/ 574 w 1209"/>
                <a:gd name="T3" fmla="*/ 102 h 734"/>
                <a:gd name="T4" fmla="*/ 1081 w 1209"/>
                <a:gd name="T5" fmla="*/ 548 h 734"/>
                <a:gd name="T6" fmla="*/ 1209 w 1209"/>
                <a:gd name="T7" fmla="*/ 730 h 734"/>
                <a:gd name="T8" fmla="*/ 1009 w 1209"/>
                <a:gd name="T9" fmla="*/ 734 h 734"/>
                <a:gd name="T10" fmla="*/ 358 w 1209"/>
                <a:gd name="T11" fmla="*/ 518 h 734"/>
                <a:gd name="T12" fmla="*/ 8 w 1209"/>
                <a:gd name="T13" fmla="*/ 57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9" h="734">
                  <a:moveTo>
                    <a:pt x="8" y="57"/>
                  </a:moveTo>
                  <a:cubicBezTo>
                    <a:pt x="8" y="57"/>
                    <a:pt x="343" y="0"/>
                    <a:pt x="574" y="102"/>
                  </a:cubicBezTo>
                  <a:cubicBezTo>
                    <a:pt x="805" y="203"/>
                    <a:pt x="998" y="505"/>
                    <a:pt x="1081" y="548"/>
                  </a:cubicBezTo>
                  <a:cubicBezTo>
                    <a:pt x="1163" y="592"/>
                    <a:pt x="1209" y="730"/>
                    <a:pt x="1209" y="730"/>
                  </a:cubicBezTo>
                  <a:cubicBezTo>
                    <a:pt x="1009" y="734"/>
                    <a:pt x="1009" y="734"/>
                    <a:pt x="1009" y="734"/>
                  </a:cubicBezTo>
                  <a:cubicBezTo>
                    <a:pt x="1009" y="734"/>
                    <a:pt x="529" y="627"/>
                    <a:pt x="358" y="518"/>
                  </a:cubicBezTo>
                  <a:cubicBezTo>
                    <a:pt x="187" y="410"/>
                    <a:pt x="0" y="179"/>
                    <a:pt x="8" y="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" name="Freeform 80">
              <a:extLst>
                <a:ext uri="{FF2B5EF4-FFF2-40B4-BE49-F238E27FC236}">
                  <a16:creationId xmlns:a16="http://schemas.microsoft.com/office/drawing/2014/main" id="{5898E466-5222-4081-70F2-2269B850CC0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175" y="6243657"/>
              <a:ext cx="824437" cy="786685"/>
            </a:xfrm>
            <a:custGeom>
              <a:avLst/>
              <a:gdLst>
                <a:gd name="T0" fmla="*/ 84 w 503"/>
                <a:gd name="T1" fmla="*/ 0 h 479"/>
                <a:gd name="T2" fmla="*/ 88 w 503"/>
                <a:gd name="T3" fmla="*/ 1 h 479"/>
                <a:gd name="T4" fmla="*/ 382 w 503"/>
                <a:gd name="T5" fmla="*/ 32 h 479"/>
                <a:gd name="T6" fmla="*/ 481 w 503"/>
                <a:gd name="T7" fmla="*/ 82 h 479"/>
                <a:gd name="T8" fmla="*/ 293 w 503"/>
                <a:gd name="T9" fmla="*/ 241 h 479"/>
                <a:gd name="T10" fmla="*/ 325 w 503"/>
                <a:gd name="T11" fmla="*/ 456 h 479"/>
                <a:gd name="T12" fmla="*/ 153 w 503"/>
                <a:gd name="T13" fmla="*/ 358 h 479"/>
                <a:gd name="T14" fmla="*/ 0 w 503"/>
                <a:gd name="T15" fmla="*/ 187 h 479"/>
                <a:gd name="T16" fmla="*/ 84 w 503"/>
                <a:gd name="T17" fmla="*/ 0 h 479"/>
                <a:gd name="connsiteX0" fmla="*/ 1670 w 9563"/>
                <a:gd name="connsiteY0" fmla="*/ 0 h 9650"/>
                <a:gd name="connsiteX1" fmla="*/ 1750 w 9563"/>
                <a:gd name="connsiteY1" fmla="*/ 21 h 9650"/>
                <a:gd name="connsiteX2" fmla="*/ 9563 w 9563"/>
                <a:gd name="connsiteY2" fmla="*/ 1712 h 9650"/>
                <a:gd name="connsiteX3" fmla="*/ 5825 w 9563"/>
                <a:gd name="connsiteY3" fmla="*/ 5031 h 9650"/>
                <a:gd name="connsiteX4" fmla="*/ 6461 w 9563"/>
                <a:gd name="connsiteY4" fmla="*/ 9520 h 9650"/>
                <a:gd name="connsiteX5" fmla="*/ 3042 w 9563"/>
                <a:gd name="connsiteY5" fmla="*/ 7474 h 9650"/>
                <a:gd name="connsiteX6" fmla="*/ 0 w 9563"/>
                <a:gd name="connsiteY6" fmla="*/ 3904 h 9650"/>
                <a:gd name="connsiteX7" fmla="*/ 1670 w 9563"/>
                <a:gd name="connsiteY7" fmla="*/ 0 h 965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488 h 10488"/>
                <a:gd name="connsiteX1" fmla="*/ 1830 w 10586"/>
                <a:gd name="connsiteY1" fmla="*/ 510 h 10488"/>
                <a:gd name="connsiteX2" fmla="*/ 10586 w 10586"/>
                <a:gd name="connsiteY2" fmla="*/ 368 h 10488"/>
                <a:gd name="connsiteX3" fmla="*/ 6091 w 10586"/>
                <a:gd name="connsiteY3" fmla="*/ 5701 h 10488"/>
                <a:gd name="connsiteX4" fmla="*/ 6756 w 10586"/>
                <a:gd name="connsiteY4" fmla="*/ 10353 h 10488"/>
                <a:gd name="connsiteX5" fmla="*/ 3181 w 10586"/>
                <a:gd name="connsiteY5" fmla="*/ 8233 h 10488"/>
                <a:gd name="connsiteX6" fmla="*/ 0 w 10586"/>
                <a:gd name="connsiteY6" fmla="*/ 4534 h 10488"/>
                <a:gd name="connsiteX7" fmla="*/ 1746 w 10586"/>
                <a:gd name="connsiteY7" fmla="*/ 488 h 1048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6091 w 10586"/>
                <a:gd name="connsiteY3" fmla="*/ 58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5515 w 10586"/>
                <a:gd name="connsiteY3" fmla="*/ 55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308 w 10894"/>
                <a:gd name="connsiteY0" fmla="*/ 4704 h 10523"/>
                <a:gd name="connsiteX1" fmla="*/ 2138 w 10894"/>
                <a:gd name="connsiteY1" fmla="*/ 680 h 10523"/>
                <a:gd name="connsiteX2" fmla="*/ 10894 w 10894"/>
                <a:gd name="connsiteY2" fmla="*/ 538 h 10523"/>
                <a:gd name="connsiteX3" fmla="*/ 5823 w 10894"/>
                <a:gd name="connsiteY3" fmla="*/ 5571 h 10523"/>
                <a:gd name="connsiteX4" fmla="*/ 7064 w 10894"/>
                <a:gd name="connsiteY4" fmla="*/ 10523 h 10523"/>
                <a:gd name="connsiteX5" fmla="*/ 308 w 10894"/>
                <a:gd name="connsiteY5" fmla="*/ 4704 h 10523"/>
                <a:gd name="connsiteX0" fmla="*/ 0 w 10586"/>
                <a:gd name="connsiteY0" fmla="*/ 4704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86" h="10523">
                  <a:moveTo>
                    <a:pt x="0" y="4704"/>
                  </a:moveTo>
                  <a:cubicBezTo>
                    <a:pt x="1209" y="3264"/>
                    <a:pt x="66" y="1374"/>
                    <a:pt x="1830" y="680"/>
                  </a:cubicBezTo>
                  <a:cubicBezTo>
                    <a:pt x="4749" y="633"/>
                    <a:pt x="7914" y="-731"/>
                    <a:pt x="10586" y="538"/>
                  </a:cubicBezTo>
                  <a:cubicBezTo>
                    <a:pt x="4150" y="3778"/>
                    <a:pt x="6153" y="3907"/>
                    <a:pt x="5515" y="5571"/>
                  </a:cubicBezTo>
                  <a:cubicBezTo>
                    <a:pt x="4877" y="7235"/>
                    <a:pt x="7089" y="10026"/>
                    <a:pt x="6756" y="10523"/>
                  </a:cubicBezTo>
                  <a:cubicBezTo>
                    <a:pt x="2091" y="8878"/>
                    <a:pt x="835" y="6348"/>
                    <a:pt x="0" y="470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" name="Freeform 81">
              <a:extLst>
                <a:ext uri="{FF2B5EF4-FFF2-40B4-BE49-F238E27FC236}">
                  <a16:creationId xmlns:a16="http://schemas.microsoft.com/office/drawing/2014/main" id="{2FA52E05-037A-1624-D9AF-E7039A3A261D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6551" y="5522913"/>
              <a:ext cx="115888" cy="114300"/>
            </a:xfrm>
            <a:custGeom>
              <a:avLst/>
              <a:gdLst>
                <a:gd name="T0" fmla="*/ 70 w 71"/>
                <a:gd name="T1" fmla="*/ 38 h 71"/>
                <a:gd name="T2" fmla="*/ 33 w 71"/>
                <a:gd name="T3" fmla="*/ 70 h 71"/>
                <a:gd name="T4" fmla="*/ 1 w 71"/>
                <a:gd name="T5" fmla="*/ 33 h 71"/>
                <a:gd name="T6" fmla="*/ 38 w 71"/>
                <a:gd name="T7" fmla="*/ 1 h 71"/>
                <a:gd name="T8" fmla="*/ 70 w 71"/>
                <a:gd name="T9" fmla="*/ 38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70" y="38"/>
                  </a:moveTo>
                  <a:cubicBezTo>
                    <a:pt x="69" y="57"/>
                    <a:pt x="52" y="71"/>
                    <a:pt x="33" y="70"/>
                  </a:cubicBezTo>
                  <a:cubicBezTo>
                    <a:pt x="14" y="69"/>
                    <a:pt x="0" y="52"/>
                    <a:pt x="1" y="33"/>
                  </a:cubicBezTo>
                  <a:cubicBezTo>
                    <a:pt x="2" y="14"/>
                    <a:pt x="19" y="0"/>
                    <a:pt x="38" y="1"/>
                  </a:cubicBezTo>
                  <a:cubicBezTo>
                    <a:pt x="57" y="2"/>
                    <a:pt x="71" y="19"/>
                    <a:pt x="70" y="3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" name="Freeform 82">
              <a:extLst>
                <a:ext uri="{FF2B5EF4-FFF2-40B4-BE49-F238E27FC236}">
                  <a16:creationId xmlns:a16="http://schemas.microsoft.com/office/drawing/2014/main" id="{97EB166F-A558-AAC6-83A6-749723A0CF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4026" y="5541963"/>
              <a:ext cx="296863" cy="357188"/>
            </a:xfrm>
            <a:custGeom>
              <a:avLst/>
              <a:gdLst>
                <a:gd name="T0" fmla="*/ 135 w 184"/>
                <a:gd name="T1" fmla="*/ 0 h 220"/>
                <a:gd name="T2" fmla="*/ 0 w 184"/>
                <a:gd name="T3" fmla="*/ 220 h 220"/>
                <a:gd name="T4" fmla="*/ 135 w 184"/>
                <a:gd name="T5" fmla="*/ 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4" h="220">
                  <a:moveTo>
                    <a:pt x="135" y="0"/>
                  </a:moveTo>
                  <a:cubicBezTo>
                    <a:pt x="135" y="0"/>
                    <a:pt x="184" y="169"/>
                    <a:pt x="0" y="220"/>
                  </a:cubicBezTo>
                  <a:cubicBezTo>
                    <a:pt x="0" y="220"/>
                    <a:pt x="141" y="156"/>
                    <a:pt x="135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" name="Freeform 83">
              <a:extLst>
                <a:ext uri="{FF2B5EF4-FFF2-40B4-BE49-F238E27FC236}">
                  <a16:creationId xmlns:a16="http://schemas.microsoft.com/office/drawing/2014/main" id="{91A18D5C-A7AC-9A44-09A7-FDC99EE0EF34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5151" y="5888038"/>
              <a:ext cx="238125" cy="201613"/>
            </a:xfrm>
            <a:custGeom>
              <a:avLst/>
              <a:gdLst>
                <a:gd name="T0" fmla="*/ 43 w 147"/>
                <a:gd name="T1" fmla="*/ 0 h 124"/>
                <a:gd name="T2" fmla="*/ 147 w 147"/>
                <a:gd name="T3" fmla="*/ 124 h 124"/>
                <a:gd name="T4" fmla="*/ 0 w 147"/>
                <a:gd name="T5" fmla="*/ 38 h 124"/>
                <a:gd name="T6" fmla="*/ 43 w 147"/>
                <a:gd name="T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7" h="124">
                  <a:moveTo>
                    <a:pt x="43" y="0"/>
                  </a:moveTo>
                  <a:cubicBezTo>
                    <a:pt x="43" y="0"/>
                    <a:pt x="130" y="39"/>
                    <a:pt x="147" y="124"/>
                  </a:cubicBezTo>
                  <a:cubicBezTo>
                    <a:pt x="147" y="124"/>
                    <a:pt x="47" y="117"/>
                    <a:pt x="0" y="38"/>
                  </a:cubicBezTo>
                  <a:cubicBezTo>
                    <a:pt x="0" y="38"/>
                    <a:pt x="58" y="57"/>
                    <a:pt x="4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6EED04A-CBAF-785F-3981-32E20E500DAB}"/>
              </a:ext>
            </a:extLst>
          </p:cNvPr>
          <p:cNvGrpSpPr/>
          <p:nvPr/>
        </p:nvGrpSpPr>
        <p:grpSpPr>
          <a:xfrm rot="1902859" flipH="1">
            <a:off x="5245600" y="4467189"/>
            <a:ext cx="1882912" cy="1255695"/>
            <a:chOff x="7791451" y="5407025"/>
            <a:chExt cx="2434161" cy="1623317"/>
          </a:xfrm>
        </p:grpSpPr>
        <p:sp>
          <p:nvSpPr>
            <p:cNvPr id="15" name="Freeform 76">
              <a:extLst>
                <a:ext uri="{FF2B5EF4-FFF2-40B4-BE49-F238E27FC236}">
                  <a16:creationId xmlns:a16="http://schemas.microsoft.com/office/drawing/2014/main" id="{B1EFD242-DE89-1C53-4D62-8F86223E16B5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8154" y="5476566"/>
              <a:ext cx="968956" cy="444707"/>
            </a:xfrm>
            <a:custGeom>
              <a:avLst/>
              <a:gdLst>
                <a:gd name="T0" fmla="*/ 0 w 497"/>
                <a:gd name="T1" fmla="*/ 60 h 324"/>
                <a:gd name="T2" fmla="*/ 163 w 497"/>
                <a:gd name="T3" fmla="*/ 0 h 324"/>
                <a:gd name="T4" fmla="*/ 497 w 497"/>
                <a:gd name="T5" fmla="*/ 275 h 324"/>
                <a:gd name="T6" fmla="*/ 402 w 497"/>
                <a:gd name="T7" fmla="*/ 268 h 324"/>
                <a:gd name="T8" fmla="*/ 366 w 497"/>
                <a:gd name="T9" fmla="*/ 324 h 324"/>
                <a:gd name="T10" fmla="*/ 0 w 497"/>
                <a:gd name="T11" fmla="*/ 60 h 324"/>
                <a:gd name="connsiteX0" fmla="*/ 0 w 10000"/>
                <a:gd name="connsiteY0" fmla="*/ 1969 h 10117"/>
                <a:gd name="connsiteX1" fmla="*/ 3280 w 10000"/>
                <a:gd name="connsiteY1" fmla="*/ 117 h 10117"/>
                <a:gd name="connsiteX2" fmla="*/ 10000 w 10000"/>
                <a:gd name="connsiteY2" fmla="*/ 8605 h 10117"/>
                <a:gd name="connsiteX3" fmla="*/ 8089 w 10000"/>
                <a:gd name="connsiteY3" fmla="*/ 8389 h 10117"/>
                <a:gd name="connsiteX4" fmla="*/ 7364 w 10000"/>
                <a:gd name="connsiteY4" fmla="*/ 10117 h 10117"/>
                <a:gd name="connsiteX5" fmla="*/ 0 w 10000"/>
                <a:gd name="connsiteY5" fmla="*/ 1969 h 10117"/>
                <a:gd name="connsiteX0" fmla="*/ 0 w 12281"/>
                <a:gd name="connsiteY0" fmla="*/ 1114 h 10195"/>
                <a:gd name="connsiteX1" fmla="*/ 5561 w 12281"/>
                <a:gd name="connsiteY1" fmla="*/ 195 h 10195"/>
                <a:gd name="connsiteX2" fmla="*/ 12281 w 12281"/>
                <a:gd name="connsiteY2" fmla="*/ 8683 h 10195"/>
                <a:gd name="connsiteX3" fmla="*/ 10370 w 12281"/>
                <a:gd name="connsiteY3" fmla="*/ 8467 h 10195"/>
                <a:gd name="connsiteX4" fmla="*/ 9645 w 12281"/>
                <a:gd name="connsiteY4" fmla="*/ 10195 h 10195"/>
                <a:gd name="connsiteX5" fmla="*/ 0 w 12281"/>
                <a:gd name="connsiteY5" fmla="*/ 1114 h 10195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9645 w 12281"/>
                <a:gd name="connsiteY3" fmla="*/ 10158 h 10158"/>
                <a:gd name="connsiteX4" fmla="*/ 0 w 12281"/>
                <a:gd name="connsiteY4" fmla="*/ 1077 h 10158"/>
                <a:gd name="connsiteX0" fmla="*/ 0 w 12281"/>
                <a:gd name="connsiteY0" fmla="*/ 1077 h 8646"/>
                <a:gd name="connsiteX1" fmla="*/ 5561 w 12281"/>
                <a:gd name="connsiteY1" fmla="*/ 158 h 8646"/>
                <a:gd name="connsiteX2" fmla="*/ 12281 w 12281"/>
                <a:gd name="connsiteY2" fmla="*/ 8646 h 8646"/>
                <a:gd name="connsiteX3" fmla="*/ 7729 w 12281"/>
                <a:gd name="connsiteY3" fmla="*/ 7872 h 8646"/>
                <a:gd name="connsiteX4" fmla="*/ 0 w 12281"/>
                <a:gd name="connsiteY4" fmla="*/ 1077 h 8646"/>
                <a:gd name="connsiteX0" fmla="*/ 0 w 10000"/>
                <a:gd name="connsiteY0" fmla="*/ 1246 h 10000"/>
                <a:gd name="connsiteX1" fmla="*/ 4528 w 10000"/>
                <a:gd name="connsiteY1" fmla="*/ 183 h 10000"/>
                <a:gd name="connsiteX2" fmla="*/ 10000 w 10000"/>
                <a:gd name="connsiteY2" fmla="*/ 10000 h 10000"/>
                <a:gd name="connsiteX3" fmla="*/ 6293 w 10000"/>
                <a:gd name="connsiteY3" fmla="*/ 9105 h 10000"/>
                <a:gd name="connsiteX4" fmla="*/ 0 w 10000"/>
                <a:gd name="connsiteY4" fmla="*/ 1246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246"/>
                  </a:moveTo>
                  <a:cubicBezTo>
                    <a:pt x="890" y="532"/>
                    <a:pt x="2573" y="-399"/>
                    <a:pt x="4528" y="183"/>
                  </a:cubicBezTo>
                  <a:cubicBezTo>
                    <a:pt x="7318" y="3400"/>
                    <a:pt x="8176" y="6728"/>
                    <a:pt x="10000" y="10000"/>
                  </a:cubicBezTo>
                  <a:cubicBezTo>
                    <a:pt x="8764" y="9702"/>
                    <a:pt x="8173" y="7784"/>
                    <a:pt x="6293" y="9105"/>
                  </a:cubicBezTo>
                  <a:lnTo>
                    <a:pt x="0" y="1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" name="Freeform 77">
              <a:extLst>
                <a:ext uri="{FF2B5EF4-FFF2-40B4-BE49-F238E27FC236}">
                  <a16:creationId xmlns:a16="http://schemas.microsoft.com/office/drawing/2014/main" id="{63F7908A-35FC-7C58-A155-7D43BC707460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1669" y="6116638"/>
              <a:ext cx="303369" cy="330204"/>
            </a:xfrm>
            <a:custGeom>
              <a:avLst/>
              <a:gdLst>
                <a:gd name="T0" fmla="*/ 0 w 189"/>
                <a:gd name="T1" fmla="*/ 0 h 234"/>
                <a:gd name="T2" fmla="*/ 23 w 189"/>
                <a:gd name="T3" fmla="*/ 195 h 234"/>
                <a:gd name="T4" fmla="*/ 47 w 189"/>
                <a:gd name="T5" fmla="*/ 234 h 234"/>
                <a:gd name="T6" fmla="*/ 94 w 189"/>
                <a:gd name="T7" fmla="*/ 208 h 234"/>
                <a:gd name="T8" fmla="*/ 189 w 189"/>
                <a:gd name="T9" fmla="*/ 105 h 234"/>
                <a:gd name="T10" fmla="*/ 0 w 189"/>
                <a:gd name="T11" fmla="*/ 0 h 234"/>
                <a:gd name="connsiteX0" fmla="*/ 0 w 10000"/>
                <a:gd name="connsiteY0" fmla="*/ 0 h 8889"/>
                <a:gd name="connsiteX1" fmla="*/ 1217 w 10000"/>
                <a:gd name="connsiteY1" fmla="*/ 8333 h 8889"/>
                <a:gd name="connsiteX2" fmla="*/ 4974 w 10000"/>
                <a:gd name="connsiteY2" fmla="*/ 8889 h 8889"/>
                <a:gd name="connsiteX3" fmla="*/ 10000 w 10000"/>
                <a:gd name="connsiteY3" fmla="*/ 4487 h 8889"/>
                <a:gd name="connsiteX4" fmla="*/ 0 w 10000"/>
                <a:gd name="connsiteY4" fmla="*/ 0 h 8889"/>
                <a:gd name="connsiteX0" fmla="*/ 312 w 10312"/>
                <a:gd name="connsiteY0" fmla="*/ 0 h 10000"/>
                <a:gd name="connsiteX1" fmla="*/ 1529 w 10312"/>
                <a:gd name="connsiteY1" fmla="*/ 9375 h 10000"/>
                <a:gd name="connsiteX2" fmla="*/ 5286 w 10312"/>
                <a:gd name="connsiteY2" fmla="*/ 10000 h 10000"/>
                <a:gd name="connsiteX3" fmla="*/ 10312 w 10312"/>
                <a:gd name="connsiteY3" fmla="*/ 5048 h 10000"/>
                <a:gd name="connsiteX4" fmla="*/ 312 w 10312"/>
                <a:gd name="connsiteY4" fmla="*/ 0 h 10000"/>
                <a:gd name="connsiteX0" fmla="*/ 1006 w 11006"/>
                <a:gd name="connsiteY0" fmla="*/ 0 h 10000"/>
                <a:gd name="connsiteX1" fmla="*/ 2223 w 11006"/>
                <a:gd name="connsiteY1" fmla="*/ 9375 h 10000"/>
                <a:gd name="connsiteX2" fmla="*/ 5980 w 11006"/>
                <a:gd name="connsiteY2" fmla="*/ 10000 h 10000"/>
                <a:gd name="connsiteX3" fmla="*/ 11006 w 11006"/>
                <a:gd name="connsiteY3" fmla="*/ 5048 h 10000"/>
                <a:gd name="connsiteX4" fmla="*/ 1006 w 11006"/>
                <a:gd name="connsiteY4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11" h="10000">
                  <a:moveTo>
                    <a:pt x="111" y="0"/>
                  </a:moveTo>
                  <a:cubicBezTo>
                    <a:pt x="-727" y="825"/>
                    <a:pt x="3418" y="9159"/>
                    <a:pt x="5085" y="10000"/>
                  </a:cubicBezTo>
                  <a:cubicBezTo>
                    <a:pt x="6760" y="8349"/>
                    <a:pt x="5156" y="4882"/>
                    <a:pt x="10111" y="5048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" name="Freeform 78">
              <a:extLst>
                <a:ext uri="{FF2B5EF4-FFF2-40B4-BE49-F238E27FC236}">
                  <a16:creationId xmlns:a16="http://schemas.microsoft.com/office/drawing/2014/main" id="{90D7233F-38EF-BD86-88EB-CF0C8EBCE97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6266" y="6309738"/>
              <a:ext cx="460807" cy="298177"/>
            </a:xfrm>
            <a:custGeom>
              <a:avLst/>
              <a:gdLst>
                <a:gd name="T0" fmla="*/ 0 w 231"/>
                <a:gd name="T1" fmla="*/ 0 h 260"/>
                <a:gd name="T2" fmla="*/ 65 w 231"/>
                <a:gd name="T3" fmla="*/ 209 h 260"/>
                <a:gd name="T4" fmla="*/ 146 w 231"/>
                <a:gd name="T5" fmla="*/ 260 h 260"/>
                <a:gd name="T6" fmla="*/ 231 w 231"/>
                <a:gd name="T7" fmla="*/ 87 h 260"/>
                <a:gd name="T8" fmla="*/ 0 w 231"/>
                <a:gd name="T9" fmla="*/ 0 h 260"/>
                <a:gd name="connsiteX0" fmla="*/ 0 w 10000"/>
                <a:gd name="connsiteY0" fmla="*/ 0 h 8038"/>
                <a:gd name="connsiteX1" fmla="*/ 2814 w 10000"/>
                <a:gd name="connsiteY1" fmla="*/ 8038 h 8038"/>
                <a:gd name="connsiteX2" fmla="*/ 10000 w 10000"/>
                <a:gd name="connsiteY2" fmla="*/ 3346 h 8038"/>
                <a:gd name="connsiteX3" fmla="*/ 0 w 10000"/>
                <a:gd name="connsiteY3" fmla="*/ 0 h 8038"/>
                <a:gd name="connsiteX0" fmla="*/ 0 w 7513"/>
                <a:gd name="connsiteY0" fmla="*/ 0 h 10000"/>
                <a:gd name="connsiteX1" fmla="*/ 2814 w 7513"/>
                <a:gd name="connsiteY1" fmla="*/ 10000 h 10000"/>
                <a:gd name="connsiteX2" fmla="*/ 7513 w 7513"/>
                <a:gd name="connsiteY2" fmla="*/ 3223 h 10000"/>
                <a:gd name="connsiteX3" fmla="*/ 0 w 7513"/>
                <a:gd name="connsiteY3" fmla="*/ 0 h 10000"/>
                <a:gd name="connsiteX0" fmla="*/ 1379 w 11379"/>
                <a:gd name="connsiteY0" fmla="*/ 0 h 10000"/>
                <a:gd name="connsiteX1" fmla="*/ 121 w 11379"/>
                <a:gd name="connsiteY1" fmla="*/ 5204 h 10000"/>
                <a:gd name="connsiteX2" fmla="*/ 5125 w 11379"/>
                <a:gd name="connsiteY2" fmla="*/ 10000 h 10000"/>
                <a:gd name="connsiteX3" fmla="*/ 11379 w 11379"/>
                <a:gd name="connsiteY3" fmla="*/ 3223 h 10000"/>
                <a:gd name="connsiteX4" fmla="*/ 1379 w 11379"/>
                <a:gd name="connsiteY4" fmla="*/ 0 h 10000"/>
                <a:gd name="connsiteX0" fmla="*/ 1379 w 11379"/>
                <a:gd name="connsiteY0" fmla="*/ 0 h 6817"/>
                <a:gd name="connsiteX1" fmla="*/ 121 w 11379"/>
                <a:gd name="connsiteY1" fmla="*/ 5204 h 6817"/>
                <a:gd name="connsiteX2" fmla="*/ 8261 w 11379"/>
                <a:gd name="connsiteY2" fmla="*/ 6817 h 6817"/>
                <a:gd name="connsiteX3" fmla="*/ 11379 w 11379"/>
                <a:gd name="connsiteY3" fmla="*/ 3223 h 6817"/>
                <a:gd name="connsiteX4" fmla="*/ 1379 w 11379"/>
                <a:gd name="connsiteY4" fmla="*/ 0 h 6817"/>
                <a:gd name="connsiteX0" fmla="*/ 1212 w 7260"/>
                <a:gd name="connsiteY0" fmla="*/ 0 h 10000"/>
                <a:gd name="connsiteX1" fmla="*/ 106 w 7260"/>
                <a:gd name="connsiteY1" fmla="*/ 7634 h 10000"/>
                <a:gd name="connsiteX2" fmla="*/ 7260 w 7260"/>
                <a:gd name="connsiteY2" fmla="*/ 10000 h 10000"/>
                <a:gd name="connsiteX3" fmla="*/ 6555 w 7260"/>
                <a:gd name="connsiteY3" fmla="*/ 3985 h 10000"/>
                <a:gd name="connsiteX4" fmla="*/ 1212 w 7260"/>
                <a:gd name="connsiteY4" fmla="*/ 0 h 1000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46" h="13184">
                  <a:moveTo>
                    <a:pt x="0" y="0"/>
                  </a:moveTo>
                  <a:cubicBezTo>
                    <a:pt x="863" y="2756"/>
                    <a:pt x="5101" y="8699"/>
                    <a:pt x="10392" y="10818"/>
                  </a:cubicBezTo>
                  <a:lnTo>
                    <a:pt x="20246" y="13184"/>
                  </a:lnTo>
                  <a:cubicBezTo>
                    <a:pt x="18340" y="10967"/>
                    <a:pt x="17490" y="10341"/>
                    <a:pt x="19275" y="7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" name="Freeform 79">
              <a:extLst>
                <a:ext uri="{FF2B5EF4-FFF2-40B4-BE49-F238E27FC236}">
                  <a16:creationId xmlns:a16="http://schemas.microsoft.com/office/drawing/2014/main" id="{B920E4A6-A329-9B49-A9FE-B1FF893C18D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1451" y="5407025"/>
              <a:ext cx="1958975" cy="1189038"/>
            </a:xfrm>
            <a:custGeom>
              <a:avLst/>
              <a:gdLst>
                <a:gd name="T0" fmla="*/ 8 w 1209"/>
                <a:gd name="T1" fmla="*/ 57 h 734"/>
                <a:gd name="T2" fmla="*/ 574 w 1209"/>
                <a:gd name="T3" fmla="*/ 102 h 734"/>
                <a:gd name="T4" fmla="*/ 1081 w 1209"/>
                <a:gd name="T5" fmla="*/ 548 h 734"/>
                <a:gd name="T6" fmla="*/ 1209 w 1209"/>
                <a:gd name="T7" fmla="*/ 730 h 734"/>
                <a:gd name="T8" fmla="*/ 1009 w 1209"/>
                <a:gd name="T9" fmla="*/ 734 h 734"/>
                <a:gd name="T10" fmla="*/ 358 w 1209"/>
                <a:gd name="T11" fmla="*/ 518 h 734"/>
                <a:gd name="T12" fmla="*/ 8 w 1209"/>
                <a:gd name="T13" fmla="*/ 57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9" h="734">
                  <a:moveTo>
                    <a:pt x="8" y="57"/>
                  </a:moveTo>
                  <a:cubicBezTo>
                    <a:pt x="8" y="57"/>
                    <a:pt x="343" y="0"/>
                    <a:pt x="574" y="102"/>
                  </a:cubicBezTo>
                  <a:cubicBezTo>
                    <a:pt x="805" y="203"/>
                    <a:pt x="998" y="505"/>
                    <a:pt x="1081" y="548"/>
                  </a:cubicBezTo>
                  <a:cubicBezTo>
                    <a:pt x="1163" y="592"/>
                    <a:pt x="1209" y="730"/>
                    <a:pt x="1209" y="730"/>
                  </a:cubicBezTo>
                  <a:cubicBezTo>
                    <a:pt x="1009" y="734"/>
                    <a:pt x="1009" y="734"/>
                    <a:pt x="1009" y="734"/>
                  </a:cubicBezTo>
                  <a:cubicBezTo>
                    <a:pt x="1009" y="734"/>
                    <a:pt x="529" y="627"/>
                    <a:pt x="358" y="518"/>
                  </a:cubicBezTo>
                  <a:cubicBezTo>
                    <a:pt x="187" y="410"/>
                    <a:pt x="0" y="179"/>
                    <a:pt x="8" y="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" name="Freeform 80">
              <a:extLst>
                <a:ext uri="{FF2B5EF4-FFF2-40B4-BE49-F238E27FC236}">
                  <a16:creationId xmlns:a16="http://schemas.microsoft.com/office/drawing/2014/main" id="{77DC09C7-1DFF-2E88-8515-21B528588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175" y="6243657"/>
              <a:ext cx="824437" cy="786685"/>
            </a:xfrm>
            <a:custGeom>
              <a:avLst/>
              <a:gdLst>
                <a:gd name="T0" fmla="*/ 84 w 503"/>
                <a:gd name="T1" fmla="*/ 0 h 479"/>
                <a:gd name="T2" fmla="*/ 88 w 503"/>
                <a:gd name="T3" fmla="*/ 1 h 479"/>
                <a:gd name="T4" fmla="*/ 382 w 503"/>
                <a:gd name="T5" fmla="*/ 32 h 479"/>
                <a:gd name="T6" fmla="*/ 481 w 503"/>
                <a:gd name="T7" fmla="*/ 82 h 479"/>
                <a:gd name="T8" fmla="*/ 293 w 503"/>
                <a:gd name="T9" fmla="*/ 241 h 479"/>
                <a:gd name="T10" fmla="*/ 325 w 503"/>
                <a:gd name="T11" fmla="*/ 456 h 479"/>
                <a:gd name="T12" fmla="*/ 153 w 503"/>
                <a:gd name="T13" fmla="*/ 358 h 479"/>
                <a:gd name="T14" fmla="*/ 0 w 503"/>
                <a:gd name="T15" fmla="*/ 187 h 479"/>
                <a:gd name="T16" fmla="*/ 84 w 503"/>
                <a:gd name="T17" fmla="*/ 0 h 479"/>
                <a:gd name="connsiteX0" fmla="*/ 1670 w 9563"/>
                <a:gd name="connsiteY0" fmla="*/ 0 h 9650"/>
                <a:gd name="connsiteX1" fmla="*/ 1750 w 9563"/>
                <a:gd name="connsiteY1" fmla="*/ 21 h 9650"/>
                <a:gd name="connsiteX2" fmla="*/ 9563 w 9563"/>
                <a:gd name="connsiteY2" fmla="*/ 1712 h 9650"/>
                <a:gd name="connsiteX3" fmla="*/ 5825 w 9563"/>
                <a:gd name="connsiteY3" fmla="*/ 5031 h 9650"/>
                <a:gd name="connsiteX4" fmla="*/ 6461 w 9563"/>
                <a:gd name="connsiteY4" fmla="*/ 9520 h 9650"/>
                <a:gd name="connsiteX5" fmla="*/ 3042 w 9563"/>
                <a:gd name="connsiteY5" fmla="*/ 7474 h 9650"/>
                <a:gd name="connsiteX6" fmla="*/ 0 w 9563"/>
                <a:gd name="connsiteY6" fmla="*/ 3904 h 9650"/>
                <a:gd name="connsiteX7" fmla="*/ 1670 w 9563"/>
                <a:gd name="connsiteY7" fmla="*/ 0 h 965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488 h 10488"/>
                <a:gd name="connsiteX1" fmla="*/ 1830 w 10586"/>
                <a:gd name="connsiteY1" fmla="*/ 510 h 10488"/>
                <a:gd name="connsiteX2" fmla="*/ 10586 w 10586"/>
                <a:gd name="connsiteY2" fmla="*/ 368 h 10488"/>
                <a:gd name="connsiteX3" fmla="*/ 6091 w 10586"/>
                <a:gd name="connsiteY3" fmla="*/ 5701 h 10488"/>
                <a:gd name="connsiteX4" fmla="*/ 6756 w 10586"/>
                <a:gd name="connsiteY4" fmla="*/ 10353 h 10488"/>
                <a:gd name="connsiteX5" fmla="*/ 3181 w 10586"/>
                <a:gd name="connsiteY5" fmla="*/ 8233 h 10488"/>
                <a:gd name="connsiteX6" fmla="*/ 0 w 10586"/>
                <a:gd name="connsiteY6" fmla="*/ 4534 h 10488"/>
                <a:gd name="connsiteX7" fmla="*/ 1746 w 10586"/>
                <a:gd name="connsiteY7" fmla="*/ 488 h 1048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6091 w 10586"/>
                <a:gd name="connsiteY3" fmla="*/ 58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5515 w 10586"/>
                <a:gd name="connsiteY3" fmla="*/ 55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308 w 10894"/>
                <a:gd name="connsiteY0" fmla="*/ 4704 h 10523"/>
                <a:gd name="connsiteX1" fmla="*/ 2138 w 10894"/>
                <a:gd name="connsiteY1" fmla="*/ 680 h 10523"/>
                <a:gd name="connsiteX2" fmla="*/ 10894 w 10894"/>
                <a:gd name="connsiteY2" fmla="*/ 538 h 10523"/>
                <a:gd name="connsiteX3" fmla="*/ 5823 w 10894"/>
                <a:gd name="connsiteY3" fmla="*/ 5571 h 10523"/>
                <a:gd name="connsiteX4" fmla="*/ 7064 w 10894"/>
                <a:gd name="connsiteY4" fmla="*/ 10523 h 10523"/>
                <a:gd name="connsiteX5" fmla="*/ 308 w 10894"/>
                <a:gd name="connsiteY5" fmla="*/ 4704 h 10523"/>
                <a:gd name="connsiteX0" fmla="*/ 0 w 10586"/>
                <a:gd name="connsiteY0" fmla="*/ 4704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86" h="10523">
                  <a:moveTo>
                    <a:pt x="0" y="4704"/>
                  </a:moveTo>
                  <a:cubicBezTo>
                    <a:pt x="1209" y="3264"/>
                    <a:pt x="66" y="1374"/>
                    <a:pt x="1830" y="680"/>
                  </a:cubicBezTo>
                  <a:cubicBezTo>
                    <a:pt x="4749" y="633"/>
                    <a:pt x="7914" y="-731"/>
                    <a:pt x="10586" y="538"/>
                  </a:cubicBezTo>
                  <a:cubicBezTo>
                    <a:pt x="4150" y="3778"/>
                    <a:pt x="6153" y="3907"/>
                    <a:pt x="5515" y="5571"/>
                  </a:cubicBezTo>
                  <a:cubicBezTo>
                    <a:pt x="4877" y="7235"/>
                    <a:pt x="7089" y="10026"/>
                    <a:pt x="6756" y="10523"/>
                  </a:cubicBezTo>
                  <a:cubicBezTo>
                    <a:pt x="2091" y="8878"/>
                    <a:pt x="835" y="6348"/>
                    <a:pt x="0" y="470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" name="Freeform 81">
              <a:extLst>
                <a:ext uri="{FF2B5EF4-FFF2-40B4-BE49-F238E27FC236}">
                  <a16:creationId xmlns:a16="http://schemas.microsoft.com/office/drawing/2014/main" id="{04733789-20B6-24D0-23BE-4FDE49CE11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6551" y="5522913"/>
              <a:ext cx="115888" cy="114300"/>
            </a:xfrm>
            <a:custGeom>
              <a:avLst/>
              <a:gdLst>
                <a:gd name="T0" fmla="*/ 70 w 71"/>
                <a:gd name="T1" fmla="*/ 38 h 71"/>
                <a:gd name="T2" fmla="*/ 33 w 71"/>
                <a:gd name="T3" fmla="*/ 70 h 71"/>
                <a:gd name="T4" fmla="*/ 1 w 71"/>
                <a:gd name="T5" fmla="*/ 33 h 71"/>
                <a:gd name="T6" fmla="*/ 38 w 71"/>
                <a:gd name="T7" fmla="*/ 1 h 71"/>
                <a:gd name="T8" fmla="*/ 70 w 71"/>
                <a:gd name="T9" fmla="*/ 38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70" y="38"/>
                  </a:moveTo>
                  <a:cubicBezTo>
                    <a:pt x="69" y="57"/>
                    <a:pt x="52" y="71"/>
                    <a:pt x="33" y="70"/>
                  </a:cubicBezTo>
                  <a:cubicBezTo>
                    <a:pt x="14" y="69"/>
                    <a:pt x="0" y="52"/>
                    <a:pt x="1" y="33"/>
                  </a:cubicBezTo>
                  <a:cubicBezTo>
                    <a:pt x="2" y="14"/>
                    <a:pt x="19" y="0"/>
                    <a:pt x="38" y="1"/>
                  </a:cubicBezTo>
                  <a:cubicBezTo>
                    <a:pt x="57" y="2"/>
                    <a:pt x="71" y="19"/>
                    <a:pt x="70" y="3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" name="Freeform 82">
              <a:extLst>
                <a:ext uri="{FF2B5EF4-FFF2-40B4-BE49-F238E27FC236}">
                  <a16:creationId xmlns:a16="http://schemas.microsoft.com/office/drawing/2014/main" id="{BC10DB56-CCD0-E947-41C5-3AC4007EB720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4026" y="5541963"/>
              <a:ext cx="296863" cy="357188"/>
            </a:xfrm>
            <a:custGeom>
              <a:avLst/>
              <a:gdLst>
                <a:gd name="T0" fmla="*/ 135 w 184"/>
                <a:gd name="T1" fmla="*/ 0 h 220"/>
                <a:gd name="T2" fmla="*/ 0 w 184"/>
                <a:gd name="T3" fmla="*/ 220 h 220"/>
                <a:gd name="T4" fmla="*/ 135 w 184"/>
                <a:gd name="T5" fmla="*/ 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4" h="220">
                  <a:moveTo>
                    <a:pt x="135" y="0"/>
                  </a:moveTo>
                  <a:cubicBezTo>
                    <a:pt x="135" y="0"/>
                    <a:pt x="184" y="169"/>
                    <a:pt x="0" y="220"/>
                  </a:cubicBezTo>
                  <a:cubicBezTo>
                    <a:pt x="0" y="220"/>
                    <a:pt x="141" y="156"/>
                    <a:pt x="135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" name="Freeform 83">
              <a:extLst>
                <a:ext uri="{FF2B5EF4-FFF2-40B4-BE49-F238E27FC236}">
                  <a16:creationId xmlns:a16="http://schemas.microsoft.com/office/drawing/2014/main" id="{E7F0B54F-F21D-B61E-2D80-C8C9B8457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5151" y="5888038"/>
              <a:ext cx="238125" cy="201613"/>
            </a:xfrm>
            <a:custGeom>
              <a:avLst/>
              <a:gdLst>
                <a:gd name="T0" fmla="*/ 43 w 147"/>
                <a:gd name="T1" fmla="*/ 0 h 124"/>
                <a:gd name="T2" fmla="*/ 147 w 147"/>
                <a:gd name="T3" fmla="*/ 124 h 124"/>
                <a:gd name="T4" fmla="*/ 0 w 147"/>
                <a:gd name="T5" fmla="*/ 38 h 124"/>
                <a:gd name="T6" fmla="*/ 43 w 147"/>
                <a:gd name="T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7" h="124">
                  <a:moveTo>
                    <a:pt x="43" y="0"/>
                  </a:moveTo>
                  <a:cubicBezTo>
                    <a:pt x="43" y="0"/>
                    <a:pt x="130" y="39"/>
                    <a:pt x="147" y="124"/>
                  </a:cubicBezTo>
                  <a:cubicBezTo>
                    <a:pt x="147" y="124"/>
                    <a:pt x="47" y="117"/>
                    <a:pt x="0" y="38"/>
                  </a:cubicBezTo>
                  <a:cubicBezTo>
                    <a:pt x="0" y="38"/>
                    <a:pt x="58" y="57"/>
                    <a:pt x="4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683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millennial bait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676657"/>
          </a:xfrm>
        </p:spPr>
        <p:txBody>
          <a:bodyPr>
            <a:normAutofit/>
          </a:bodyPr>
          <a:lstStyle/>
          <a:p>
            <a:r>
              <a:rPr lang="en-US" sz="2400" dirty="0"/>
              <a:t>Identify service activities that speak to their interests</a:t>
            </a:r>
          </a:p>
          <a:p>
            <a:pPr lvl="1"/>
            <a:r>
              <a:rPr lang="en-US" sz="2200" dirty="0"/>
              <a:t>Environment/Climate</a:t>
            </a:r>
          </a:p>
          <a:p>
            <a:pPr lvl="1"/>
            <a:r>
              <a:rPr lang="en-US" sz="2200" dirty="0"/>
              <a:t>Youth Development Programs</a:t>
            </a:r>
          </a:p>
          <a:p>
            <a:r>
              <a:rPr lang="en-US" sz="2400" dirty="0"/>
              <a:t>Provide family-friendly service opportunities</a:t>
            </a:r>
          </a:p>
          <a:p>
            <a:r>
              <a:rPr lang="en-US" sz="2400" dirty="0"/>
              <a:t>Flexible volunteer opportunities</a:t>
            </a:r>
          </a:p>
          <a:p>
            <a:r>
              <a:rPr lang="en-US" sz="2400" dirty="0"/>
              <a:t>Leverage their specific skills and knowledge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8B43825-4A06-C9D6-0BED-2CE5D302CE87}"/>
              </a:ext>
            </a:extLst>
          </p:cNvPr>
          <p:cNvGrpSpPr/>
          <p:nvPr/>
        </p:nvGrpSpPr>
        <p:grpSpPr>
          <a:xfrm>
            <a:off x="8926678" y="0"/>
            <a:ext cx="1038863" cy="5556057"/>
            <a:chOff x="9435726" y="-10219"/>
            <a:chExt cx="1038863" cy="5556057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C6A240FC-9A3A-3FCB-AE50-A79B940C47AD}"/>
                </a:ext>
              </a:extLst>
            </p:cNvPr>
            <p:cNvSpPr/>
            <p:nvPr/>
          </p:nvSpPr>
          <p:spPr>
            <a:xfrm>
              <a:off x="9930060" y="-10219"/>
              <a:ext cx="405852" cy="2912575"/>
            </a:xfrm>
            <a:custGeom>
              <a:avLst/>
              <a:gdLst>
                <a:gd name="connsiteX0" fmla="*/ 990123 w 1020625"/>
                <a:gd name="connsiteY0" fmla="*/ 3828288 h 3870942"/>
                <a:gd name="connsiteX1" fmla="*/ 990123 w 1020625"/>
                <a:gd name="connsiteY1" fmla="*/ 3706368 h 3870942"/>
                <a:gd name="connsiteX2" fmla="*/ 673131 w 1020625"/>
                <a:gd name="connsiteY2" fmla="*/ 2499360 h 3870942"/>
                <a:gd name="connsiteX3" fmla="*/ 2571 w 1020625"/>
                <a:gd name="connsiteY3" fmla="*/ 1280160 h 3870942"/>
                <a:gd name="connsiteX4" fmla="*/ 941355 w 1020625"/>
                <a:gd name="connsiteY4" fmla="*/ 0 h 3870942"/>
                <a:gd name="connsiteX0" fmla="*/ 317212 w 347714"/>
                <a:gd name="connsiteY0" fmla="*/ 3828288 h 3870942"/>
                <a:gd name="connsiteX1" fmla="*/ 317212 w 347714"/>
                <a:gd name="connsiteY1" fmla="*/ 3706368 h 3870942"/>
                <a:gd name="connsiteX2" fmla="*/ 220 w 347714"/>
                <a:gd name="connsiteY2" fmla="*/ 2499360 h 3870942"/>
                <a:gd name="connsiteX3" fmla="*/ 268444 w 347714"/>
                <a:gd name="connsiteY3" fmla="*/ 0 h 3870942"/>
                <a:gd name="connsiteX0" fmla="*/ 52849 w 492775"/>
                <a:gd name="connsiteY0" fmla="*/ 3828288 h 3891865"/>
                <a:gd name="connsiteX1" fmla="*/ 52849 w 492775"/>
                <a:gd name="connsiteY1" fmla="*/ 3706368 h 3891865"/>
                <a:gd name="connsiteX2" fmla="*/ 492645 w 492775"/>
                <a:gd name="connsiteY2" fmla="*/ 2134980 h 3891865"/>
                <a:gd name="connsiteX3" fmla="*/ 4081 w 492775"/>
                <a:gd name="connsiteY3" fmla="*/ 0 h 3891865"/>
                <a:gd name="connsiteX0" fmla="*/ 80718 w 520830"/>
                <a:gd name="connsiteY0" fmla="*/ 3674127 h 3737704"/>
                <a:gd name="connsiteX1" fmla="*/ 80718 w 520830"/>
                <a:gd name="connsiteY1" fmla="*/ 3552207 h 3737704"/>
                <a:gd name="connsiteX2" fmla="*/ 520514 w 520830"/>
                <a:gd name="connsiteY2" fmla="*/ 1980819 h 3737704"/>
                <a:gd name="connsiteX3" fmla="*/ 3920 w 520830"/>
                <a:gd name="connsiteY3" fmla="*/ 0 h 3737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0830" h="3737704">
                  <a:moveTo>
                    <a:pt x="80718" y="3674127"/>
                  </a:moveTo>
                  <a:cubicBezTo>
                    <a:pt x="107134" y="3723911"/>
                    <a:pt x="7419" y="3834425"/>
                    <a:pt x="80718" y="3552207"/>
                  </a:cubicBezTo>
                  <a:cubicBezTo>
                    <a:pt x="154017" y="3269989"/>
                    <a:pt x="533314" y="2572853"/>
                    <a:pt x="520514" y="1980819"/>
                  </a:cubicBezTo>
                  <a:cubicBezTo>
                    <a:pt x="507714" y="1388785"/>
                    <a:pt x="-51960" y="520700"/>
                    <a:pt x="3920" y="0"/>
                  </a:cubicBezTo>
                </a:path>
              </a:pathLst>
            </a:custGeom>
            <a:noFill/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6402F18-CD17-2248-7DC3-A1BC3931F3F9}"/>
                </a:ext>
              </a:extLst>
            </p:cNvPr>
            <p:cNvGrpSpPr/>
            <p:nvPr/>
          </p:nvGrpSpPr>
          <p:grpSpPr>
            <a:xfrm>
              <a:off x="9435726" y="2969780"/>
              <a:ext cx="1038863" cy="2576058"/>
              <a:chOff x="8412677" y="2016825"/>
              <a:chExt cx="1038863" cy="2576058"/>
            </a:xfrm>
          </p:grpSpPr>
          <p:sp>
            <p:nvSpPr>
              <p:cNvPr id="8" name="Freeform 47">
                <a:extLst>
                  <a:ext uri="{FF2B5EF4-FFF2-40B4-BE49-F238E27FC236}">
                    <a16:creationId xmlns:a16="http://schemas.microsoft.com/office/drawing/2014/main" id="{C743A346-5473-E2E6-DE47-978CACD1F37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82228" y="3800959"/>
                <a:ext cx="777339" cy="791924"/>
              </a:xfrm>
              <a:custGeom>
                <a:avLst/>
                <a:gdLst>
                  <a:gd name="T0" fmla="*/ 66 w 390"/>
                  <a:gd name="T1" fmla="*/ 277 h 401"/>
                  <a:gd name="T2" fmla="*/ 24 w 390"/>
                  <a:gd name="T3" fmla="*/ 256 h 401"/>
                  <a:gd name="T4" fmla="*/ 88 w 390"/>
                  <a:gd name="T5" fmla="*/ 372 h 401"/>
                  <a:gd name="T6" fmla="*/ 184 w 390"/>
                  <a:gd name="T7" fmla="*/ 300 h 401"/>
                  <a:gd name="T8" fmla="*/ 185 w 390"/>
                  <a:gd name="T9" fmla="*/ 212 h 401"/>
                  <a:gd name="T10" fmla="*/ 169 w 390"/>
                  <a:gd name="T11" fmla="*/ 176 h 401"/>
                  <a:gd name="T12" fmla="*/ 148 w 390"/>
                  <a:gd name="T13" fmla="*/ 135 h 401"/>
                  <a:gd name="T14" fmla="*/ 165 w 390"/>
                  <a:gd name="T15" fmla="*/ 66 h 401"/>
                  <a:gd name="T16" fmla="*/ 174 w 390"/>
                  <a:gd name="T17" fmla="*/ 54 h 401"/>
                  <a:gd name="T18" fmla="*/ 193 w 390"/>
                  <a:gd name="T19" fmla="*/ 17 h 401"/>
                  <a:gd name="T20" fmla="*/ 176 w 390"/>
                  <a:gd name="T21" fmla="*/ 15 h 401"/>
                  <a:gd name="T22" fmla="*/ 174 w 390"/>
                  <a:gd name="T23" fmla="*/ 10 h 401"/>
                  <a:gd name="T24" fmla="*/ 197 w 390"/>
                  <a:gd name="T25" fmla="*/ 0 h 401"/>
                  <a:gd name="T26" fmla="*/ 214 w 390"/>
                  <a:gd name="T27" fmla="*/ 15 h 401"/>
                  <a:gd name="T28" fmla="*/ 191 w 390"/>
                  <a:gd name="T29" fmla="*/ 61 h 401"/>
                  <a:gd name="T30" fmla="*/ 199 w 390"/>
                  <a:gd name="T31" fmla="*/ 65 h 401"/>
                  <a:gd name="T32" fmla="*/ 225 w 390"/>
                  <a:gd name="T33" fmla="*/ 66 h 401"/>
                  <a:gd name="T34" fmla="*/ 246 w 390"/>
                  <a:gd name="T35" fmla="*/ 104 h 401"/>
                  <a:gd name="T36" fmla="*/ 224 w 390"/>
                  <a:gd name="T37" fmla="*/ 171 h 401"/>
                  <a:gd name="T38" fmla="*/ 209 w 390"/>
                  <a:gd name="T39" fmla="*/ 313 h 401"/>
                  <a:gd name="T40" fmla="*/ 297 w 390"/>
                  <a:gd name="T41" fmla="*/ 372 h 401"/>
                  <a:gd name="T42" fmla="*/ 371 w 390"/>
                  <a:gd name="T43" fmla="*/ 295 h 401"/>
                  <a:gd name="T44" fmla="*/ 371 w 390"/>
                  <a:gd name="T45" fmla="*/ 254 h 401"/>
                  <a:gd name="T46" fmla="*/ 324 w 390"/>
                  <a:gd name="T47" fmla="*/ 276 h 401"/>
                  <a:gd name="T48" fmla="*/ 389 w 390"/>
                  <a:gd name="T49" fmla="*/ 135 h 401"/>
                  <a:gd name="T50" fmla="*/ 390 w 390"/>
                  <a:gd name="T51" fmla="*/ 150 h 401"/>
                  <a:gd name="T52" fmla="*/ 390 w 390"/>
                  <a:gd name="T53" fmla="*/ 284 h 401"/>
                  <a:gd name="T54" fmla="*/ 324 w 390"/>
                  <a:gd name="T55" fmla="*/ 385 h 401"/>
                  <a:gd name="T56" fmla="*/ 206 w 390"/>
                  <a:gd name="T57" fmla="*/ 351 h 401"/>
                  <a:gd name="T58" fmla="*/ 184 w 390"/>
                  <a:gd name="T59" fmla="*/ 351 h 401"/>
                  <a:gd name="T60" fmla="*/ 66 w 390"/>
                  <a:gd name="T61" fmla="*/ 385 h 401"/>
                  <a:gd name="T62" fmla="*/ 0 w 390"/>
                  <a:gd name="T63" fmla="*/ 284 h 401"/>
                  <a:gd name="T64" fmla="*/ 0 w 390"/>
                  <a:gd name="T65" fmla="*/ 132 h 401"/>
                  <a:gd name="T66" fmla="*/ 66 w 390"/>
                  <a:gd name="T67" fmla="*/ 277 h 401"/>
                  <a:gd name="T68" fmla="*/ 169 w 390"/>
                  <a:gd name="T69" fmla="*/ 102 h 401"/>
                  <a:gd name="T70" fmla="*/ 168 w 390"/>
                  <a:gd name="T71" fmla="*/ 116 h 401"/>
                  <a:gd name="T72" fmla="*/ 196 w 390"/>
                  <a:gd name="T73" fmla="*/ 159 h 401"/>
                  <a:gd name="T74" fmla="*/ 222 w 390"/>
                  <a:gd name="T75" fmla="*/ 117 h 401"/>
                  <a:gd name="T76" fmla="*/ 220 w 390"/>
                  <a:gd name="T77" fmla="*/ 103 h 401"/>
                  <a:gd name="T78" fmla="*/ 196 w 390"/>
                  <a:gd name="T79" fmla="*/ 122 h 401"/>
                  <a:gd name="T80" fmla="*/ 169 w 390"/>
                  <a:gd name="T81" fmla="*/ 102 h 4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90" h="401">
                    <a:moveTo>
                      <a:pt x="66" y="277"/>
                    </a:moveTo>
                    <a:cubicBezTo>
                      <a:pt x="50" y="269"/>
                      <a:pt x="37" y="262"/>
                      <a:pt x="24" y="256"/>
                    </a:cubicBezTo>
                    <a:cubicBezTo>
                      <a:pt x="1" y="299"/>
                      <a:pt x="37" y="364"/>
                      <a:pt x="88" y="372"/>
                    </a:cubicBezTo>
                    <a:cubicBezTo>
                      <a:pt x="135" y="379"/>
                      <a:pt x="179" y="347"/>
                      <a:pt x="184" y="300"/>
                    </a:cubicBezTo>
                    <a:cubicBezTo>
                      <a:pt x="187" y="271"/>
                      <a:pt x="187" y="241"/>
                      <a:pt x="185" y="212"/>
                    </a:cubicBezTo>
                    <a:cubicBezTo>
                      <a:pt x="184" y="200"/>
                      <a:pt x="174" y="188"/>
                      <a:pt x="169" y="176"/>
                    </a:cubicBezTo>
                    <a:cubicBezTo>
                      <a:pt x="162" y="162"/>
                      <a:pt x="154" y="149"/>
                      <a:pt x="148" y="135"/>
                    </a:cubicBezTo>
                    <a:cubicBezTo>
                      <a:pt x="136" y="106"/>
                      <a:pt x="142" y="86"/>
                      <a:pt x="165" y="66"/>
                    </a:cubicBezTo>
                    <a:cubicBezTo>
                      <a:pt x="169" y="62"/>
                      <a:pt x="172" y="58"/>
                      <a:pt x="174" y="54"/>
                    </a:cubicBezTo>
                    <a:cubicBezTo>
                      <a:pt x="180" y="42"/>
                      <a:pt x="186" y="30"/>
                      <a:pt x="193" y="17"/>
                    </a:cubicBezTo>
                    <a:cubicBezTo>
                      <a:pt x="190" y="17"/>
                      <a:pt x="183" y="16"/>
                      <a:pt x="176" y="15"/>
                    </a:cubicBezTo>
                    <a:cubicBezTo>
                      <a:pt x="175" y="14"/>
                      <a:pt x="175" y="12"/>
                      <a:pt x="174" y="10"/>
                    </a:cubicBezTo>
                    <a:cubicBezTo>
                      <a:pt x="181" y="7"/>
                      <a:pt x="189" y="0"/>
                      <a:pt x="197" y="0"/>
                    </a:cubicBezTo>
                    <a:cubicBezTo>
                      <a:pt x="203" y="1"/>
                      <a:pt x="212" y="9"/>
                      <a:pt x="214" y="15"/>
                    </a:cubicBezTo>
                    <a:cubicBezTo>
                      <a:pt x="220" y="31"/>
                      <a:pt x="211" y="46"/>
                      <a:pt x="191" y="61"/>
                    </a:cubicBezTo>
                    <a:cubicBezTo>
                      <a:pt x="194" y="63"/>
                      <a:pt x="197" y="65"/>
                      <a:pt x="199" y="65"/>
                    </a:cubicBezTo>
                    <a:cubicBezTo>
                      <a:pt x="208" y="64"/>
                      <a:pt x="217" y="54"/>
                      <a:pt x="225" y="66"/>
                    </a:cubicBezTo>
                    <a:cubicBezTo>
                      <a:pt x="233" y="78"/>
                      <a:pt x="247" y="92"/>
                      <a:pt x="246" y="104"/>
                    </a:cubicBezTo>
                    <a:cubicBezTo>
                      <a:pt x="244" y="127"/>
                      <a:pt x="237" y="152"/>
                      <a:pt x="224" y="171"/>
                    </a:cubicBezTo>
                    <a:cubicBezTo>
                      <a:pt x="193" y="217"/>
                      <a:pt x="202" y="266"/>
                      <a:pt x="209" y="313"/>
                    </a:cubicBezTo>
                    <a:cubicBezTo>
                      <a:pt x="215" y="353"/>
                      <a:pt x="257" y="376"/>
                      <a:pt x="297" y="372"/>
                    </a:cubicBezTo>
                    <a:cubicBezTo>
                      <a:pt x="335" y="369"/>
                      <a:pt x="368" y="334"/>
                      <a:pt x="371" y="295"/>
                    </a:cubicBezTo>
                    <a:cubicBezTo>
                      <a:pt x="372" y="282"/>
                      <a:pt x="371" y="270"/>
                      <a:pt x="371" y="254"/>
                    </a:cubicBezTo>
                    <a:cubicBezTo>
                      <a:pt x="354" y="262"/>
                      <a:pt x="341" y="268"/>
                      <a:pt x="324" y="276"/>
                    </a:cubicBezTo>
                    <a:cubicBezTo>
                      <a:pt x="347" y="227"/>
                      <a:pt x="367" y="182"/>
                      <a:pt x="389" y="135"/>
                    </a:cubicBezTo>
                    <a:cubicBezTo>
                      <a:pt x="389" y="141"/>
                      <a:pt x="390" y="146"/>
                      <a:pt x="390" y="150"/>
                    </a:cubicBezTo>
                    <a:cubicBezTo>
                      <a:pt x="390" y="195"/>
                      <a:pt x="390" y="240"/>
                      <a:pt x="390" y="284"/>
                    </a:cubicBezTo>
                    <a:cubicBezTo>
                      <a:pt x="390" y="331"/>
                      <a:pt x="363" y="371"/>
                      <a:pt x="324" y="385"/>
                    </a:cubicBezTo>
                    <a:cubicBezTo>
                      <a:pt x="280" y="401"/>
                      <a:pt x="238" y="389"/>
                      <a:pt x="206" y="351"/>
                    </a:cubicBezTo>
                    <a:cubicBezTo>
                      <a:pt x="198" y="340"/>
                      <a:pt x="193" y="340"/>
                      <a:pt x="184" y="351"/>
                    </a:cubicBezTo>
                    <a:cubicBezTo>
                      <a:pt x="152" y="389"/>
                      <a:pt x="110" y="401"/>
                      <a:pt x="66" y="385"/>
                    </a:cubicBezTo>
                    <a:cubicBezTo>
                      <a:pt x="27" y="371"/>
                      <a:pt x="0" y="331"/>
                      <a:pt x="0" y="284"/>
                    </a:cubicBezTo>
                    <a:cubicBezTo>
                      <a:pt x="0" y="235"/>
                      <a:pt x="0" y="186"/>
                      <a:pt x="0" y="132"/>
                    </a:cubicBezTo>
                    <a:cubicBezTo>
                      <a:pt x="23" y="182"/>
                      <a:pt x="43" y="227"/>
                      <a:pt x="66" y="277"/>
                    </a:cubicBezTo>
                    <a:close/>
                    <a:moveTo>
                      <a:pt x="169" y="102"/>
                    </a:moveTo>
                    <a:cubicBezTo>
                      <a:pt x="169" y="104"/>
                      <a:pt x="166" y="111"/>
                      <a:pt x="168" y="116"/>
                    </a:cubicBezTo>
                    <a:cubicBezTo>
                      <a:pt x="176" y="131"/>
                      <a:pt x="186" y="145"/>
                      <a:pt x="196" y="159"/>
                    </a:cubicBezTo>
                    <a:cubicBezTo>
                      <a:pt x="204" y="145"/>
                      <a:pt x="214" y="131"/>
                      <a:pt x="222" y="117"/>
                    </a:cubicBezTo>
                    <a:cubicBezTo>
                      <a:pt x="224" y="112"/>
                      <a:pt x="221" y="104"/>
                      <a:pt x="220" y="103"/>
                    </a:cubicBezTo>
                    <a:cubicBezTo>
                      <a:pt x="212" y="110"/>
                      <a:pt x="203" y="122"/>
                      <a:pt x="196" y="122"/>
                    </a:cubicBezTo>
                    <a:cubicBezTo>
                      <a:pt x="186" y="121"/>
                      <a:pt x="178" y="109"/>
                      <a:pt x="169" y="102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5411CE97-6442-E478-0C05-CF401443B9EC}"/>
                  </a:ext>
                </a:extLst>
              </p:cNvPr>
              <p:cNvGrpSpPr/>
              <p:nvPr/>
            </p:nvGrpSpPr>
            <p:grpSpPr>
              <a:xfrm rot="3795029">
                <a:off x="8074576" y="2354926"/>
                <a:ext cx="1715065" cy="1038863"/>
                <a:chOff x="7410987" y="2199742"/>
                <a:chExt cx="2614988" cy="1583972"/>
              </a:xfrm>
            </p:grpSpPr>
            <p:sp>
              <p:nvSpPr>
                <p:cNvPr id="10" name="Freeform 38">
                  <a:extLst>
                    <a:ext uri="{FF2B5EF4-FFF2-40B4-BE49-F238E27FC236}">
                      <a16:creationId xmlns:a16="http://schemas.microsoft.com/office/drawing/2014/main" id="{7AE5D9D7-73E8-36AA-6060-CE239876EF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10987" y="2199742"/>
                  <a:ext cx="2614988" cy="1583972"/>
                </a:xfrm>
                <a:custGeom>
                  <a:avLst/>
                  <a:gdLst>
                    <a:gd name="T0" fmla="*/ 8 w 1209"/>
                    <a:gd name="T1" fmla="*/ 57 h 734"/>
                    <a:gd name="T2" fmla="*/ 574 w 1209"/>
                    <a:gd name="T3" fmla="*/ 102 h 734"/>
                    <a:gd name="T4" fmla="*/ 1081 w 1209"/>
                    <a:gd name="T5" fmla="*/ 548 h 734"/>
                    <a:gd name="T6" fmla="*/ 1209 w 1209"/>
                    <a:gd name="T7" fmla="*/ 730 h 734"/>
                    <a:gd name="T8" fmla="*/ 1009 w 1209"/>
                    <a:gd name="T9" fmla="*/ 734 h 734"/>
                    <a:gd name="T10" fmla="*/ 358 w 1209"/>
                    <a:gd name="T11" fmla="*/ 518 h 734"/>
                    <a:gd name="T12" fmla="*/ 8 w 1209"/>
                    <a:gd name="T13" fmla="*/ 57 h 734"/>
                    <a:gd name="connsiteX0" fmla="*/ 3 w 10038"/>
                    <a:gd name="connsiteY0" fmla="*/ 217 h 10038"/>
                    <a:gd name="connsiteX1" fmla="*/ 4685 w 10038"/>
                    <a:gd name="connsiteY1" fmla="*/ 830 h 10038"/>
                    <a:gd name="connsiteX2" fmla="*/ 9937 w 10038"/>
                    <a:gd name="connsiteY2" fmla="*/ 9386 h 10038"/>
                    <a:gd name="connsiteX3" fmla="*/ 8283 w 10038"/>
                    <a:gd name="connsiteY3" fmla="*/ 9440 h 10038"/>
                    <a:gd name="connsiteX4" fmla="*/ 2898 w 10038"/>
                    <a:gd name="connsiteY4" fmla="*/ 6497 h 10038"/>
                    <a:gd name="connsiteX5" fmla="*/ 3 w 10038"/>
                    <a:gd name="connsiteY5" fmla="*/ 217 h 10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038" h="10038">
                      <a:moveTo>
                        <a:pt x="3" y="217"/>
                      </a:moveTo>
                      <a:cubicBezTo>
                        <a:pt x="3" y="217"/>
                        <a:pt x="2774" y="-560"/>
                        <a:pt x="4685" y="830"/>
                      </a:cubicBezTo>
                      <a:cubicBezTo>
                        <a:pt x="6341" y="2358"/>
                        <a:pt x="9337" y="7951"/>
                        <a:pt x="9937" y="9386"/>
                      </a:cubicBezTo>
                      <a:cubicBezTo>
                        <a:pt x="10537" y="10821"/>
                        <a:pt x="8283" y="9440"/>
                        <a:pt x="8283" y="9440"/>
                      </a:cubicBezTo>
                      <a:cubicBezTo>
                        <a:pt x="8283" y="9440"/>
                        <a:pt x="4313" y="7982"/>
                        <a:pt x="2898" y="6497"/>
                      </a:cubicBezTo>
                      <a:cubicBezTo>
                        <a:pt x="1484" y="5026"/>
                        <a:pt x="-63" y="1879"/>
                        <a:pt x="3" y="21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1" name="Freeform 40">
                  <a:extLst>
                    <a:ext uri="{FF2B5EF4-FFF2-40B4-BE49-F238E27FC236}">
                      <a16:creationId xmlns:a16="http://schemas.microsoft.com/office/drawing/2014/main" id="{49E821CA-D0B4-1015-40CC-C4A59AF210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38" y="2263775"/>
                  <a:ext cx="152400" cy="152400"/>
                </a:xfrm>
                <a:custGeom>
                  <a:avLst/>
                  <a:gdLst>
                    <a:gd name="T0" fmla="*/ 70 w 71"/>
                    <a:gd name="T1" fmla="*/ 38 h 71"/>
                    <a:gd name="T2" fmla="*/ 33 w 71"/>
                    <a:gd name="T3" fmla="*/ 70 h 71"/>
                    <a:gd name="T4" fmla="*/ 1 w 71"/>
                    <a:gd name="T5" fmla="*/ 33 h 71"/>
                    <a:gd name="T6" fmla="*/ 38 w 71"/>
                    <a:gd name="T7" fmla="*/ 1 h 71"/>
                    <a:gd name="T8" fmla="*/ 70 w 71"/>
                    <a:gd name="T9" fmla="*/ 38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71">
                      <a:moveTo>
                        <a:pt x="70" y="38"/>
                      </a:moveTo>
                      <a:cubicBezTo>
                        <a:pt x="69" y="57"/>
                        <a:pt x="52" y="71"/>
                        <a:pt x="33" y="70"/>
                      </a:cubicBezTo>
                      <a:cubicBezTo>
                        <a:pt x="14" y="69"/>
                        <a:pt x="0" y="52"/>
                        <a:pt x="1" y="33"/>
                      </a:cubicBezTo>
                      <a:cubicBezTo>
                        <a:pt x="2" y="14"/>
                        <a:pt x="19" y="0"/>
                        <a:pt x="38" y="1"/>
                      </a:cubicBezTo>
                      <a:cubicBezTo>
                        <a:pt x="57" y="2"/>
                        <a:pt x="71" y="19"/>
                        <a:pt x="70" y="38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2" name="Freeform 41">
                  <a:extLst>
                    <a:ext uri="{FF2B5EF4-FFF2-40B4-BE49-F238E27FC236}">
                      <a16:creationId xmlns:a16="http://schemas.microsoft.com/office/drawing/2014/main" id="{59D8AB00-7473-20CE-BF83-D389DE8D7B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70813" y="2289175"/>
                  <a:ext cx="395288" cy="473075"/>
                </a:xfrm>
                <a:custGeom>
                  <a:avLst/>
                  <a:gdLst>
                    <a:gd name="T0" fmla="*/ 135 w 184"/>
                    <a:gd name="T1" fmla="*/ 0 h 220"/>
                    <a:gd name="T2" fmla="*/ 0 w 184"/>
                    <a:gd name="T3" fmla="*/ 220 h 220"/>
                    <a:gd name="T4" fmla="*/ 135 w 184"/>
                    <a:gd name="T5" fmla="*/ 0 h 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4" h="220">
                      <a:moveTo>
                        <a:pt x="135" y="0"/>
                      </a:moveTo>
                      <a:cubicBezTo>
                        <a:pt x="135" y="0"/>
                        <a:pt x="184" y="169"/>
                        <a:pt x="0" y="220"/>
                      </a:cubicBezTo>
                      <a:cubicBezTo>
                        <a:pt x="0" y="220"/>
                        <a:pt x="141" y="156"/>
                        <a:pt x="135" y="0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69501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gen z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676657"/>
          </a:xfrm>
        </p:spPr>
        <p:txBody>
          <a:bodyPr>
            <a:normAutofit/>
          </a:bodyPr>
          <a:lstStyle/>
          <a:p>
            <a:r>
              <a:rPr lang="en-US" sz="2400" dirty="0"/>
              <a:t>Ages 12 – 27 (1997 – 2012)</a:t>
            </a:r>
          </a:p>
          <a:p>
            <a:r>
              <a:rPr lang="en-US" sz="2400" dirty="0"/>
              <a:t>60+ million</a:t>
            </a:r>
          </a:p>
          <a:p>
            <a:r>
              <a:rPr lang="en-US" sz="2400" dirty="0"/>
              <a:t>“Digital natives” – smart phones/internet</a:t>
            </a:r>
          </a:p>
          <a:p>
            <a:r>
              <a:rPr lang="en-US" sz="2400" dirty="0"/>
              <a:t>Focused on social justice</a:t>
            </a:r>
          </a:p>
          <a:p>
            <a:r>
              <a:rPr lang="en-US" sz="2400" dirty="0"/>
              <a:t>Experience seekers, not interested in meetings</a:t>
            </a:r>
          </a:p>
          <a:p>
            <a:r>
              <a:rPr lang="en-US" sz="2400" dirty="0"/>
              <a:t>Higher educational debt</a:t>
            </a:r>
          </a:p>
        </p:txBody>
      </p:sp>
    </p:spTree>
    <p:extLst>
      <p:ext uri="{BB962C8B-B14F-4D97-AF65-F5344CB8AC3E}">
        <p14:creationId xmlns:p14="http://schemas.microsoft.com/office/powerpoint/2010/main" val="171441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gen z pond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676657"/>
          </a:xfrm>
        </p:spPr>
        <p:txBody>
          <a:bodyPr>
            <a:normAutofit/>
          </a:bodyPr>
          <a:lstStyle/>
          <a:p>
            <a:r>
              <a:rPr lang="en-US" sz="2400" dirty="0"/>
              <a:t>Social Media </a:t>
            </a:r>
          </a:p>
          <a:p>
            <a:pPr lvl="1"/>
            <a:r>
              <a:rPr lang="en-US" sz="2200" dirty="0"/>
              <a:t>TikTok, Instagram</a:t>
            </a:r>
          </a:p>
          <a:p>
            <a:r>
              <a:rPr lang="en-US" sz="2400" dirty="0"/>
              <a:t>Schools and College Campuses</a:t>
            </a:r>
          </a:p>
          <a:p>
            <a:r>
              <a:rPr lang="en-US" sz="2400" dirty="0"/>
              <a:t>Peer influencers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A472C7E-D875-14FD-F9C3-394994B8A851}"/>
              </a:ext>
            </a:extLst>
          </p:cNvPr>
          <p:cNvGrpSpPr/>
          <p:nvPr/>
        </p:nvGrpSpPr>
        <p:grpSpPr>
          <a:xfrm rot="19697141">
            <a:off x="8060718" y="4308033"/>
            <a:ext cx="3166796" cy="2111904"/>
            <a:chOff x="7791451" y="5407025"/>
            <a:chExt cx="2434161" cy="1623317"/>
          </a:xfrm>
        </p:grpSpPr>
        <p:sp>
          <p:nvSpPr>
            <p:cNvPr id="4" name="Freeform 76">
              <a:extLst>
                <a:ext uri="{FF2B5EF4-FFF2-40B4-BE49-F238E27FC236}">
                  <a16:creationId xmlns:a16="http://schemas.microsoft.com/office/drawing/2014/main" id="{4F358FE6-53F5-BB68-6421-FB56C4D9B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8154" y="5476566"/>
              <a:ext cx="968956" cy="444707"/>
            </a:xfrm>
            <a:custGeom>
              <a:avLst/>
              <a:gdLst>
                <a:gd name="T0" fmla="*/ 0 w 497"/>
                <a:gd name="T1" fmla="*/ 60 h 324"/>
                <a:gd name="T2" fmla="*/ 163 w 497"/>
                <a:gd name="T3" fmla="*/ 0 h 324"/>
                <a:gd name="T4" fmla="*/ 497 w 497"/>
                <a:gd name="T5" fmla="*/ 275 h 324"/>
                <a:gd name="T6" fmla="*/ 402 w 497"/>
                <a:gd name="T7" fmla="*/ 268 h 324"/>
                <a:gd name="T8" fmla="*/ 366 w 497"/>
                <a:gd name="T9" fmla="*/ 324 h 324"/>
                <a:gd name="T10" fmla="*/ 0 w 497"/>
                <a:gd name="T11" fmla="*/ 60 h 324"/>
                <a:gd name="connsiteX0" fmla="*/ 0 w 10000"/>
                <a:gd name="connsiteY0" fmla="*/ 1969 h 10117"/>
                <a:gd name="connsiteX1" fmla="*/ 3280 w 10000"/>
                <a:gd name="connsiteY1" fmla="*/ 117 h 10117"/>
                <a:gd name="connsiteX2" fmla="*/ 10000 w 10000"/>
                <a:gd name="connsiteY2" fmla="*/ 8605 h 10117"/>
                <a:gd name="connsiteX3" fmla="*/ 8089 w 10000"/>
                <a:gd name="connsiteY3" fmla="*/ 8389 h 10117"/>
                <a:gd name="connsiteX4" fmla="*/ 7364 w 10000"/>
                <a:gd name="connsiteY4" fmla="*/ 10117 h 10117"/>
                <a:gd name="connsiteX5" fmla="*/ 0 w 10000"/>
                <a:gd name="connsiteY5" fmla="*/ 1969 h 10117"/>
                <a:gd name="connsiteX0" fmla="*/ 0 w 12281"/>
                <a:gd name="connsiteY0" fmla="*/ 1114 h 10195"/>
                <a:gd name="connsiteX1" fmla="*/ 5561 w 12281"/>
                <a:gd name="connsiteY1" fmla="*/ 195 h 10195"/>
                <a:gd name="connsiteX2" fmla="*/ 12281 w 12281"/>
                <a:gd name="connsiteY2" fmla="*/ 8683 h 10195"/>
                <a:gd name="connsiteX3" fmla="*/ 10370 w 12281"/>
                <a:gd name="connsiteY3" fmla="*/ 8467 h 10195"/>
                <a:gd name="connsiteX4" fmla="*/ 9645 w 12281"/>
                <a:gd name="connsiteY4" fmla="*/ 10195 h 10195"/>
                <a:gd name="connsiteX5" fmla="*/ 0 w 12281"/>
                <a:gd name="connsiteY5" fmla="*/ 1114 h 10195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9645 w 12281"/>
                <a:gd name="connsiteY3" fmla="*/ 10158 h 10158"/>
                <a:gd name="connsiteX4" fmla="*/ 0 w 12281"/>
                <a:gd name="connsiteY4" fmla="*/ 1077 h 10158"/>
                <a:gd name="connsiteX0" fmla="*/ 0 w 12281"/>
                <a:gd name="connsiteY0" fmla="*/ 1077 h 8646"/>
                <a:gd name="connsiteX1" fmla="*/ 5561 w 12281"/>
                <a:gd name="connsiteY1" fmla="*/ 158 h 8646"/>
                <a:gd name="connsiteX2" fmla="*/ 12281 w 12281"/>
                <a:gd name="connsiteY2" fmla="*/ 8646 h 8646"/>
                <a:gd name="connsiteX3" fmla="*/ 7729 w 12281"/>
                <a:gd name="connsiteY3" fmla="*/ 7872 h 8646"/>
                <a:gd name="connsiteX4" fmla="*/ 0 w 12281"/>
                <a:gd name="connsiteY4" fmla="*/ 1077 h 8646"/>
                <a:gd name="connsiteX0" fmla="*/ 0 w 10000"/>
                <a:gd name="connsiteY0" fmla="*/ 1246 h 10000"/>
                <a:gd name="connsiteX1" fmla="*/ 4528 w 10000"/>
                <a:gd name="connsiteY1" fmla="*/ 183 h 10000"/>
                <a:gd name="connsiteX2" fmla="*/ 10000 w 10000"/>
                <a:gd name="connsiteY2" fmla="*/ 10000 h 10000"/>
                <a:gd name="connsiteX3" fmla="*/ 6293 w 10000"/>
                <a:gd name="connsiteY3" fmla="*/ 9105 h 10000"/>
                <a:gd name="connsiteX4" fmla="*/ 0 w 10000"/>
                <a:gd name="connsiteY4" fmla="*/ 1246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246"/>
                  </a:moveTo>
                  <a:cubicBezTo>
                    <a:pt x="890" y="532"/>
                    <a:pt x="2573" y="-399"/>
                    <a:pt x="4528" y="183"/>
                  </a:cubicBezTo>
                  <a:cubicBezTo>
                    <a:pt x="7318" y="3400"/>
                    <a:pt x="8176" y="6728"/>
                    <a:pt x="10000" y="10000"/>
                  </a:cubicBezTo>
                  <a:cubicBezTo>
                    <a:pt x="8764" y="9702"/>
                    <a:pt x="8173" y="7784"/>
                    <a:pt x="6293" y="9105"/>
                  </a:cubicBezTo>
                  <a:lnTo>
                    <a:pt x="0" y="1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" name="Freeform 77">
              <a:extLst>
                <a:ext uri="{FF2B5EF4-FFF2-40B4-BE49-F238E27FC236}">
                  <a16:creationId xmlns:a16="http://schemas.microsoft.com/office/drawing/2014/main" id="{E73BDDA4-05F1-3013-6791-44E0B29D4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1669" y="6116638"/>
              <a:ext cx="303369" cy="330204"/>
            </a:xfrm>
            <a:custGeom>
              <a:avLst/>
              <a:gdLst>
                <a:gd name="T0" fmla="*/ 0 w 189"/>
                <a:gd name="T1" fmla="*/ 0 h 234"/>
                <a:gd name="T2" fmla="*/ 23 w 189"/>
                <a:gd name="T3" fmla="*/ 195 h 234"/>
                <a:gd name="T4" fmla="*/ 47 w 189"/>
                <a:gd name="T5" fmla="*/ 234 h 234"/>
                <a:gd name="T6" fmla="*/ 94 w 189"/>
                <a:gd name="T7" fmla="*/ 208 h 234"/>
                <a:gd name="T8" fmla="*/ 189 w 189"/>
                <a:gd name="T9" fmla="*/ 105 h 234"/>
                <a:gd name="T10" fmla="*/ 0 w 189"/>
                <a:gd name="T11" fmla="*/ 0 h 234"/>
                <a:gd name="connsiteX0" fmla="*/ 0 w 10000"/>
                <a:gd name="connsiteY0" fmla="*/ 0 h 8889"/>
                <a:gd name="connsiteX1" fmla="*/ 1217 w 10000"/>
                <a:gd name="connsiteY1" fmla="*/ 8333 h 8889"/>
                <a:gd name="connsiteX2" fmla="*/ 4974 w 10000"/>
                <a:gd name="connsiteY2" fmla="*/ 8889 h 8889"/>
                <a:gd name="connsiteX3" fmla="*/ 10000 w 10000"/>
                <a:gd name="connsiteY3" fmla="*/ 4487 h 8889"/>
                <a:gd name="connsiteX4" fmla="*/ 0 w 10000"/>
                <a:gd name="connsiteY4" fmla="*/ 0 h 8889"/>
                <a:gd name="connsiteX0" fmla="*/ 312 w 10312"/>
                <a:gd name="connsiteY0" fmla="*/ 0 h 10000"/>
                <a:gd name="connsiteX1" fmla="*/ 1529 w 10312"/>
                <a:gd name="connsiteY1" fmla="*/ 9375 h 10000"/>
                <a:gd name="connsiteX2" fmla="*/ 5286 w 10312"/>
                <a:gd name="connsiteY2" fmla="*/ 10000 h 10000"/>
                <a:gd name="connsiteX3" fmla="*/ 10312 w 10312"/>
                <a:gd name="connsiteY3" fmla="*/ 5048 h 10000"/>
                <a:gd name="connsiteX4" fmla="*/ 312 w 10312"/>
                <a:gd name="connsiteY4" fmla="*/ 0 h 10000"/>
                <a:gd name="connsiteX0" fmla="*/ 1006 w 11006"/>
                <a:gd name="connsiteY0" fmla="*/ 0 h 10000"/>
                <a:gd name="connsiteX1" fmla="*/ 2223 w 11006"/>
                <a:gd name="connsiteY1" fmla="*/ 9375 h 10000"/>
                <a:gd name="connsiteX2" fmla="*/ 5980 w 11006"/>
                <a:gd name="connsiteY2" fmla="*/ 10000 h 10000"/>
                <a:gd name="connsiteX3" fmla="*/ 11006 w 11006"/>
                <a:gd name="connsiteY3" fmla="*/ 5048 h 10000"/>
                <a:gd name="connsiteX4" fmla="*/ 1006 w 11006"/>
                <a:gd name="connsiteY4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11" h="10000">
                  <a:moveTo>
                    <a:pt x="111" y="0"/>
                  </a:moveTo>
                  <a:cubicBezTo>
                    <a:pt x="-727" y="825"/>
                    <a:pt x="3418" y="9159"/>
                    <a:pt x="5085" y="10000"/>
                  </a:cubicBezTo>
                  <a:cubicBezTo>
                    <a:pt x="6760" y="8349"/>
                    <a:pt x="5156" y="4882"/>
                    <a:pt x="10111" y="5048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" name="Freeform 78">
              <a:extLst>
                <a:ext uri="{FF2B5EF4-FFF2-40B4-BE49-F238E27FC236}">
                  <a16:creationId xmlns:a16="http://schemas.microsoft.com/office/drawing/2014/main" id="{0BBEF29B-7229-65FF-ED9A-6A10DB528FC0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6266" y="6309738"/>
              <a:ext cx="460807" cy="298177"/>
            </a:xfrm>
            <a:custGeom>
              <a:avLst/>
              <a:gdLst>
                <a:gd name="T0" fmla="*/ 0 w 231"/>
                <a:gd name="T1" fmla="*/ 0 h 260"/>
                <a:gd name="T2" fmla="*/ 65 w 231"/>
                <a:gd name="T3" fmla="*/ 209 h 260"/>
                <a:gd name="T4" fmla="*/ 146 w 231"/>
                <a:gd name="T5" fmla="*/ 260 h 260"/>
                <a:gd name="T6" fmla="*/ 231 w 231"/>
                <a:gd name="T7" fmla="*/ 87 h 260"/>
                <a:gd name="T8" fmla="*/ 0 w 231"/>
                <a:gd name="T9" fmla="*/ 0 h 260"/>
                <a:gd name="connsiteX0" fmla="*/ 0 w 10000"/>
                <a:gd name="connsiteY0" fmla="*/ 0 h 8038"/>
                <a:gd name="connsiteX1" fmla="*/ 2814 w 10000"/>
                <a:gd name="connsiteY1" fmla="*/ 8038 h 8038"/>
                <a:gd name="connsiteX2" fmla="*/ 10000 w 10000"/>
                <a:gd name="connsiteY2" fmla="*/ 3346 h 8038"/>
                <a:gd name="connsiteX3" fmla="*/ 0 w 10000"/>
                <a:gd name="connsiteY3" fmla="*/ 0 h 8038"/>
                <a:gd name="connsiteX0" fmla="*/ 0 w 7513"/>
                <a:gd name="connsiteY0" fmla="*/ 0 h 10000"/>
                <a:gd name="connsiteX1" fmla="*/ 2814 w 7513"/>
                <a:gd name="connsiteY1" fmla="*/ 10000 h 10000"/>
                <a:gd name="connsiteX2" fmla="*/ 7513 w 7513"/>
                <a:gd name="connsiteY2" fmla="*/ 3223 h 10000"/>
                <a:gd name="connsiteX3" fmla="*/ 0 w 7513"/>
                <a:gd name="connsiteY3" fmla="*/ 0 h 10000"/>
                <a:gd name="connsiteX0" fmla="*/ 1379 w 11379"/>
                <a:gd name="connsiteY0" fmla="*/ 0 h 10000"/>
                <a:gd name="connsiteX1" fmla="*/ 121 w 11379"/>
                <a:gd name="connsiteY1" fmla="*/ 5204 h 10000"/>
                <a:gd name="connsiteX2" fmla="*/ 5125 w 11379"/>
                <a:gd name="connsiteY2" fmla="*/ 10000 h 10000"/>
                <a:gd name="connsiteX3" fmla="*/ 11379 w 11379"/>
                <a:gd name="connsiteY3" fmla="*/ 3223 h 10000"/>
                <a:gd name="connsiteX4" fmla="*/ 1379 w 11379"/>
                <a:gd name="connsiteY4" fmla="*/ 0 h 10000"/>
                <a:gd name="connsiteX0" fmla="*/ 1379 w 11379"/>
                <a:gd name="connsiteY0" fmla="*/ 0 h 6817"/>
                <a:gd name="connsiteX1" fmla="*/ 121 w 11379"/>
                <a:gd name="connsiteY1" fmla="*/ 5204 h 6817"/>
                <a:gd name="connsiteX2" fmla="*/ 8261 w 11379"/>
                <a:gd name="connsiteY2" fmla="*/ 6817 h 6817"/>
                <a:gd name="connsiteX3" fmla="*/ 11379 w 11379"/>
                <a:gd name="connsiteY3" fmla="*/ 3223 h 6817"/>
                <a:gd name="connsiteX4" fmla="*/ 1379 w 11379"/>
                <a:gd name="connsiteY4" fmla="*/ 0 h 6817"/>
                <a:gd name="connsiteX0" fmla="*/ 1212 w 7260"/>
                <a:gd name="connsiteY0" fmla="*/ 0 h 10000"/>
                <a:gd name="connsiteX1" fmla="*/ 106 w 7260"/>
                <a:gd name="connsiteY1" fmla="*/ 7634 h 10000"/>
                <a:gd name="connsiteX2" fmla="*/ 7260 w 7260"/>
                <a:gd name="connsiteY2" fmla="*/ 10000 h 10000"/>
                <a:gd name="connsiteX3" fmla="*/ 6555 w 7260"/>
                <a:gd name="connsiteY3" fmla="*/ 3985 h 10000"/>
                <a:gd name="connsiteX4" fmla="*/ 1212 w 7260"/>
                <a:gd name="connsiteY4" fmla="*/ 0 h 1000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46" h="13184">
                  <a:moveTo>
                    <a:pt x="0" y="0"/>
                  </a:moveTo>
                  <a:cubicBezTo>
                    <a:pt x="863" y="2756"/>
                    <a:pt x="5101" y="8699"/>
                    <a:pt x="10392" y="10818"/>
                  </a:cubicBezTo>
                  <a:lnTo>
                    <a:pt x="20246" y="13184"/>
                  </a:lnTo>
                  <a:cubicBezTo>
                    <a:pt x="18340" y="10967"/>
                    <a:pt x="17490" y="10341"/>
                    <a:pt x="19275" y="7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" name="Freeform 79">
              <a:extLst>
                <a:ext uri="{FF2B5EF4-FFF2-40B4-BE49-F238E27FC236}">
                  <a16:creationId xmlns:a16="http://schemas.microsoft.com/office/drawing/2014/main" id="{5CACE7C3-E211-6BA1-87C9-88DA19F98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1451" y="5407025"/>
              <a:ext cx="1958975" cy="1189038"/>
            </a:xfrm>
            <a:custGeom>
              <a:avLst/>
              <a:gdLst>
                <a:gd name="T0" fmla="*/ 8 w 1209"/>
                <a:gd name="T1" fmla="*/ 57 h 734"/>
                <a:gd name="T2" fmla="*/ 574 w 1209"/>
                <a:gd name="T3" fmla="*/ 102 h 734"/>
                <a:gd name="T4" fmla="*/ 1081 w 1209"/>
                <a:gd name="T5" fmla="*/ 548 h 734"/>
                <a:gd name="T6" fmla="*/ 1209 w 1209"/>
                <a:gd name="T7" fmla="*/ 730 h 734"/>
                <a:gd name="T8" fmla="*/ 1009 w 1209"/>
                <a:gd name="T9" fmla="*/ 734 h 734"/>
                <a:gd name="T10" fmla="*/ 358 w 1209"/>
                <a:gd name="T11" fmla="*/ 518 h 734"/>
                <a:gd name="T12" fmla="*/ 8 w 1209"/>
                <a:gd name="T13" fmla="*/ 57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9" h="734">
                  <a:moveTo>
                    <a:pt x="8" y="57"/>
                  </a:moveTo>
                  <a:cubicBezTo>
                    <a:pt x="8" y="57"/>
                    <a:pt x="343" y="0"/>
                    <a:pt x="574" y="102"/>
                  </a:cubicBezTo>
                  <a:cubicBezTo>
                    <a:pt x="805" y="203"/>
                    <a:pt x="998" y="505"/>
                    <a:pt x="1081" y="548"/>
                  </a:cubicBezTo>
                  <a:cubicBezTo>
                    <a:pt x="1163" y="592"/>
                    <a:pt x="1209" y="730"/>
                    <a:pt x="1209" y="730"/>
                  </a:cubicBezTo>
                  <a:cubicBezTo>
                    <a:pt x="1009" y="734"/>
                    <a:pt x="1009" y="734"/>
                    <a:pt x="1009" y="734"/>
                  </a:cubicBezTo>
                  <a:cubicBezTo>
                    <a:pt x="1009" y="734"/>
                    <a:pt x="529" y="627"/>
                    <a:pt x="358" y="518"/>
                  </a:cubicBezTo>
                  <a:cubicBezTo>
                    <a:pt x="187" y="410"/>
                    <a:pt x="0" y="179"/>
                    <a:pt x="8" y="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" name="Freeform 80">
              <a:extLst>
                <a:ext uri="{FF2B5EF4-FFF2-40B4-BE49-F238E27FC236}">
                  <a16:creationId xmlns:a16="http://schemas.microsoft.com/office/drawing/2014/main" id="{307A9B23-E5B4-79DE-8384-1E8CC6C3E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175" y="6243657"/>
              <a:ext cx="824437" cy="786685"/>
            </a:xfrm>
            <a:custGeom>
              <a:avLst/>
              <a:gdLst>
                <a:gd name="T0" fmla="*/ 84 w 503"/>
                <a:gd name="T1" fmla="*/ 0 h 479"/>
                <a:gd name="T2" fmla="*/ 88 w 503"/>
                <a:gd name="T3" fmla="*/ 1 h 479"/>
                <a:gd name="T4" fmla="*/ 382 w 503"/>
                <a:gd name="T5" fmla="*/ 32 h 479"/>
                <a:gd name="T6" fmla="*/ 481 w 503"/>
                <a:gd name="T7" fmla="*/ 82 h 479"/>
                <a:gd name="T8" fmla="*/ 293 w 503"/>
                <a:gd name="T9" fmla="*/ 241 h 479"/>
                <a:gd name="T10" fmla="*/ 325 w 503"/>
                <a:gd name="T11" fmla="*/ 456 h 479"/>
                <a:gd name="T12" fmla="*/ 153 w 503"/>
                <a:gd name="T13" fmla="*/ 358 h 479"/>
                <a:gd name="T14" fmla="*/ 0 w 503"/>
                <a:gd name="T15" fmla="*/ 187 h 479"/>
                <a:gd name="T16" fmla="*/ 84 w 503"/>
                <a:gd name="T17" fmla="*/ 0 h 479"/>
                <a:gd name="connsiteX0" fmla="*/ 1670 w 9563"/>
                <a:gd name="connsiteY0" fmla="*/ 0 h 9650"/>
                <a:gd name="connsiteX1" fmla="*/ 1750 w 9563"/>
                <a:gd name="connsiteY1" fmla="*/ 21 h 9650"/>
                <a:gd name="connsiteX2" fmla="*/ 9563 w 9563"/>
                <a:gd name="connsiteY2" fmla="*/ 1712 h 9650"/>
                <a:gd name="connsiteX3" fmla="*/ 5825 w 9563"/>
                <a:gd name="connsiteY3" fmla="*/ 5031 h 9650"/>
                <a:gd name="connsiteX4" fmla="*/ 6461 w 9563"/>
                <a:gd name="connsiteY4" fmla="*/ 9520 h 9650"/>
                <a:gd name="connsiteX5" fmla="*/ 3042 w 9563"/>
                <a:gd name="connsiteY5" fmla="*/ 7474 h 9650"/>
                <a:gd name="connsiteX6" fmla="*/ 0 w 9563"/>
                <a:gd name="connsiteY6" fmla="*/ 3904 h 9650"/>
                <a:gd name="connsiteX7" fmla="*/ 1670 w 9563"/>
                <a:gd name="connsiteY7" fmla="*/ 0 h 965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488 h 10488"/>
                <a:gd name="connsiteX1" fmla="*/ 1830 w 10586"/>
                <a:gd name="connsiteY1" fmla="*/ 510 h 10488"/>
                <a:gd name="connsiteX2" fmla="*/ 10586 w 10586"/>
                <a:gd name="connsiteY2" fmla="*/ 368 h 10488"/>
                <a:gd name="connsiteX3" fmla="*/ 6091 w 10586"/>
                <a:gd name="connsiteY3" fmla="*/ 5701 h 10488"/>
                <a:gd name="connsiteX4" fmla="*/ 6756 w 10586"/>
                <a:gd name="connsiteY4" fmla="*/ 10353 h 10488"/>
                <a:gd name="connsiteX5" fmla="*/ 3181 w 10586"/>
                <a:gd name="connsiteY5" fmla="*/ 8233 h 10488"/>
                <a:gd name="connsiteX6" fmla="*/ 0 w 10586"/>
                <a:gd name="connsiteY6" fmla="*/ 4534 h 10488"/>
                <a:gd name="connsiteX7" fmla="*/ 1746 w 10586"/>
                <a:gd name="connsiteY7" fmla="*/ 488 h 1048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6091 w 10586"/>
                <a:gd name="connsiteY3" fmla="*/ 58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5515 w 10586"/>
                <a:gd name="connsiteY3" fmla="*/ 55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308 w 10894"/>
                <a:gd name="connsiteY0" fmla="*/ 4704 h 10523"/>
                <a:gd name="connsiteX1" fmla="*/ 2138 w 10894"/>
                <a:gd name="connsiteY1" fmla="*/ 680 h 10523"/>
                <a:gd name="connsiteX2" fmla="*/ 10894 w 10894"/>
                <a:gd name="connsiteY2" fmla="*/ 538 h 10523"/>
                <a:gd name="connsiteX3" fmla="*/ 5823 w 10894"/>
                <a:gd name="connsiteY3" fmla="*/ 5571 h 10523"/>
                <a:gd name="connsiteX4" fmla="*/ 7064 w 10894"/>
                <a:gd name="connsiteY4" fmla="*/ 10523 h 10523"/>
                <a:gd name="connsiteX5" fmla="*/ 308 w 10894"/>
                <a:gd name="connsiteY5" fmla="*/ 4704 h 10523"/>
                <a:gd name="connsiteX0" fmla="*/ 0 w 10586"/>
                <a:gd name="connsiteY0" fmla="*/ 4704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86" h="10523">
                  <a:moveTo>
                    <a:pt x="0" y="4704"/>
                  </a:moveTo>
                  <a:cubicBezTo>
                    <a:pt x="1209" y="3264"/>
                    <a:pt x="66" y="1374"/>
                    <a:pt x="1830" y="680"/>
                  </a:cubicBezTo>
                  <a:cubicBezTo>
                    <a:pt x="4749" y="633"/>
                    <a:pt x="7914" y="-731"/>
                    <a:pt x="10586" y="538"/>
                  </a:cubicBezTo>
                  <a:cubicBezTo>
                    <a:pt x="4150" y="3778"/>
                    <a:pt x="6153" y="3907"/>
                    <a:pt x="5515" y="5571"/>
                  </a:cubicBezTo>
                  <a:cubicBezTo>
                    <a:pt x="4877" y="7235"/>
                    <a:pt x="7089" y="10026"/>
                    <a:pt x="6756" y="10523"/>
                  </a:cubicBezTo>
                  <a:cubicBezTo>
                    <a:pt x="2091" y="8878"/>
                    <a:pt x="835" y="6348"/>
                    <a:pt x="0" y="470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" name="Freeform 81">
              <a:extLst>
                <a:ext uri="{FF2B5EF4-FFF2-40B4-BE49-F238E27FC236}">
                  <a16:creationId xmlns:a16="http://schemas.microsoft.com/office/drawing/2014/main" id="{585AE154-286B-43BA-36CC-03A008034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6551" y="5522913"/>
              <a:ext cx="115888" cy="114300"/>
            </a:xfrm>
            <a:custGeom>
              <a:avLst/>
              <a:gdLst>
                <a:gd name="T0" fmla="*/ 70 w 71"/>
                <a:gd name="T1" fmla="*/ 38 h 71"/>
                <a:gd name="T2" fmla="*/ 33 w 71"/>
                <a:gd name="T3" fmla="*/ 70 h 71"/>
                <a:gd name="T4" fmla="*/ 1 w 71"/>
                <a:gd name="T5" fmla="*/ 33 h 71"/>
                <a:gd name="T6" fmla="*/ 38 w 71"/>
                <a:gd name="T7" fmla="*/ 1 h 71"/>
                <a:gd name="T8" fmla="*/ 70 w 71"/>
                <a:gd name="T9" fmla="*/ 38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70" y="38"/>
                  </a:moveTo>
                  <a:cubicBezTo>
                    <a:pt x="69" y="57"/>
                    <a:pt x="52" y="71"/>
                    <a:pt x="33" y="70"/>
                  </a:cubicBezTo>
                  <a:cubicBezTo>
                    <a:pt x="14" y="69"/>
                    <a:pt x="0" y="52"/>
                    <a:pt x="1" y="33"/>
                  </a:cubicBezTo>
                  <a:cubicBezTo>
                    <a:pt x="2" y="14"/>
                    <a:pt x="19" y="0"/>
                    <a:pt x="38" y="1"/>
                  </a:cubicBezTo>
                  <a:cubicBezTo>
                    <a:pt x="57" y="2"/>
                    <a:pt x="71" y="19"/>
                    <a:pt x="70" y="3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" name="Freeform 82">
              <a:extLst>
                <a:ext uri="{FF2B5EF4-FFF2-40B4-BE49-F238E27FC236}">
                  <a16:creationId xmlns:a16="http://schemas.microsoft.com/office/drawing/2014/main" id="{8F79BFF2-DFE5-0458-E1A0-469DCB5C6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4026" y="5541963"/>
              <a:ext cx="296863" cy="357188"/>
            </a:xfrm>
            <a:custGeom>
              <a:avLst/>
              <a:gdLst>
                <a:gd name="T0" fmla="*/ 135 w 184"/>
                <a:gd name="T1" fmla="*/ 0 h 220"/>
                <a:gd name="T2" fmla="*/ 0 w 184"/>
                <a:gd name="T3" fmla="*/ 220 h 220"/>
                <a:gd name="T4" fmla="*/ 135 w 184"/>
                <a:gd name="T5" fmla="*/ 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4" h="220">
                  <a:moveTo>
                    <a:pt x="135" y="0"/>
                  </a:moveTo>
                  <a:cubicBezTo>
                    <a:pt x="135" y="0"/>
                    <a:pt x="184" y="169"/>
                    <a:pt x="0" y="220"/>
                  </a:cubicBezTo>
                  <a:cubicBezTo>
                    <a:pt x="0" y="220"/>
                    <a:pt x="141" y="156"/>
                    <a:pt x="135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" name="Freeform 83">
              <a:extLst>
                <a:ext uri="{FF2B5EF4-FFF2-40B4-BE49-F238E27FC236}">
                  <a16:creationId xmlns:a16="http://schemas.microsoft.com/office/drawing/2014/main" id="{BD8E7D83-C345-955E-EAA3-CFEF8ED0E3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5151" y="5888038"/>
              <a:ext cx="238125" cy="201613"/>
            </a:xfrm>
            <a:custGeom>
              <a:avLst/>
              <a:gdLst>
                <a:gd name="T0" fmla="*/ 43 w 147"/>
                <a:gd name="T1" fmla="*/ 0 h 124"/>
                <a:gd name="T2" fmla="*/ 147 w 147"/>
                <a:gd name="T3" fmla="*/ 124 h 124"/>
                <a:gd name="T4" fmla="*/ 0 w 147"/>
                <a:gd name="T5" fmla="*/ 38 h 124"/>
                <a:gd name="T6" fmla="*/ 43 w 147"/>
                <a:gd name="T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7" h="124">
                  <a:moveTo>
                    <a:pt x="43" y="0"/>
                  </a:moveTo>
                  <a:cubicBezTo>
                    <a:pt x="43" y="0"/>
                    <a:pt x="130" y="39"/>
                    <a:pt x="147" y="124"/>
                  </a:cubicBezTo>
                  <a:cubicBezTo>
                    <a:pt x="147" y="124"/>
                    <a:pt x="47" y="117"/>
                    <a:pt x="0" y="38"/>
                  </a:cubicBezTo>
                  <a:cubicBezTo>
                    <a:pt x="0" y="38"/>
                    <a:pt x="58" y="57"/>
                    <a:pt x="4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EDE7BA6-FF04-76D1-5918-CE186C00AEE1}"/>
              </a:ext>
            </a:extLst>
          </p:cNvPr>
          <p:cNvGrpSpPr/>
          <p:nvPr/>
        </p:nvGrpSpPr>
        <p:grpSpPr>
          <a:xfrm rot="1902859" flipH="1">
            <a:off x="5075916" y="4415416"/>
            <a:ext cx="1882912" cy="1255695"/>
            <a:chOff x="7791451" y="5407025"/>
            <a:chExt cx="2434161" cy="1623317"/>
          </a:xfrm>
        </p:grpSpPr>
        <p:sp>
          <p:nvSpPr>
            <p:cNvPr id="15" name="Freeform 76">
              <a:extLst>
                <a:ext uri="{FF2B5EF4-FFF2-40B4-BE49-F238E27FC236}">
                  <a16:creationId xmlns:a16="http://schemas.microsoft.com/office/drawing/2014/main" id="{F707CAA8-5C67-06F5-AB57-709F968C8BD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8154" y="5476566"/>
              <a:ext cx="968956" cy="444707"/>
            </a:xfrm>
            <a:custGeom>
              <a:avLst/>
              <a:gdLst>
                <a:gd name="T0" fmla="*/ 0 w 497"/>
                <a:gd name="T1" fmla="*/ 60 h 324"/>
                <a:gd name="T2" fmla="*/ 163 w 497"/>
                <a:gd name="T3" fmla="*/ 0 h 324"/>
                <a:gd name="T4" fmla="*/ 497 w 497"/>
                <a:gd name="T5" fmla="*/ 275 h 324"/>
                <a:gd name="T6" fmla="*/ 402 w 497"/>
                <a:gd name="T7" fmla="*/ 268 h 324"/>
                <a:gd name="T8" fmla="*/ 366 w 497"/>
                <a:gd name="T9" fmla="*/ 324 h 324"/>
                <a:gd name="T10" fmla="*/ 0 w 497"/>
                <a:gd name="T11" fmla="*/ 60 h 324"/>
                <a:gd name="connsiteX0" fmla="*/ 0 w 10000"/>
                <a:gd name="connsiteY0" fmla="*/ 1969 h 10117"/>
                <a:gd name="connsiteX1" fmla="*/ 3280 w 10000"/>
                <a:gd name="connsiteY1" fmla="*/ 117 h 10117"/>
                <a:gd name="connsiteX2" fmla="*/ 10000 w 10000"/>
                <a:gd name="connsiteY2" fmla="*/ 8605 h 10117"/>
                <a:gd name="connsiteX3" fmla="*/ 8089 w 10000"/>
                <a:gd name="connsiteY3" fmla="*/ 8389 h 10117"/>
                <a:gd name="connsiteX4" fmla="*/ 7364 w 10000"/>
                <a:gd name="connsiteY4" fmla="*/ 10117 h 10117"/>
                <a:gd name="connsiteX5" fmla="*/ 0 w 10000"/>
                <a:gd name="connsiteY5" fmla="*/ 1969 h 10117"/>
                <a:gd name="connsiteX0" fmla="*/ 0 w 12281"/>
                <a:gd name="connsiteY0" fmla="*/ 1114 h 10195"/>
                <a:gd name="connsiteX1" fmla="*/ 5561 w 12281"/>
                <a:gd name="connsiteY1" fmla="*/ 195 h 10195"/>
                <a:gd name="connsiteX2" fmla="*/ 12281 w 12281"/>
                <a:gd name="connsiteY2" fmla="*/ 8683 h 10195"/>
                <a:gd name="connsiteX3" fmla="*/ 10370 w 12281"/>
                <a:gd name="connsiteY3" fmla="*/ 8467 h 10195"/>
                <a:gd name="connsiteX4" fmla="*/ 9645 w 12281"/>
                <a:gd name="connsiteY4" fmla="*/ 10195 h 10195"/>
                <a:gd name="connsiteX5" fmla="*/ 0 w 12281"/>
                <a:gd name="connsiteY5" fmla="*/ 1114 h 10195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9645 w 12281"/>
                <a:gd name="connsiteY3" fmla="*/ 10158 h 10158"/>
                <a:gd name="connsiteX4" fmla="*/ 0 w 12281"/>
                <a:gd name="connsiteY4" fmla="*/ 1077 h 10158"/>
                <a:gd name="connsiteX0" fmla="*/ 0 w 12281"/>
                <a:gd name="connsiteY0" fmla="*/ 1077 h 8646"/>
                <a:gd name="connsiteX1" fmla="*/ 5561 w 12281"/>
                <a:gd name="connsiteY1" fmla="*/ 158 h 8646"/>
                <a:gd name="connsiteX2" fmla="*/ 12281 w 12281"/>
                <a:gd name="connsiteY2" fmla="*/ 8646 h 8646"/>
                <a:gd name="connsiteX3" fmla="*/ 7729 w 12281"/>
                <a:gd name="connsiteY3" fmla="*/ 7872 h 8646"/>
                <a:gd name="connsiteX4" fmla="*/ 0 w 12281"/>
                <a:gd name="connsiteY4" fmla="*/ 1077 h 8646"/>
                <a:gd name="connsiteX0" fmla="*/ 0 w 10000"/>
                <a:gd name="connsiteY0" fmla="*/ 1246 h 10000"/>
                <a:gd name="connsiteX1" fmla="*/ 4528 w 10000"/>
                <a:gd name="connsiteY1" fmla="*/ 183 h 10000"/>
                <a:gd name="connsiteX2" fmla="*/ 10000 w 10000"/>
                <a:gd name="connsiteY2" fmla="*/ 10000 h 10000"/>
                <a:gd name="connsiteX3" fmla="*/ 6293 w 10000"/>
                <a:gd name="connsiteY3" fmla="*/ 9105 h 10000"/>
                <a:gd name="connsiteX4" fmla="*/ 0 w 10000"/>
                <a:gd name="connsiteY4" fmla="*/ 1246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246"/>
                  </a:moveTo>
                  <a:cubicBezTo>
                    <a:pt x="890" y="532"/>
                    <a:pt x="2573" y="-399"/>
                    <a:pt x="4528" y="183"/>
                  </a:cubicBezTo>
                  <a:cubicBezTo>
                    <a:pt x="7318" y="3400"/>
                    <a:pt x="8176" y="6728"/>
                    <a:pt x="10000" y="10000"/>
                  </a:cubicBezTo>
                  <a:cubicBezTo>
                    <a:pt x="8764" y="9702"/>
                    <a:pt x="8173" y="7784"/>
                    <a:pt x="6293" y="9105"/>
                  </a:cubicBezTo>
                  <a:lnTo>
                    <a:pt x="0" y="1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" name="Freeform 77">
              <a:extLst>
                <a:ext uri="{FF2B5EF4-FFF2-40B4-BE49-F238E27FC236}">
                  <a16:creationId xmlns:a16="http://schemas.microsoft.com/office/drawing/2014/main" id="{44E64AEB-57C3-5723-03F2-B1381155D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1669" y="6116638"/>
              <a:ext cx="303369" cy="330204"/>
            </a:xfrm>
            <a:custGeom>
              <a:avLst/>
              <a:gdLst>
                <a:gd name="T0" fmla="*/ 0 w 189"/>
                <a:gd name="T1" fmla="*/ 0 h 234"/>
                <a:gd name="T2" fmla="*/ 23 w 189"/>
                <a:gd name="T3" fmla="*/ 195 h 234"/>
                <a:gd name="T4" fmla="*/ 47 w 189"/>
                <a:gd name="T5" fmla="*/ 234 h 234"/>
                <a:gd name="T6" fmla="*/ 94 w 189"/>
                <a:gd name="T7" fmla="*/ 208 h 234"/>
                <a:gd name="T8" fmla="*/ 189 w 189"/>
                <a:gd name="T9" fmla="*/ 105 h 234"/>
                <a:gd name="T10" fmla="*/ 0 w 189"/>
                <a:gd name="T11" fmla="*/ 0 h 234"/>
                <a:gd name="connsiteX0" fmla="*/ 0 w 10000"/>
                <a:gd name="connsiteY0" fmla="*/ 0 h 8889"/>
                <a:gd name="connsiteX1" fmla="*/ 1217 w 10000"/>
                <a:gd name="connsiteY1" fmla="*/ 8333 h 8889"/>
                <a:gd name="connsiteX2" fmla="*/ 4974 w 10000"/>
                <a:gd name="connsiteY2" fmla="*/ 8889 h 8889"/>
                <a:gd name="connsiteX3" fmla="*/ 10000 w 10000"/>
                <a:gd name="connsiteY3" fmla="*/ 4487 h 8889"/>
                <a:gd name="connsiteX4" fmla="*/ 0 w 10000"/>
                <a:gd name="connsiteY4" fmla="*/ 0 h 8889"/>
                <a:gd name="connsiteX0" fmla="*/ 312 w 10312"/>
                <a:gd name="connsiteY0" fmla="*/ 0 h 10000"/>
                <a:gd name="connsiteX1" fmla="*/ 1529 w 10312"/>
                <a:gd name="connsiteY1" fmla="*/ 9375 h 10000"/>
                <a:gd name="connsiteX2" fmla="*/ 5286 w 10312"/>
                <a:gd name="connsiteY2" fmla="*/ 10000 h 10000"/>
                <a:gd name="connsiteX3" fmla="*/ 10312 w 10312"/>
                <a:gd name="connsiteY3" fmla="*/ 5048 h 10000"/>
                <a:gd name="connsiteX4" fmla="*/ 312 w 10312"/>
                <a:gd name="connsiteY4" fmla="*/ 0 h 10000"/>
                <a:gd name="connsiteX0" fmla="*/ 1006 w 11006"/>
                <a:gd name="connsiteY0" fmla="*/ 0 h 10000"/>
                <a:gd name="connsiteX1" fmla="*/ 2223 w 11006"/>
                <a:gd name="connsiteY1" fmla="*/ 9375 h 10000"/>
                <a:gd name="connsiteX2" fmla="*/ 5980 w 11006"/>
                <a:gd name="connsiteY2" fmla="*/ 10000 h 10000"/>
                <a:gd name="connsiteX3" fmla="*/ 11006 w 11006"/>
                <a:gd name="connsiteY3" fmla="*/ 5048 h 10000"/>
                <a:gd name="connsiteX4" fmla="*/ 1006 w 11006"/>
                <a:gd name="connsiteY4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11" h="10000">
                  <a:moveTo>
                    <a:pt x="111" y="0"/>
                  </a:moveTo>
                  <a:cubicBezTo>
                    <a:pt x="-727" y="825"/>
                    <a:pt x="3418" y="9159"/>
                    <a:pt x="5085" y="10000"/>
                  </a:cubicBezTo>
                  <a:cubicBezTo>
                    <a:pt x="6760" y="8349"/>
                    <a:pt x="5156" y="4882"/>
                    <a:pt x="10111" y="5048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" name="Freeform 78">
              <a:extLst>
                <a:ext uri="{FF2B5EF4-FFF2-40B4-BE49-F238E27FC236}">
                  <a16:creationId xmlns:a16="http://schemas.microsoft.com/office/drawing/2014/main" id="{6527DC22-0024-7F57-18EB-3AF3FF9FD052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6266" y="6309738"/>
              <a:ext cx="460807" cy="298177"/>
            </a:xfrm>
            <a:custGeom>
              <a:avLst/>
              <a:gdLst>
                <a:gd name="T0" fmla="*/ 0 w 231"/>
                <a:gd name="T1" fmla="*/ 0 h 260"/>
                <a:gd name="T2" fmla="*/ 65 w 231"/>
                <a:gd name="T3" fmla="*/ 209 h 260"/>
                <a:gd name="T4" fmla="*/ 146 w 231"/>
                <a:gd name="T5" fmla="*/ 260 h 260"/>
                <a:gd name="T6" fmla="*/ 231 w 231"/>
                <a:gd name="T7" fmla="*/ 87 h 260"/>
                <a:gd name="T8" fmla="*/ 0 w 231"/>
                <a:gd name="T9" fmla="*/ 0 h 260"/>
                <a:gd name="connsiteX0" fmla="*/ 0 w 10000"/>
                <a:gd name="connsiteY0" fmla="*/ 0 h 8038"/>
                <a:gd name="connsiteX1" fmla="*/ 2814 w 10000"/>
                <a:gd name="connsiteY1" fmla="*/ 8038 h 8038"/>
                <a:gd name="connsiteX2" fmla="*/ 10000 w 10000"/>
                <a:gd name="connsiteY2" fmla="*/ 3346 h 8038"/>
                <a:gd name="connsiteX3" fmla="*/ 0 w 10000"/>
                <a:gd name="connsiteY3" fmla="*/ 0 h 8038"/>
                <a:gd name="connsiteX0" fmla="*/ 0 w 7513"/>
                <a:gd name="connsiteY0" fmla="*/ 0 h 10000"/>
                <a:gd name="connsiteX1" fmla="*/ 2814 w 7513"/>
                <a:gd name="connsiteY1" fmla="*/ 10000 h 10000"/>
                <a:gd name="connsiteX2" fmla="*/ 7513 w 7513"/>
                <a:gd name="connsiteY2" fmla="*/ 3223 h 10000"/>
                <a:gd name="connsiteX3" fmla="*/ 0 w 7513"/>
                <a:gd name="connsiteY3" fmla="*/ 0 h 10000"/>
                <a:gd name="connsiteX0" fmla="*/ 1379 w 11379"/>
                <a:gd name="connsiteY0" fmla="*/ 0 h 10000"/>
                <a:gd name="connsiteX1" fmla="*/ 121 w 11379"/>
                <a:gd name="connsiteY1" fmla="*/ 5204 h 10000"/>
                <a:gd name="connsiteX2" fmla="*/ 5125 w 11379"/>
                <a:gd name="connsiteY2" fmla="*/ 10000 h 10000"/>
                <a:gd name="connsiteX3" fmla="*/ 11379 w 11379"/>
                <a:gd name="connsiteY3" fmla="*/ 3223 h 10000"/>
                <a:gd name="connsiteX4" fmla="*/ 1379 w 11379"/>
                <a:gd name="connsiteY4" fmla="*/ 0 h 10000"/>
                <a:gd name="connsiteX0" fmla="*/ 1379 w 11379"/>
                <a:gd name="connsiteY0" fmla="*/ 0 h 6817"/>
                <a:gd name="connsiteX1" fmla="*/ 121 w 11379"/>
                <a:gd name="connsiteY1" fmla="*/ 5204 h 6817"/>
                <a:gd name="connsiteX2" fmla="*/ 8261 w 11379"/>
                <a:gd name="connsiteY2" fmla="*/ 6817 h 6817"/>
                <a:gd name="connsiteX3" fmla="*/ 11379 w 11379"/>
                <a:gd name="connsiteY3" fmla="*/ 3223 h 6817"/>
                <a:gd name="connsiteX4" fmla="*/ 1379 w 11379"/>
                <a:gd name="connsiteY4" fmla="*/ 0 h 6817"/>
                <a:gd name="connsiteX0" fmla="*/ 1212 w 7260"/>
                <a:gd name="connsiteY0" fmla="*/ 0 h 10000"/>
                <a:gd name="connsiteX1" fmla="*/ 106 w 7260"/>
                <a:gd name="connsiteY1" fmla="*/ 7634 h 10000"/>
                <a:gd name="connsiteX2" fmla="*/ 7260 w 7260"/>
                <a:gd name="connsiteY2" fmla="*/ 10000 h 10000"/>
                <a:gd name="connsiteX3" fmla="*/ 6555 w 7260"/>
                <a:gd name="connsiteY3" fmla="*/ 3985 h 10000"/>
                <a:gd name="connsiteX4" fmla="*/ 1212 w 7260"/>
                <a:gd name="connsiteY4" fmla="*/ 0 h 1000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46" h="13184">
                  <a:moveTo>
                    <a:pt x="0" y="0"/>
                  </a:moveTo>
                  <a:cubicBezTo>
                    <a:pt x="863" y="2756"/>
                    <a:pt x="5101" y="8699"/>
                    <a:pt x="10392" y="10818"/>
                  </a:cubicBezTo>
                  <a:lnTo>
                    <a:pt x="20246" y="13184"/>
                  </a:lnTo>
                  <a:cubicBezTo>
                    <a:pt x="18340" y="10967"/>
                    <a:pt x="17490" y="10341"/>
                    <a:pt x="19275" y="7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" name="Freeform 79">
              <a:extLst>
                <a:ext uri="{FF2B5EF4-FFF2-40B4-BE49-F238E27FC236}">
                  <a16:creationId xmlns:a16="http://schemas.microsoft.com/office/drawing/2014/main" id="{96F53A61-8C58-8A55-BDB4-92FEB6F81F1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1451" y="5407025"/>
              <a:ext cx="1958975" cy="1189038"/>
            </a:xfrm>
            <a:custGeom>
              <a:avLst/>
              <a:gdLst>
                <a:gd name="T0" fmla="*/ 8 w 1209"/>
                <a:gd name="T1" fmla="*/ 57 h 734"/>
                <a:gd name="T2" fmla="*/ 574 w 1209"/>
                <a:gd name="T3" fmla="*/ 102 h 734"/>
                <a:gd name="T4" fmla="*/ 1081 w 1209"/>
                <a:gd name="T5" fmla="*/ 548 h 734"/>
                <a:gd name="T6" fmla="*/ 1209 w 1209"/>
                <a:gd name="T7" fmla="*/ 730 h 734"/>
                <a:gd name="T8" fmla="*/ 1009 w 1209"/>
                <a:gd name="T9" fmla="*/ 734 h 734"/>
                <a:gd name="T10" fmla="*/ 358 w 1209"/>
                <a:gd name="T11" fmla="*/ 518 h 734"/>
                <a:gd name="T12" fmla="*/ 8 w 1209"/>
                <a:gd name="T13" fmla="*/ 57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9" h="734">
                  <a:moveTo>
                    <a:pt x="8" y="57"/>
                  </a:moveTo>
                  <a:cubicBezTo>
                    <a:pt x="8" y="57"/>
                    <a:pt x="343" y="0"/>
                    <a:pt x="574" y="102"/>
                  </a:cubicBezTo>
                  <a:cubicBezTo>
                    <a:pt x="805" y="203"/>
                    <a:pt x="998" y="505"/>
                    <a:pt x="1081" y="548"/>
                  </a:cubicBezTo>
                  <a:cubicBezTo>
                    <a:pt x="1163" y="592"/>
                    <a:pt x="1209" y="730"/>
                    <a:pt x="1209" y="730"/>
                  </a:cubicBezTo>
                  <a:cubicBezTo>
                    <a:pt x="1009" y="734"/>
                    <a:pt x="1009" y="734"/>
                    <a:pt x="1009" y="734"/>
                  </a:cubicBezTo>
                  <a:cubicBezTo>
                    <a:pt x="1009" y="734"/>
                    <a:pt x="529" y="627"/>
                    <a:pt x="358" y="518"/>
                  </a:cubicBezTo>
                  <a:cubicBezTo>
                    <a:pt x="187" y="410"/>
                    <a:pt x="0" y="179"/>
                    <a:pt x="8" y="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" name="Freeform 80">
              <a:extLst>
                <a:ext uri="{FF2B5EF4-FFF2-40B4-BE49-F238E27FC236}">
                  <a16:creationId xmlns:a16="http://schemas.microsoft.com/office/drawing/2014/main" id="{20822B0C-6887-4DDB-2EEA-46AB9FC7F6A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175" y="6243657"/>
              <a:ext cx="824437" cy="786685"/>
            </a:xfrm>
            <a:custGeom>
              <a:avLst/>
              <a:gdLst>
                <a:gd name="T0" fmla="*/ 84 w 503"/>
                <a:gd name="T1" fmla="*/ 0 h 479"/>
                <a:gd name="T2" fmla="*/ 88 w 503"/>
                <a:gd name="T3" fmla="*/ 1 h 479"/>
                <a:gd name="T4" fmla="*/ 382 w 503"/>
                <a:gd name="T5" fmla="*/ 32 h 479"/>
                <a:gd name="T6" fmla="*/ 481 w 503"/>
                <a:gd name="T7" fmla="*/ 82 h 479"/>
                <a:gd name="T8" fmla="*/ 293 w 503"/>
                <a:gd name="T9" fmla="*/ 241 h 479"/>
                <a:gd name="T10" fmla="*/ 325 w 503"/>
                <a:gd name="T11" fmla="*/ 456 h 479"/>
                <a:gd name="T12" fmla="*/ 153 w 503"/>
                <a:gd name="T13" fmla="*/ 358 h 479"/>
                <a:gd name="T14" fmla="*/ 0 w 503"/>
                <a:gd name="T15" fmla="*/ 187 h 479"/>
                <a:gd name="T16" fmla="*/ 84 w 503"/>
                <a:gd name="T17" fmla="*/ 0 h 479"/>
                <a:gd name="connsiteX0" fmla="*/ 1670 w 9563"/>
                <a:gd name="connsiteY0" fmla="*/ 0 h 9650"/>
                <a:gd name="connsiteX1" fmla="*/ 1750 w 9563"/>
                <a:gd name="connsiteY1" fmla="*/ 21 h 9650"/>
                <a:gd name="connsiteX2" fmla="*/ 9563 w 9563"/>
                <a:gd name="connsiteY2" fmla="*/ 1712 h 9650"/>
                <a:gd name="connsiteX3" fmla="*/ 5825 w 9563"/>
                <a:gd name="connsiteY3" fmla="*/ 5031 h 9650"/>
                <a:gd name="connsiteX4" fmla="*/ 6461 w 9563"/>
                <a:gd name="connsiteY4" fmla="*/ 9520 h 9650"/>
                <a:gd name="connsiteX5" fmla="*/ 3042 w 9563"/>
                <a:gd name="connsiteY5" fmla="*/ 7474 h 9650"/>
                <a:gd name="connsiteX6" fmla="*/ 0 w 9563"/>
                <a:gd name="connsiteY6" fmla="*/ 3904 h 9650"/>
                <a:gd name="connsiteX7" fmla="*/ 1670 w 9563"/>
                <a:gd name="connsiteY7" fmla="*/ 0 h 965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488 h 10488"/>
                <a:gd name="connsiteX1" fmla="*/ 1830 w 10586"/>
                <a:gd name="connsiteY1" fmla="*/ 510 h 10488"/>
                <a:gd name="connsiteX2" fmla="*/ 10586 w 10586"/>
                <a:gd name="connsiteY2" fmla="*/ 368 h 10488"/>
                <a:gd name="connsiteX3" fmla="*/ 6091 w 10586"/>
                <a:gd name="connsiteY3" fmla="*/ 5701 h 10488"/>
                <a:gd name="connsiteX4" fmla="*/ 6756 w 10586"/>
                <a:gd name="connsiteY4" fmla="*/ 10353 h 10488"/>
                <a:gd name="connsiteX5" fmla="*/ 3181 w 10586"/>
                <a:gd name="connsiteY5" fmla="*/ 8233 h 10488"/>
                <a:gd name="connsiteX6" fmla="*/ 0 w 10586"/>
                <a:gd name="connsiteY6" fmla="*/ 4534 h 10488"/>
                <a:gd name="connsiteX7" fmla="*/ 1746 w 10586"/>
                <a:gd name="connsiteY7" fmla="*/ 488 h 1048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6091 w 10586"/>
                <a:gd name="connsiteY3" fmla="*/ 58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5515 w 10586"/>
                <a:gd name="connsiteY3" fmla="*/ 55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308 w 10894"/>
                <a:gd name="connsiteY0" fmla="*/ 4704 h 10523"/>
                <a:gd name="connsiteX1" fmla="*/ 2138 w 10894"/>
                <a:gd name="connsiteY1" fmla="*/ 680 h 10523"/>
                <a:gd name="connsiteX2" fmla="*/ 10894 w 10894"/>
                <a:gd name="connsiteY2" fmla="*/ 538 h 10523"/>
                <a:gd name="connsiteX3" fmla="*/ 5823 w 10894"/>
                <a:gd name="connsiteY3" fmla="*/ 5571 h 10523"/>
                <a:gd name="connsiteX4" fmla="*/ 7064 w 10894"/>
                <a:gd name="connsiteY4" fmla="*/ 10523 h 10523"/>
                <a:gd name="connsiteX5" fmla="*/ 308 w 10894"/>
                <a:gd name="connsiteY5" fmla="*/ 4704 h 10523"/>
                <a:gd name="connsiteX0" fmla="*/ 0 w 10586"/>
                <a:gd name="connsiteY0" fmla="*/ 4704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86" h="10523">
                  <a:moveTo>
                    <a:pt x="0" y="4704"/>
                  </a:moveTo>
                  <a:cubicBezTo>
                    <a:pt x="1209" y="3264"/>
                    <a:pt x="66" y="1374"/>
                    <a:pt x="1830" y="680"/>
                  </a:cubicBezTo>
                  <a:cubicBezTo>
                    <a:pt x="4749" y="633"/>
                    <a:pt x="7914" y="-731"/>
                    <a:pt x="10586" y="538"/>
                  </a:cubicBezTo>
                  <a:cubicBezTo>
                    <a:pt x="4150" y="3778"/>
                    <a:pt x="6153" y="3907"/>
                    <a:pt x="5515" y="5571"/>
                  </a:cubicBezTo>
                  <a:cubicBezTo>
                    <a:pt x="4877" y="7235"/>
                    <a:pt x="7089" y="10026"/>
                    <a:pt x="6756" y="10523"/>
                  </a:cubicBezTo>
                  <a:cubicBezTo>
                    <a:pt x="2091" y="8878"/>
                    <a:pt x="835" y="6348"/>
                    <a:pt x="0" y="470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" name="Freeform 81">
              <a:extLst>
                <a:ext uri="{FF2B5EF4-FFF2-40B4-BE49-F238E27FC236}">
                  <a16:creationId xmlns:a16="http://schemas.microsoft.com/office/drawing/2014/main" id="{A48027DB-F01C-7C28-8D96-CE116FA8FD62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6551" y="5522913"/>
              <a:ext cx="115888" cy="114300"/>
            </a:xfrm>
            <a:custGeom>
              <a:avLst/>
              <a:gdLst>
                <a:gd name="T0" fmla="*/ 70 w 71"/>
                <a:gd name="T1" fmla="*/ 38 h 71"/>
                <a:gd name="T2" fmla="*/ 33 w 71"/>
                <a:gd name="T3" fmla="*/ 70 h 71"/>
                <a:gd name="T4" fmla="*/ 1 w 71"/>
                <a:gd name="T5" fmla="*/ 33 h 71"/>
                <a:gd name="T6" fmla="*/ 38 w 71"/>
                <a:gd name="T7" fmla="*/ 1 h 71"/>
                <a:gd name="T8" fmla="*/ 70 w 71"/>
                <a:gd name="T9" fmla="*/ 38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70" y="38"/>
                  </a:moveTo>
                  <a:cubicBezTo>
                    <a:pt x="69" y="57"/>
                    <a:pt x="52" y="71"/>
                    <a:pt x="33" y="70"/>
                  </a:cubicBezTo>
                  <a:cubicBezTo>
                    <a:pt x="14" y="69"/>
                    <a:pt x="0" y="52"/>
                    <a:pt x="1" y="33"/>
                  </a:cubicBezTo>
                  <a:cubicBezTo>
                    <a:pt x="2" y="14"/>
                    <a:pt x="19" y="0"/>
                    <a:pt x="38" y="1"/>
                  </a:cubicBezTo>
                  <a:cubicBezTo>
                    <a:pt x="57" y="2"/>
                    <a:pt x="71" y="19"/>
                    <a:pt x="70" y="3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" name="Freeform 82">
              <a:extLst>
                <a:ext uri="{FF2B5EF4-FFF2-40B4-BE49-F238E27FC236}">
                  <a16:creationId xmlns:a16="http://schemas.microsoft.com/office/drawing/2014/main" id="{FD9F6F75-87E2-CBF1-6891-422C0AE51E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4026" y="5541963"/>
              <a:ext cx="296863" cy="357188"/>
            </a:xfrm>
            <a:custGeom>
              <a:avLst/>
              <a:gdLst>
                <a:gd name="T0" fmla="*/ 135 w 184"/>
                <a:gd name="T1" fmla="*/ 0 h 220"/>
                <a:gd name="T2" fmla="*/ 0 w 184"/>
                <a:gd name="T3" fmla="*/ 220 h 220"/>
                <a:gd name="T4" fmla="*/ 135 w 184"/>
                <a:gd name="T5" fmla="*/ 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4" h="220">
                  <a:moveTo>
                    <a:pt x="135" y="0"/>
                  </a:moveTo>
                  <a:cubicBezTo>
                    <a:pt x="135" y="0"/>
                    <a:pt x="184" y="169"/>
                    <a:pt x="0" y="220"/>
                  </a:cubicBezTo>
                  <a:cubicBezTo>
                    <a:pt x="0" y="220"/>
                    <a:pt x="141" y="156"/>
                    <a:pt x="135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" name="Freeform 83">
              <a:extLst>
                <a:ext uri="{FF2B5EF4-FFF2-40B4-BE49-F238E27FC236}">
                  <a16:creationId xmlns:a16="http://schemas.microsoft.com/office/drawing/2014/main" id="{348480DC-11D6-4055-DC86-CBCF994F9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5151" y="5888038"/>
              <a:ext cx="238125" cy="201613"/>
            </a:xfrm>
            <a:custGeom>
              <a:avLst/>
              <a:gdLst>
                <a:gd name="T0" fmla="*/ 43 w 147"/>
                <a:gd name="T1" fmla="*/ 0 h 124"/>
                <a:gd name="T2" fmla="*/ 147 w 147"/>
                <a:gd name="T3" fmla="*/ 124 h 124"/>
                <a:gd name="T4" fmla="*/ 0 w 147"/>
                <a:gd name="T5" fmla="*/ 38 h 124"/>
                <a:gd name="T6" fmla="*/ 43 w 147"/>
                <a:gd name="T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7" h="124">
                  <a:moveTo>
                    <a:pt x="43" y="0"/>
                  </a:moveTo>
                  <a:cubicBezTo>
                    <a:pt x="43" y="0"/>
                    <a:pt x="130" y="39"/>
                    <a:pt x="147" y="124"/>
                  </a:cubicBezTo>
                  <a:cubicBezTo>
                    <a:pt x="147" y="124"/>
                    <a:pt x="47" y="117"/>
                    <a:pt x="0" y="38"/>
                  </a:cubicBezTo>
                  <a:cubicBezTo>
                    <a:pt x="0" y="38"/>
                    <a:pt x="58" y="57"/>
                    <a:pt x="4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17049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gen z bait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676657"/>
          </a:xfrm>
        </p:spPr>
        <p:txBody>
          <a:bodyPr>
            <a:normAutofit/>
          </a:bodyPr>
          <a:lstStyle/>
          <a:p>
            <a:r>
              <a:rPr lang="en-US" sz="2400" dirty="0"/>
              <a:t>Digital presence</a:t>
            </a:r>
          </a:p>
          <a:p>
            <a:r>
              <a:rPr lang="en-US" sz="2400" dirty="0"/>
              <a:t>Flexible volunteer opportunities</a:t>
            </a:r>
          </a:p>
          <a:p>
            <a:r>
              <a:rPr lang="en-US" sz="2400" dirty="0"/>
              <a:t>Time-bound experiences</a:t>
            </a:r>
          </a:p>
          <a:p>
            <a:r>
              <a:rPr lang="en-US" sz="2400" dirty="0"/>
              <a:t>Advances social cause</a:t>
            </a:r>
          </a:p>
          <a:p>
            <a:r>
              <a:rPr lang="en-US" sz="2400" dirty="0"/>
              <a:t>Focus on the environment/climate change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28480A0-F812-20C3-8761-88CFCF04EF65}"/>
              </a:ext>
            </a:extLst>
          </p:cNvPr>
          <p:cNvGrpSpPr/>
          <p:nvPr/>
        </p:nvGrpSpPr>
        <p:grpSpPr>
          <a:xfrm>
            <a:off x="7946291" y="0"/>
            <a:ext cx="1038863" cy="5556057"/>
            <a:chOff x="9435726" y="-10219"/>
            <a:chExt cx="1038863" cy="5556057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AFBBFCC6-1F88-EFB3-EA7A-E32A948551A0}"/>
                </a:ext>
              </a:extLst>
            </p:cNvPr>
            <p:cNvSpPr/>
            <p:nvPr/>
          </p:nvSpPr>
          <p:spPr>
            <a:xfrm>
              <a:off x="9930060" y="-10219"/>
              <a:ext cx="405852" cy="2912575"/>
            </a:xfrm>
            <a:custGeom>
              <a:avLst/>
              <a:gdLst>
                <a:gd name="connsiteX0" fmla="*/ 990123 w 1020625"/>
                <a:gd name="connsiteY0" fmla="*/ 3828288 h 3870942"/>
                <a:gd name="connsiteX1" fmla="*/ 990123 w 1020625"/>
                <a:gd name="connsiteY1" fmla="*/ 3706368 h 3870942"/>
                <a:gd name="connsiteX2" fmla="*/ 673131 w 1020625"/>
                <a:gd name="connsiteY2" fmla="*/ 2499360 h 3870942"/>
                <a:gd name="connsiteX3" fmla="*/ 2571 w 1020625"/>
                <a:gd name="connsiteY3" fmla="*/ 1280160 h 3870942"/>
                <a:gd name="connsiteX4" fmla="*/ 941355 w 1020625"/>
                <a:gd name="connsiteY4" fmla="*/ 0 h 3870942"/>
                <a:gd name="connsiteX0" fmla="*/ 317212 w 347714"/>
                <a:gd name="connsiteY0" fmla="*/ 3828288 h 3870942"/>
                <a:gd name="connsiteX1" fmla="*/ 317212 w 347714"/>
                <a:gd name="connsiteY1" fmla="*/ 3706368 h 3870942"/>
                <a:gd name="connsiteX2" fmla="*/ 220 w 347714"/>
                <a:gd name="connsiteY2" fmla="*/ 2499360 h 3870942"/>
                <a:gd name="connsiteX3" fmla="*/ 268444 w 347714"/>
                <a:gd name="connsiteY3" fmla="*/ 0 h 3870942"/>
                <a:gd name="connsiteX0" fmla="*/ 52849 w 492775"/>
                <a:gd name="connsiteY0" fmla="*/ 3828288 h 3891865"/>
                <a:gd name="connsiteX1" fmla="*/ 52849 w 492775"/>
                <a:gd name="connsiteY1" fmla="*/ 3706368 h 3891865"/>
                <a:gd name="connsiteX2" fmla="*/ 492645 w 492775"/>
                <a:gd name="connsiteY2" fmla="*/ 2134980 h 3891865"/>
                <a:gd name="connsiteX3" fmla="*/ 4081 w 492775"/>
                <a:gd name="connsiteY3" fmla="*/ 0 h 3891865"/>
                <a:gd name="connsiteX0" fmla="*/ 80718 w 520830"/>
                <a:gd name="connsiteY0" fmla="*/ 3674127 h 3737704"/>
                <a:gd name="connsiteX1" fmla="*/ 80718 w 520830"/>
                <a:gd name="connsiteY1" fmla="*/ 3552207 h 3737704"/>
                <a:gd name="connsiteX2" fmla="*/ 520514 w 520830"/>
                <a:gd name="connsiteY2" fmla="*/ 1980819 h 3737704"/>
                <a:gd name="connsiteX3" fmla="*/ 3920 w 520830"/>
                <a:gd name="connsiteY3" fmla="*/ 0 h 3737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0830" h="3737704">
                  <a:moveTo>
                    <a:pt x="80718" y="3674127"/>
                  </a:moveTo>
                  <a:cubicBezTo>
                    <a:pt x="107134" y="3723911"/>
                    <a:pt x="7419" y="3834425"/>
                    <a:pt x="80718" y="3552207"/>
                  </a:cubicBezTo>
                  <a:cubicBezTo>
                    <a:pt x="154017" y="3269989"/>
                    <a:pt x="533314" y="2572853"/>
                    <a:pt x="520514" y="1980819"/>
                  </a:cubicBezTo>
                  <a:cubicBezTo>
                    <a:pt x="507714" y="1388785"/>
                    <a:pt x="-51960" y="520700"/>
                    <a:pt x="3920" y="0"/>
                  </a:cubicBezTo>
                </a:path>
              </a:pathLst>
            </a:custGeom>
            <a:noFill/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4D80195-019E-C761-4266-CBA7B1440004}"/>
                </a:ext>
              </a:extLst>
            </p:cNvPr>
            <p:cNvGrpSpPr/>
            <p:nvPr/>
          </p:nvGrpSpPr>
          <p:grpSpPr>
            <a:xfrm>
              <a:off x="9435726" y="2969780"/>
              <a:ext cx="1038863" cy="2576058"/>
              <a:chOff x="8412677" y="2016825"/>
              <a:chExt cx="1038863" cy="2576058"/>
            </a:xfrm>
          </p:grpSpPr>
          <p:sp>
            <p:nvSpPr>
              <p:cNvPr id="8" name="Freeform 47">
                <a:extLst>
                  <a:ext uri="{FF2B5EF4-FFF2-40B4-BE49-F238E27FC236}">
                    <a16:creationId xmlns:a16="http://schemas.microsoft.com/office/drawing/2014/main" id="{90869AE9-9019-AC20-0904-6A19DA43ECC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82228" y="3800959"/>
                <a:ext cx="777339" cy="791924"/>
              </a:xfrm>
              <a:custGeom>
                <a:avLst/>
                <a:gdLst>
                  <a:gd name="T0" fmla="*/ 66 w 390"/>
                  <a:gd name="T1" fmla="*/ 277 h 401"/>
                  <a:gd name="T2" fmla="*/ 24 w 390"/>
                  <a:gd name="T3" fmla="*/ 256 h 401"/>
                  <a:gd name="T4" fmla="*/ 88 w 390"/>
                  <a:gd name="T5" fmla="*/ 372 h 401"/>
                  <a:gd name="T6" fmla="*/ 184 w 390"/>
                  <a:gd name="T7" fmla="*/ 300 h 401"/>
                  <a:gd name="T8" fmla="*/ 185 w 390"/>
                  <a:gd name="T9" fmla="*/ 212 h 401"/>
                  <a:gd name="T10" fmla="*/ 169 w 390"/>
                  <a:gd name="T11" fmla="*/ 176 h 401"/>
                  <a:gd name="T12" fmla="*/ 148 w 390"/>
                  <a:gd name="T13" fmla="*/ 135 h 401"/>
                  <a:gd name="T14" fmla="*/ 165 w 390"/>
                  <a:gd name="T15" fmla="*/ 66 h 401"/>
                  <a:gd name="T16" fmla="*/ 174 w 390"/>
                  <a:gd name="T17" fmla="*/ 54 h 401"/>
                  <a:gd name="T18" fmla="*/ 193 w 390"/>
                  <a:gd name="T19" fmla="*/ 17 h 401"/>
                  <a:gd name="T20" fmla="*/ 176 w 390"/>
                  <a:gd name="T21" fmla="*/ 15 h 401"/>
                  <a:gd name="T22" fmla="*/ 174 w 390"/>
                  <a:gd name="T23" fmla="*/ 10 h 401"/>
                  <a:gd name="T24" fmla="*/ 197 w 390"/>
                  <a:gd name="T25" fmla="*/ 0 h 401"/>
                  <a:gd name="T26" fmla="*/ 214 w 390"/>
                  <a:gd name="T27" fmla="*/ 15 h 401"/>
                  <a:gd name="T28" fmla="*/ 191 w 390"/>
                  <a:gd name="T29" fmla="*/ 61 h 401"/>
                  <a:gd name="T30" fmla="*/ 199 w 390"/>
                  <a:gd name="T31" fmla="*/ 65 h 401"/>
                  <a:gd name="T32" fmla="*/ 225 w 390"/>
                  <a:gd name="T33" fmla="*/ 66 h 401"/>
                  <a:gd name="T34" fmla="*/ 246 w 390"/>
                  <a:gd name="T35" fmla="*/ 104 h 401"/>
                  <a:gd name="T36" fmla="*/ 224 w 390"/>
                  <a:gd name="T37" fmla="*/ 171 h 401"/>
                  <a:gd name="T38" fmla="*/ 209 w 390"/>
                  <a:gd name="T39" fmla="*/ 313 h 401"/>
                  <a:gd name="T40" fmla="*/ 297 w 390"/>
                  <a:gd name="T41" fmla="*/ 372 h 401"/>
                  <a:gd name="T42" fmla="*/ 371 w 390"/>
                  <a:gd name="T43" fmla="*/ 295 h 401"/>
                  <a:gd name="T44" fmla="*/ 371 w 390"/>
                  <a:gd name="T45" fmla="*/ 254 h 401"/>
                  <a:gd name="T46" fmla="*/ 324 w 390"/>
                  <a:gd name="T47" fmla="*/ 276 h 401"/>
                  <a:gd name="T48" fmla="*/ 389 w 390"/>
                  <a:gd name="T49" fmla="*/ 135 h 401"/>
                  <a:gd name="T50" fmla="*/ 390 w 390"/>
                  <a:gd name="T51" fmla="*/ 150 h 401"/>
                  <a:gd name="T52" fmla="*/ 390 w 390"/>
                  <a:gd name="T53" fmla="*/ 284 h 401"/>
                  <a:gd name="T54" fmla="*/ 324 w 390"/>
                  <a:gd name="T55" fmla="*/ 385 h 401"/>
                  <a:gd name="T56" fmla="*/ 206 w 390"/>
                  <a:gd name="T57" fmla="*/ 351 h 401"/>
                  <a:gd name="T58" fmla="*/ 184 w 390"/>
                  <a:gd name="T59" fmla="*/ 351 h 401"/>
                  <a:gd name="T60" fmla="*/ 66 w 390"/>
                  <a:gd name="T61" fmla="*/ 385 h 401"/>
                  <a:gd name="T62" fmla="*/ 0 w 390"/>
                  <a:gd name="T63" fmla="*/ 284 h 401"/>
                  <a:gd name="T64" fmla="*/ 0 w 390"/>
                  <a:gd name="T65" fmla="*/ 132 h 401"/>
                  <a:gd name="T66" fmla="*/ 66 w 390"/>
                  <a:gd name="T67" fmla="*/ 277 h 401"/>
                  <a:gd name="T68" fmla="*/ 169 w 390"/>
                  <a:gd name="T69" fmla="*/ 102 h 401"/>
                  <a:gd name="T70" fmla="*/ 168 w 390"/>
                  <a:gd name="T71" fmla="*/ 116 h 401"/>
                  <a:gd name="T72" fmla="*/ 196 w 390"/>
                  <a:gd name="T73" fmla="*/ 159 h 401"/>
                  <a:gd name="T74" fmla="*/ 222 w 390"/>
                  <a:gd name="T75" fmla="*/ 117 h 401"/>
                  <a:gd name="T76" fmla="*/ 220 w 390"/>
                  <a:gd name="T77" fmla="*/ 103 h 401"/>
                  <a:gd name="T78" fmla="*/ 196 w 390"/>
                  <a:gd name="T79" fmla="*/ 122 h 401"/>
                  <a:gd name="T80" fmla="*/ 169 w 390"/>
                  <a:gd name="T81" fmla="*/ 102 h 4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90" h="401">
                    <a:moveTo>
                      <a:pt x="66" y="277"/>
                    </a:moveTo>
                    <a:cubicBezTo>
                      <a:pt x="50" y="269"/>
                      <a:pt x="37" y="262"/>
                      <a:pt x="24" y="256"/>
                    </a:cubicBezTo>
                    <a:cubicBezTo>
                      <a:pt x="1" y="299"/>
                      <a:pt x="37" y="364"/>
                      <a:pt x="88" y="372"/>
                    </a:cubicBezTo>
                    <a:cubicBezTo>
                      <a:pt x="135" y="379"/>
                      <a:pt x="179" y="347"/>
                      <a:pt x="184" y="300"/>
                    </a:cubicBezTo>
                    <a:cubicBezTo>
                      <a:pt x="187" y="271"/>
                      <a:pt x="187" y="241"/>
                      <a:pt x="185" y="212"/>
                    </a:cubicBezTo>
                    <a:cubicBezTo>
                      <a:pt x="184" y="200"/>
                      <a:pt x="174" y="188"/>
                      <a:pt x="169" y="176"/>
                    </a:cubicBezTo>
                    <a:cubicBezTo>
                      <a:pt x="162" y="162"/>
                      <a:pt x="154" y="149"/>
                      <a:pt x="148" y="135"/>
                    </a:cubicBezTo>
                    <a:cubicBezTo>
                      <a:pt x="136" y="106"/>
                      <a:pt x="142" y="86"/>
                      <a:pt x="165" y="66"/>
                    </a:cubicBezTo>
                    <a:cubicBezTo>
                      <a:pt x="169" y="62"/>
                      <a:pt x="172" y="58"/>
                      <a:pt x="174" y="54"/>
                    </a:cubicBezTo>
                    <a:cubicBezTo>
                      <a:pt x="180" y="42"/>
                      <a:pt x="186" y="30"/>
                      <a:pt x="193" y="17"/>
                    </a:cubicBezTo>
                    <a:cubicBezTo>
                      <a:pt x="190" y="17"/>
                      <a:pt x="183" y="16"/>
                      <a:pt x="176" y="15"/>
                    </a:cubicBezTo>
                    <a:cubicBezTo>
                      <a:pt x="175" y="14"/>
                      <a:pt x="175" y="12"/>
                      <a:pt x="174" y="10"/>
                    </a:cubicBezTo>
                    <a:cubicBezTo>
                      <a:pt x="181" y="7"/>
                      <a:pt x="189" y="0"/>
                      <a:pt x="197" y="0"/>
                    </a:cubicBezTo>
                    <a:cubicBezTo>
                      <a:pt x="203" y="1"/>
                      <a:pt x="212" y="9"/>
                      <a:pt x="214" y="15"/>
                    </a:cubicBezTo>
                    <a:cubicBezTo>
                      <a:pt x="220" y="31"/>
                      <a:pt x="211" y="46"/>
                      <a:pt x="191" y="61"/>
                    </a:cubicBezTo>
                    <a:cubicBezTo>
                      <a:pt x="194" y="63"/>
                      <a:pt x="197" y="65"/>
                      <a:pt x="199" y="65"/>
                    </a:cubicBezTo>
                    <a:cubicBezTo>
                      <a:pt x="208" y="64"/>
                      <a:pt x="217" y="54"/>
                      <a:pt x="225" y="66"/>
                    </a:cubicBezTo>
                    <a:cubicBezTo>
                      <a:pt x="233" y="78"/>
                      <a:pt x="247" y="92"/>
                      <a:pt x="246" y="104"/>
                    </a:cubicBezTo>
                    <a:cubicBezTo>
                      <a:pt x="244" y="127"/>
                      <a:pt x="237" y="152"/>
                      <a:pt x="224" y="171"/>
                    </a:cubicBezTo>
                    <a:cubicBezTo>
                      <a:pt x="193" y="217"/>
                      <a:pt x="202" y="266"/>
                      <a:pt x="209" y="313"/>
                    </a:cubicBezTo>
                    <a:cubicBezTo>
                      <a:pt x="215" y="353"/>
                      <a:pt x="257" y="376"/>
                      <a:pt x="297" y="372"/>
                    </a:cubicBezTo>
                    <a:cubicBezTo>
                      <a:pt x="335" y="369"/>
                      <a:pt x="368" y="334"/>
                      <a:pt x="371" y="295"/>
                    </a:cubicBezTo>
                    <a:cubicBezTo>
                      <a:pt x="372" y="282"/>
                      <a:pt x="371" y="270"/>
                      <a:pt x="371" y="254"/>
                    </a:cubicBezTo>
                    <a:cubicBezTo>
                      <a:pt x="354" y="262"/>
                      <a:pt x="341" y="268"/>
                      <a:pt x="324" y="276"/>
                    </a:cubicBezTo>
                    <a:cubicBezTo>
                      <a:pt x="347" y="227"/>
                      <a:pt x="367" y="182"/>
                      <a:pt x="389" y="135"/>
                    </a:cubicBezTo>
                    <a:cubicBezTo>
                      <a:pt x="389" y="141"/>
                      <a:pt x="390" y="146"/>
                      <a:pt x="390" y="150"/>
                    </a:cubicBezTo>
                    <a:cubicBezTo>
                      <a:pt x="390" y="195"/>
                      <a:pt x="390" y="240"/>
                      <a:pt x="390" y="284"/>
                    </a:cubicBezTo>
                    <a:cubicBezTo>
                      <a:pt x="390" y="331"/>
                      <a:pt x="363" y="371"/>
                      <a:pt x="324" y="385"/>
                    </a:cubicBezTo>
                    <a:cubicBezTo>
                      <a:pt x="280" y="401"/>
                      <a:pt x="238" y="389"/>
                      <a:pt x="206" y="351"/>
                    </a:cubicBezTo>
                    <a:cubicBezTo>
                      <a:pt x="198" y="340"/>
                      <a:pt x="193" y="340"/>
                      <a:pt x="184" y="351"/>
                    </a:cubicBezTo>
                    <a:cubicBezTo>
                      <a:pt x="152" y="389"/>
                      <a:pt x="110" y="401"/>
                      <a:pt x="66" y="385"/>
                    </a:cubicBezTo>
                    <a:cubicBezTo>
                      <a:pt x="27" y="371"/>
                      <a:pt x="0" y="331"/>
                      <a:pt x="0" y="284"/>
                    </a:cubicBezTo>
                    <a:cubicBezTo>
                      <a:pt x="0" y="235"/>
                      <a:pt x="0" y="186"/>
                      <a:pt x="0" y="132"/>
                    </a:cubicBezTo>
                    <a:cubicBezTo>
                      <a:pt x="23" y="182"/>
                      <a:pt x="43" y="227"/>
                      <a:pt x="66" y="277"/>
                    </a:cubicBezTo>
                    <a:close/>
                    <a:moveTo>
                      <a:pt x="169" y="102"/>
                    </a:moveTo>
                    <a:cubicBezTo>
                      <a:pt x="169" y="104"/>
                      <a:pt x="166" y="111"/>
                      <a:pt x="168" y="116"/>
                    </a:cubicBezTo>
                    <a:cubicBezTo>
                      <a:pt x="176" y="131"/>
                      <a:pt x="186" y="145"/>
                      <a:pt x="196" y="159"/>
                    </a:cubicBezTo>
                    <a:cubicBezTo>
                      <a:pt x="204" y="145"/>
                      <a:pt x="214" y="131"/>
                      <a:pt x="222" y="117"/>
                    </a:cubicBezTo>
                    <a:cubicBezTo>
                      <a:pt x="224" y="112"/>
                      <a:pt x="221" y="104"/>
                      <a:pt x="220" y="103"/>
                    </a:cubicBezTo>
                    <a:cubicBezTo>
                      <a:pt x="212" y="110"/>
                      <a:pt x="203" y="122"/>
                      <a:pt x="196" y="122"/>
                    </a:cubicBezTo>
                    <a:cubicBezTo>
                      <a:pt x="186" y="121"/>
                      <a:pt x="178" y="109"/>
                      <a:pt x="169" y="102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6A12B96-EC42-2D93-708D-B6C7D90D02AC}"/>
                  </a:ext>
                </a:extLst>
              </p:cNvPr>
              <p:cNvGrpSpPr/>
              <p:nvPr/>
            </p:nvGrpSpPr>
            <p:grpSpPr>
              <a:xfrm rot="3795029">
                <a:off x="8074576" y="2354926"/>
                <a:ext cx="1715065" cy="1038863"/>
                <a:chOff x="7410987" y="2199742"/>
                <a:chExt cx="2614988" cy="1583972"/>
              </a:xfrm>
            </p:grpSpPr>
            <p:sp>
              <p:nvSpPr>
                <p:cNvPr id="10" name="Freeform 38">
                  <a:extLst>
                    <a:ext uri="{FF2B5EF4-FFF2-40B4-BE49-F238E27FC236}">
                      <a16:creationId xmlns:a16="http://schemas.microsoft.com/office/drawing/2014/main" id="{E591ABBB-10D6-CE53-81AB-584F951C18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10987" y="2199742"/>
                  <a:ext cx="2614988" cy="1583972"/>
                </a:xfrm>
                <a:custGeom>
                  <a:avLst/>
                  <a:gdLst>
                    <a:gd name="T0" fmla="*/ 8 w 1209"/>
                    <a:gd name="T1" fmla="*/ 57 h 734"/>
                    <a:gd name="T2" fmla="*/ 574 w 1209"/>
                    <a:gd name="T3" fmla="*/ 102 h 734"/>
                    <a:gd name="T4" fmla="*/ 1081 w 1209"/>
                    <a:gd name="T5" fmla="*/ 548 h 734"/>
                    <a:gd name="T6" fmla="*/ 1209 w 1209"/>
                    <a:gd name="T7" fmla="*/ 730 h 734"/>
                    <a:gd name="T8" fmla="*/ 1009 w 1209"/>
                    <a:gd name="T9" fmla="*/ 734 h 734"/>
                    <a:gd name="T10" fmla="*/ 358 w 1209"/>
                    <a:gd name="T11" fmla="*/ 518 h 734"/>
                    <a:gd name="T12" fmla="*/ 8 w 1209"/>
                    <a:gd name="T13" fmla="*/ 57 h 734"/>
                    <a:gd name="connsiteX0" fmla="*/ 3 w 10038"/>
                    <a:gd name="connsiteY0" fmla="*/ 217 h 10038"/>
                    <a:gd name="connsiteX1" fmla="*/ 4685 w 10038"/>
                    <a:gd name="connsiteY1" fmla="*/ 830 h 10038"/>
                    <a:gd name="connsiteX2" fmla="*/ 9937 w 10038"/>
                    <a:gd name="connsiteY2" fmla="*/ 9386 h 10038"/>
                    <a:gd name="connsiteX3" fmla="*/ 8283 w 10038"/>
                    <a:gd name="connsiteY3" fmla="*/ 9440 h 10038"/>
                    <a:gd name="connsiteX4" fmla="*/ 2898 w 10038"/>
                    <a:gd name="connsiteY4" fmla="*/ 6497 h 10038"/>
                    <a:gd name="connsiteX5" fmla="*/ 3 w 10038"/>
                    <a:gd name="connsiteY5" fmla="*/ 217 h 10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038" h="10038">
                      <a:moveTo>
                        <a:pt x="3" y="217"/>
                      </a:moveTo>
                      <a:cubicBezTo>
                        <a:pt x="3" y="217"/>
                        <a:pt x="2774" y="-560"/>
                        <a:pt x="4685" y="830"/>
                      </a:cubicBezTo>
                      <a:cubicBezTo>
                        <a:pt x="6341" y="2358"/>
                        <a:pt x="9337" y="7951"/>
                        <a:pt x="9937" y="9386"/>
                      </a:cubicBezTo>
                      <a:cubicBezTo>
                        <a:pt x="10537" y="10821"/>
                        <a:pt x="8283" y="9440"/>
                        <a:pt x="8283" y="9440"/>
                      </a:cubicBezTo>
                      <a:cubicBezTo>
                        <a:pt x="8283" y="9440"/>
                        <a:pt x="4313" y="7982"/>
                        <a:pt x="2898" y="6497"/>
                      </a:cubicBezTo>
                      <a:cubicBezTo>
                        <a:pt x="1484" y="5026"/>
                        <a:pt x="-63" y="1879"/>
                        <a:pt x="3" y="21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1" name="Freeform 40">
                  <a:extLst>
                    <a:ext uri="{FF2B5EF4-FFF2-40B4-BE49-F238E27FC236}">
                      <a16:creationId xmlns:a16="http://schemas.microsoft.com/office/drawing/2014/main" id="{A1C945B8-5335-D0E9-93A2-FED8028E61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38" y="2263775"/>
                  <a:ext cx="152400" cy="152400"/>
                </a:xfrm>
                <a:custGeom>
                  <a:avLst/>
                  <a:gdLst>
                    <a:gd name="T0" fmla="*/ 70 w 71"/>
                    <a:gd name="T1" fmla="*/ 38 h 71"/>
                    <a:gd name="T2" fmla="*/ 33 w 71"/>
                    <a:gd name="T3" fmla="*/ 70 h 71"/>
                    <a:gd name="T4" fmla="*/ 1 w 71"/>
                    <a:gd name="T5" fmla="*/ 33 h 71"/>
                    <a:gd name="T6" fmla="*/ 38 w 71"/>
                    <a:gd name="T7" fmla="*/ 1 h 71"/>
                    <a:gd name="T8" fmla="*/ 70 w 71"/>
                    <a:gd name="T9" fmla="*/ 38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71">
                      <a:moveTo>
                        <a:pt x="70" y="38"/>
                      </a:moveTo>
                      <a:cubicBezTo>
                        <a:pt x="69" y="57"/>
                        <a:pt x="52" y="71"/>
                        <a:pt x="33" y="70"/>
                      </a:cubicBezTo>
                      <a:cubicBezTo>
                        <a:pt x="14" y="69"/>
                        <a:pt x="0" y="52"/>
                        <a:pt x="1" y="33"/>
                      </a:cubicBezTo>
                      <a:cubicBezTo>
                        <a:pt x="2" y="14"/>
                        <a:pt x="19" y="0"/>
                        <a:pt x="38" y="1"/>
                      </a:cubicBezTo>
                      <a:cubicBezTo>
                        <a:pt x="57" y="2"/>
                        <a:pt x="71" y="19"/>
                        <a:pt x="70" y="38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2" name="Freeform 41">
                  <a:extLst>
                    <a:ext uri="{FF2B5EF4-FFF2-40B4-BE49-F238E27FC236}">
                      <a16:creationId xmlns:a16="http://schemas.microsoft.com/office/drawing/2014/main" id="{67B2047F-BA02-DE1D-EBE3-EEF0303BBF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70813" y="2289175"/>
                  <a:ext cx="395288" cy="473075"/>
                </a:xfrm>
                <a:custGeom>
                  <a:avLst/>
                  <a:gdLst>
                    <a:gd name="T0" fmla="*/ 135 w 184"/>
                    <a:gd name="T1" fmla="*/ 0 h 220"/>
                    <a:gd name="T2" fmla="*/ 0 w 184"/>
                    <a:gd name="T3" fmla="*/ 220 h 220"/>
                    <a:gd name="T4" fmla="*/ 135 w 184"/>
                    <a:gd name="T5" fmla="*/ 0 h 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4" h="220">
                      <a:moveTo>
                        <a:pt x="135" y="0"/>
                      </a:moveTo>
                      <a:cubicBezTo>
                        <a:pt x="135" y="0"/>
                        <a:pt x="184" y="169"/>
                        <a:pt x="0" y="220"/>
                      </a:cubicBezTo>
                      <a:cubicBezTo>
                        <a:pt x="0" y="220"/>
                        <a:pt x="141" y="156"/>
                        <a:pt x="135" y="0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3207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C1E873C-9697-FF79-D70B-84C602DA9B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5863" y="706897"/>
            <a:ext cx="6982599" cy="2509213"/>
          </a:xfrm>
        </p:spPr>
        <p:txBody>
          <a:bodyPr/>
          <a:lstStyle/>
          <a:p>
            <a:r>
              <a:rPr lang="en-US" dirty="0"/>
              <a:t>	Gone fishing!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3CFC87-FDB2-1D04-B5B6-DDA262C3A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91" y="2094617"/>
            <a:ext cx="3967058" cy="458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82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8159" y="1996597"/>
            <a:ext cx="7729949" cy="934403"/>
          </a:xfrm>
        </p:spPr>
        <p:txBody>
          <a:bodyPr/>
          <a:lstStyle/>
          <a:p>
            <a:pPr algn="l"/>
            <a:r>
              <a:rPr lang="en-US" b="1" dirty="0"/>
              <a:t>	Fish where the fish are!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08159" y="3083400"/>
            <a:ext cx="7729949" cy="1856245"/>
          </a:xfrm>
        </p:spPr>
        <p:txBody>
          <a:bodyPr>
            <a:normAutofit/>
          </a:bodyPr>
          <a:lstStyle/>
          <a:p>
            <a:r>
              <a:rPr lang="en-US" sz="2400" dirty="0"/>
              <a:t>What kind of fish do you want to catch?</a:t>
            </a:r>
          </a:p>
          <a:p>
            <a:r>
              <a:rPr lang="en-US" sz="2400" dirty="0"/>
              <a:t>Where should you look for them?</a:t>
            </a:r>
          </a:p>
          <a:p>
            <a:r>
              <a:rPr lang="en-US" sz="2400" dirty="0"/>
              <a:t>What kind of bait should you use to catch them? </a:t>
            </a:r>
          </a:p>
        </p:txBody>
      </p:sp>
      <p:pic>
        <p:nvPicPr>
          <p:cNvPr id="1088" name="Picture 1087">
            <a:extLst>
              <a:ext uri="{FF2B5EF4-FFF2-40B4-BE49-F238E27FC236}">
                <a16:creationId xmlns:a16="http://schemas.microsoft.com/office/drawing/2014/main" id="{CA8F3AF6-400F-7345-65E6-F2E4BC851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10" y="1548159"/>
            <a:ext cx="3967058" cy="458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3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Baby Boomer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>
            <a:normAutofit/>
          </a:bodyPr>
          <a:lstStyle/>
          <a:p>
            <a:r>
              <a:rPr lang="en-US" sz="2400" dirty="0"/>
              <a:t>Ages 60-78 (1946-1964) </a:t>
            </a:r>
          </a:p>
          <a:p>
            <a:r>
              <a:rPr lang="en-US" sz="2400" dirty="0"/>
              <a:t>76 million Americans in 2024</a:t>
            </a:r>
          </a:p>
          <a:p>
            <a:r>
              <a:rPr lang="en-US" sz="2400" dirty="0"/>
              <a:t>Retired or soon-to-be (10,000 per day)</a:t>
            </a:r>
          </a:p>
          <a:p>
            <a:r>
              <a:rPr lang="en-US" sz="2400" dirty="0"/>
              <a:t>90% are married</a:t>
            </a:r>
          </a:p>
          <a:p>
            <a:r>
              <a:rPr lang="en-US" sz="2400" dirty="0"/>
              <a:t>Value Interpersonal skills and relationships</a:t>
            </a:r>
          </a:p>
        </p:txBody>
      </p:sp>
    </p:spTree>
    <p:extLst>
      <p:ext uri="{BB962C8B-B14F-4D97-AF65-F5344CB8AC3E}">
        <p14:creationId xmlns:p14="http://schemas.microsoft.com/office/powerpoint/2010/main" val="61288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Baby Boomer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>
            <a:normAutofit/>
          </a:bodyPr>
          <a:lstStyle/>
          <a:p>
            <a:r>
              <a:rPr lang="en-US" sz="2400" dirty="0"/>
              <a:t>Appreciate the value of networking</a:t>
            </a:r>
          </a:p>
          <a:p>
            <a:r>
              <a:rPr lang="en-US" sz="2400" dirty="0"/>
              <a:t>Value collaboration and high-functioning teams</a:t>
            </a:r>
          </a:p>
          <a:p>
            <a:r>
              <a:rPr lang="en-US" sz="2400" dirty="0"/>
              <a:t>Less likely to be tech-savvy</a:t>
            </a:r>
          </a:p>
          <a:p>
            <a:r>
              <a:rPr lang="en-US" sz="2400" dirty="0"/>
              <a:t>Prefer direct and personal communication (newsletters, emails)</a:t>
            </a:r>
          </a:p>
          <a:p>
            <a:r>
              <a:rPr lang="en-US" sz="2400" dirty="0"/>
              <a:t>Familiar with structured meetings meant to build a sense of community and purpose</a:t>
            </a:r>
          </a:p>
        </p:txBody>
      </p:sp>
    </p:spTree>
    <p:extLst>
      <p:ext uri="{BB962C8B-B14F-4D97-AF65-F5344CB8AC3E}">
        <p14:creationId xmlns:p14="http://schemas.microsoft.com/office/powerpoint/2010/main" val="132167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Boomer pond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>
            <a:normAutofit/>
          </a:bodyPr>
          <a:lstStyle/>
          <a:p>
            <a:r>
              <a:rPr lang="en-US" sz="2400" dirty="0"/>
              <a:t>More likely to be worshippers than younger generations</a:t>
            </a:r>
          </a:p>
          <a:p>
            <a:r>
              <a:rPr lang="en-US" sz="2400" dirty="0"/>
              <a:t>More likely to belong to other organized groups</a:t>
            </a:r>
          </a:p>
          <a:p>
            <a:pPr lvl="1"/>
            <a:r>
              <a:rPr lang="en-US" sz="2200" dirty="0"/>
              <a:t>Chamber of Commerce</a:t>
            </a:r>
          </a:p>
          <a:p>
            <a:pPr lvl="1"/>
            <a:r>
              <a:rPr lang="en-US" sz="2200" dirty="0"/>
              <a:t>Civic Groups, Homeowners Associations</a:t>
            </a:r>
          </a:p>
          <a:p>
            <a:pPr lvl="1"/>
            <a:r>
              <a:rPr lang="en-US" sz="2200" dirty="0"/>
              <a:t>Cultural Institutions</a:t>
            </a:r>
          </a:p>
          <a:p>
            <a:pPr lvl="1"/>
            <a:r>
              <a:rPr lang="en-US" sz="2200" dirty="0"/>
              <a:t>Veterans Organizations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8527372-600F-FAFD-E7E5-A138EDD30AE4}"/>
              </a:ext>
            </a:extLst>
          </p:cNvPr>
          <p:cNvGrpSpPr/>
          <p:nvPr/>
        </p:nvGrpSpPr>
        <p:grpSpPr>
          <a:xfrm rot="19697141">
            <a:off x="8249255" y="4492403"/>
            <a:ext cx="3166796" cy="2111904"/>
            <a:chOff x="7791451" y="5407025"/>
            <a:chExt cx="2434161" cy="1623317"/>
          </a:xfrm>
        </p:grpSpPr>
        <p:sp>
          <p:nvSpPr>
            <p:cNvPr id="4" name="Freeform 76">
              <a:extLst>
                <a:ext uri="{FF2B5EF4-FFF2-40B4-BE49-F238E27FC236}">
                  <a16:creationId xmlns:a16="http://schemas.microsoft.com/office/drawing/2014/main" id="{AB6ECBB8-D13F-9C76-A406-A0061834A93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8154" y="5476566"/>
              <a:ext cx="968956" cy="444707"/>
            </a:xfrm>
            <a:custGeom>
              <a:avLst/>
              <a:gdLst>
                <a:gd name="T0" fmla="*/ 0 w 497"/>
                <a:gd name="T1" fmla="*/ 60 h 324"/>
                <a:gd name="T2" fmla="*/ 163 w 497"/>
                <a:gd name="T3" fmla="*/ 0 h 324"/>
                <a:gd name="T4" fmla="*/ 497 w 497"/>
                <a:gd name="T5" fmla="*/ 275 h 324"/>
                <a:gd name="T6" fmla="*/ 402 w 497"/>
                <a:gd name="T7" fmla="*/ 268 h 324"/>
                <a:gd name="T8" fmla="*/ 366 w 497"/>
                <a:gd name="T9" fmla="*/ 324 h 324"/>
                <a:gd name="T10" fmla="*/ 0 w 497"/>
                <a:gd name="T11" fmla="*/ 60 h 324"/>
                <a:gd name="connsiteX0" fmla="*/ 0 w 10000"/>
                <a:gd name="connsiteY0" fmla="*/ 1969 h 10117"/>
                <a:gd name="connsiteX1" fmla="*/ 3280 w 10000"/>
                <a:gd name="connsiteY1" fmla="*/ 117 h 10117"/>
                <a:gd name="connsiteX2" fmla="*/ 10000 w 10000"/>
                <a:gd name="connsiteY2" fmla="*/ 8605 h 10117"/>
                <a:gd name="connsiteX3" fmla="*/ 8089 w 10000"/>
                <a:gd name="connsiteY3" fmla="*/ 8389 h 10117"/>
                <a:gd name="connsiteX4" fmla="*/ 7364 w 10000"/>
                <a:gd name="connsiteY4" fmla="*/ 10117 h 10117"/>
                <a:gd name="connsiteX5" fmla="*/ 0 w 10000"/>
                <a:gd name="connsiteY5" fmla="*/ 1969 h 10117"/>
                <a:gd name="connsiteX0" fmla="*/ 0 w 12281"/>
                <a:gd name="connsiteY0" fmla="*/ 1114 h 10195"/>
                <a:gd name="connsiteX1" fmla="*/ 5561 w 12281"/>
                <a:gd name="connsiteY1" fmla="*/ 195 h 10195"/>
                <a:gd name="connsiteX2" fmla="*/ 12281 w 12281"/>
                <a:gd name="connsiteY2" fmla="*/ 8683 h 10195"/>
                <a:gd name="connsiteX3" fmla="*/ 10370 w 12281"/>
                <a:gd name="connsiteY3" fmla="*/ 8467 h 10195"/>
                <a:gd name="connsiteX4" fmla="*/ 9645 w 12281"/>
                <a:gd name="connsiteY4" fmla="*/ 10195 h 10195"/>
                <a:gd name="connsiteX5" fmla="*/ 0 w 12281"/>
                <a:gd name="connsiteY5" fmla="*/ 1114 h 10195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9645 w 12281"/>
                <a:gd name="connsiteY3" fmla="*/ 10158 h 10158"/>
                <a:gd name="connsiteX4" fmla="*/ 0 w 12281"/>
                <a:gd name="connsiteY4" fmla="*/ 1077 h 10158"/>
                <a:gd name="connsiteX0" fmla="*/ 0 w 12281"/>
                <a:gd name="connsiteY0" fmla="*/ 1077 h 8646"/>
                <a:gd name="connsiteX1" fmla="*/ 5561 w 12281"/>
                <a:gd name="connsiteY1" fmla="*/ 158 h 8646"/>
                <a:gd name="connsiteX2" fmla="*/ 12281 w 12281"/>
                <a:gd name="connsiteY2" fmla="*/ 8646 h 8646"/>
                <a:gd name="connsiteX3" fmla="*/ 7729 w 12281"/>
                <a:gd name="connsiteY3" fmla="*/ 7872 h 8646"/>
                <a:gd name="connsiteX4" fmla="*/ 0 w 12281"/>
                <a:gd name="connsiteY4" fmla="*/ 1077 h 8646"/>
                <a:gd name="connsiteX0" fmla="*/ 0 w 10000"/>
                <a:gd name="connsiteY0" fmla="*/ 1246 h 10000"/>
                <a:gd name="connsiteX1" fmla="*/ 4528 w 10000"/>
                <a:gd name="connsiteY1" fmla="*/ 183 h 10000"/>
                <a:gd name="connsiteX2" fmla="*/ 10000 w 10000"/>
                <a:gd name="connsiteY2" fmla="*/ 10000 h 10000"/>
                <a:gd name="connsiteX3" fmla="*/ 6293 w 10000"/>
                <a:gd name="connsiteY3" fmla="*/ 9105 h 10000"/>
                <a:gd name="connsiteX4" fmla="*/ 0 w 10000"/>
                <a:gd name="connsiteY4" fmla="*/ 1246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246"/>
                  </a:moveTo>
                  <a:cubicBezTo>
                    <a:pt x="890" y="532"/>
                    <a:pt x="2573" y="-399"/>
                    <a:pt x="4528" y="183"/>
                  </a:cubicBezTo>
                  <a:cubicBezTo>
                    <a:pt x="7318" y="3400"/>
                    <a:pt x="8176" y="6728"/>
                    <a:pt x="10000" y="10000"/>
                  </a:cubicBezTo>
                  <a:cubicBezTo>
                    <a:pt x="8764" y="9702"/>
                    <a:pt x="8173" y="7784"/>
                    <a:pt x="6293" y="9105"/>
                  </a:cubicBezTo>
                  <a:lnTo>
                    <a:pt x="0" y="1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" name="Freeform 77">
              <a:extLst>
                <a:ext uri="{FF2B5EF4-FFF2-40B4-BE49-F238E27FC236}">
                  <a16:creationId xmlns:a16="http://schemas.microsoft.com/office/drawing/2014/main" id="{2421CAAC-D24B-EE42-5348-A1FBC370A4E3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1669" y="6116638"/>
              <a:ext cx="303369" cy="330204"/>
            </a:xfrm>
            <a:custGeom>
              <a:avLst/>
              <a:gdLst>
                <a:gd name="T0" fmla="*/ 0 w 189"/>
                <a:gd name="T1" fmla="*/ 0 h 234"/>
                <a:gd name="T2" fmla="*/ 23 w 189"/>
                <a:gd name="T3" fmla="*/ 195 h 234"/>
                <a:gd name="T4" fmla="*/ 47 w 189"/>
                <a:gd name="T5" fmla="*/ 234 h 234"/>
                <a:gd name="T6" fmla="*/ 94 w 189"/>
                <a:gd name="T7" fmla="*/ 208 h 234"/>
                <a:gd name="T8" fmla="*/ 189 w 189"/>
                <a:gd name="T9" fmla="*/ 105 h 234"/>
                <a:gd name="T10" fmla="*/ 0 w 189"/>
                <a:gd name="T11" fmla="*/ 0 h 234"/>
                <a:gd name="connsiteX0" fmla="*/ 0 w 10000"/>
                <a:gd name="connsiteY0" fmla="*/ 0 h 8889"/>
                <a:gd name="connsiteX1" fmla="*/ 1217 w 10000"/>
                <a:gd name="connsiteY1" fmla="*/ 8333 h 8889"/>
                <a:gd name="connsiteX2" fmla="*/ 4974 w 10000"/>
                <a:gd name="connsiteY2" fmla="*/ 8889 h 8889"/>
                <a:gd name="connsiteX3" fmla="*/ 10000 w 10000"/>
                <a:gd name="connsiteY3" fmla="*/ 4487 h 8889"/>
                <a:gd name="connsiteX4" fmla="*/ 0 w 10000"/>
                <a:gd name="connsiteY4" fmla="*/ 0 h 8889"/>
                <a:gd name="connsiteX0" fmla="*/ 312 w 10312"/>
                <a:gd name="connsiteY0" fmla="*/ 0 h 10000"/>
                <a:gd name="connsiteX1" fmla="*/ 1529 w 10312"/>
                <a:gd name="connsiteY1" fmla="*/ 9375 h 10000"/>
                <a:gd name="connsiteX2" fmla="*/ 5286 w 10312"/>
                <a:gd name="connsiteY2" fmla="*/ 10000 h 10000"/>
                <a:gd name="connsiteX3" fmla="*/ 10312 w 10312"/>
                <a:gd name="connsiteY3" fmla="*/ 5048 h 10000"/>
                <a:gd name="connsiteX4" fmla="*/ 312 w 10312"/>
                <a:gd name="connsiteY4" fmla="*/ 0 h 10000"/>
                <a:gd name="connsiteX0" fmla="*/ 1006 w 11006"/>
                <a:gd name="connsiteY0" fmla="*/ 0 h 10000"/>
                <a:gd name="connsiteX1" fmla="*/ 2223 w 11006"/>
                <a:gd name="connsiteY1" fmla="*/ 9375 h 10000"/>
                <a:gd name="connsiteX2" fmla="*/ 5980 w 11006"/>
                <a:gd name="connsiteY2" fmla="*/ 10000 h 10000"/>
                <a:gd name="connsiteX3" fmla="*/ 11006 w 11006"/>
                <a:gd name="connsiteY3" fmla="*/ 5048 h 10000"/>
                <a:gd name="connsiteX4" fmla="*/ 1006 w 11006"/>
                <a:gd name="connsiteY4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11" h="10000">
                  <a:moveTo>
                    <a:pt x="111" y="0"/>
                  </a:moveTo>
                  <a:cubicBezTo>
                    <a:pt x="-727" y="825"/>
                    <a:pt x="3418" y="9159"/>
                    <a:pt x="5085" y="10000"/>
                  </a:cubicBezTo>
                  <a:cubicBezTo>
                    <a:pt x="6760" y="8349"/>
                    <a:pt x="5156" y="4882"/>
                    <a:pt x="10111" y="5048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" name="Freeform 78">
              <a:extLst>
                <a:ext uri="{FF2B5EF4-FFF2-40B4-BE49-F238E27FC236}">
                  <a16:creationId xmlns:a16="http://schemas.microsoft.com/office/drawing/2014/main" id="{62FA6CB7-A37B-6011-F0AE-328198D04F84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6266" y="6309738"/>
              <a:ext cx="460807" cy="298177"/>
            </a:xfrm>
            <a:custGeom>
              <a:avLst/>
              <a:gdLst>
                <a:gd name="T0" fmla="*/ 0 w 231"/>
                <a:gd name="T1" fmla="*/ 0 h 260"/>
                <a:gd name="T2" fmla="*/ 65 w 231"/>
                <a:gd name="T3" fmla="*/ 209 h 260"/>
                <a:gd name="T4" fmla="*/ 146 w 231"/>
                <a:gd name="T5" fmla="*/ 260 h 260"/>
                <a:gd name="T6" fmla="*/ 231 w 231"/>
                <a:gd name="T7" fmla="*/ 87 h 260"/>
                <a:gd name="T8" fmla="*/ 0 w 231"/>
                <a:gd name="T9" fmla="*/ 0 h 260"/>
                <a:gd name="connsiteX0" fmla="*/ 0 w 10000"/>
                <a:gd name="connsiteY0" fmla="*/ 0 h 8038"/>
                <a:gd name="connsiteX1" fmla="*/ 2814 w 10000"/>
                <a:gd name="connsiteY1" fmla="*/ 8038 h 8038"/>
                <a:gd name="connsiteX2" fmla="*/ 10000 w 10000"/>
                <a:gd name="connsiteY2" fmla="*/ 3346 h 8038"/>
                <a:gd name="connsiteX3" fmla="*/ 0 w 10000"/>
                <a:gd name="connsiteY3" fmla="*/ 0 h 8038"/>
                <a:gd name="connsiteX0" fmla="*/ 0 w 7513"/>
                <a:gd name="connsiteY0" fmla="*/ 0 h 10000"/>
                <a:gd name="connsiteX1" fmla="*/ 2814 w 7513"/>
                <a:gd name="connsiteY1" fmla="*/ 10000 h 10000"/>
                <a:gd name="connsiteX2" fmla="*/ 7513 w 7513"/>
                <a:gd name="connsiteY2" fmla="*/ 3223 h 10000"/>
                <a:gd name="connsiteX3" fmla="*/ 0 w 7513"/>
                <a:gd name="connsiteY3" fmla="*/ 0 h 10000"/>
                <a:gd name="connsiteX0" fmla="*/ 1379 w 11379"/>
                <a:gd name="connsiteY0" fmla="*/ 0 h 10000"/>
                <a:gd name="connsiteX1" fmla="*/ 121 w 11379"/>
                <a:gd name="connsiteY1" fmla="*/ 5204 h 10000"/>
                <a:gd name="connsiteX2" fmla="*/ 5125 w 11379"/>
                <a:gd name="connsiteY2" fmla="*/ 10000 h 10000"/>
                <a:gd name="connsiteX3" fmla="*/ 11379 w 11379"/>
                <a:gd name="connsiteY3" fmla="*/ 3223 h 10000"/>
                <a:gd name="connsiteX4" fmla="*/ 1379 w 11379"/>
                <a:gd name="connsiteY4" fmla="*/ 0 h 10000"/>
                <a:gd name="connsiteX0" fmla="*/ 1379 w 11379"/>
                <a:gd name="connsiteY0" fmla="*/ 0 h 6817"/>
                <a:gd name="connsiteX1" fmla="*/ 121 w 11379"/>
                <a:gd name="connsiteY1" fmla="*/ 5204 h 6817"/>
                <a:gd name="connsiteX2" fmla="*/ 8261 w 11379"/>
                <a:gd name="connsiteY2" fmla="*/ 6817 h 6817"/>
                <a:gd name="connsiteX3" fmla="*/ 11379 w 11379"/>
                <a:gd name="connsiteY3" fmla="*/ 3223 h 6817"/>
                <a:gd name="connsiteX4" fmla="*/ 1379 w 11379"/>
                <a:gd name="connsiteY4" fmla="*/ 0 h 6817"/>
                <a:gd name="connsiteX0" fmla="*/ 1212 w 7260"/>
                <a:gd name="connsiteY0" fmla="*/ 0 h 10000"/>
                <a:gd name="connsiteX1" fmla="*/ 106 w 7260"/>
                <a:gd name="connsiteY1" fmla="*/ 7634 h 10000"/>
                <a:gd name="connsiteX2" fmla="*/ 7260 w 7260"/>
                <a:gd name="connsiteY2" fmla="*/ 10000 h 10000"/>
                <a:gd name="connsiteX3" fmla="*/ 6555 w 7260"/>
                <a:gd name="connsiteY3" fmla="*/ 3985 h 10000"/>
                <a:gd name="connsiteX4" fmla="*/ 1212 w 7260"/>
                <a:gd name="connsiteY4" fmla="*/ 0 h 1000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46" h="13184">
                  <a:moveTo>
                    <a:pt x="0" y="0"/>
                  </a:moveTo>
                  <a:cubicBezTo>
                    <a:pt x="863" y="2756"/>
                    <a:pt x="5101" y="8699"/>
                    <a:pt x="10392" y="10818"/>
                  </a:cubicBezTo>
                  <a:lnTo>
                    <a:pt x="20246" y="13184"/>
                  </a:lnTo>
                  <a:cubicBezTo>
                    <a:pt x="18340" y="10967"/>
                    <a:pt x="17490" y="10341"/>
                    <a:pt x="19275" y="7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" name="Freeform 79">
              <a:extLst>
                <a:ext uri="{FF2B5EF4-FFF2-40B4-BE49-F238E27FC236}">
                  <a16:creationId xmlns:a16="http://schemas.microsoft.com/office/drawing/2014/main" id="{7A95A68C-6322-98D9-DD88-4539D1838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1451" y="5407025"/>
              <a:ext cx="1958975" cy="1189038"/>
            </a:xfrm>
            <a:custGeom>
              <a:avLst/>
              <a:gdLst>
                <a:gd name="T0" fmla="*/ 8 w 1209"/>
                <a:gd name="T1" fmla="*/ 57 h 734"/>
                <a:gd name="T2" fmla="*/ 574 w 1209"/>
                <a:gd name="T3" fmla="*/ 102 h 734"/>
                <a:gd name="T4" fmla="*/ 1081 w 1209"/>
                <a:gd name="T5" fmla="*/ 548 h 734"/>
                <a:gd name="T6" fmla="*/ 1209 w 1209"/>
                <a:gd name="T7" fmla="*/ 730 h 734"/>
                <a:gd name="T8" fmla="*/ 1009 w 1209"/>
                <a:gd name="T9" fmla="*/ 734 h 734"/>
                <a:gd name="T10" fmla="*/ 358 w 1209"/>
                <a:gd name="T11" fmla="*/ 518 h 734"/>
                <a:gd name="T12" fmla="*/ 8 w 1209"/>
                <a:gd name="T13" fmla="*/ 57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9" h="734">
                  <a:moveTo>
                    <a:pt x="8" y="57"/>
                  </a:moveTo>
                  <a:cubicBezTo>
                    <a:pt x="8" y="57"/>
                    <a:pt x="343" y="0"/>
                    <a:pt x="574" y="102"/>
                  </a:cubicBezTo>
                  <a:cubicBezTo>
                    <a:pt x="805" y="203"/>
                    <a:pt x="998" y="505"/>
                    <a:pt x="1081" y="548"/>
                  </a:cubicBezTo>
                  <a:cubicBezTo>
                    <a:pt x="1163" y="592"/>
                    <a:pt x="1209" y="730"/>
                    <a:pt x="1209" y="730"/>
                  </a:cubicBezTo>
                  <a:cubicBezTo>
                    <a:pt x="1009" y="734"/>
                    <a:pt x="1009" y="734"/>
                    <a:pt x="1009" y="734"/>
                  </a:cubicBezTo>
                  <a:cubicBezTo>
                    <a:pt x="1009" y="734"/>
                    <a:pt x="529" y="627"/>
                    <a:pt x="358" y="518"/>
                  </a:cubicBezTo>
                  <a:cubicBezTo>
                    <a:pt x="187" y="410"/>
                    <a:pt x="0" y="179"/>
                    <a:pt x="8" y="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" name="Freeform 80">
              <a:extLst>
                <a:ext uri="{FF2B5EF4-FFF2-40B4-BE49-F238E27FC236}">
                  <a16:creationId xmlns:a16="http://schemas.microsoft.com/office/drawing/2014/main" id="{58ABEE93-3761-FAA2-5D49-ED6C14976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175" y="6243657"/>
              <a:ext cx="824437" cy="786685"/>
            </a:xfrm>
            <a:custGeom>
              <a:avLst/>
              <a:gdLst>
                <a:gd name="T0" fmla="*/ 84 w 503"/>
                <a:gd name="T1" fmla="*/ 0 h 479"/>
                <a:gd name="T2" fmla="*/ 88 w 503"/>
                <a:gd name="T3" fmla="*/ 1 h 479"/>
                <a:gd name="T4" fmla="*/ 382 w 503"/>
                <a:gd name="T5" fmla="*/ 32 h 479"/>
                <a:gd name="T6" fmla="*/ 481 w 503"/>
                <a:gd name="T7" fmla="*/ 82 h 479"/>
                <a:gd name="T8" fmla="*/ 293 w 503"/>
                <a:gd name="T9" fmla="*/ 241 h 479"/>
                <a:gd name="T10" fmla="*/ 325 w 503"/>
                <a:gd name="T11" fmla="*/ 456 h 479"/>
                <a:gd name="T12" fmla="*/ 153 w 503"/>
                <a:gd name="T13" fmla="*/ 358 h 479"/>
                <a:gd name="T14" fmla="*/ 0 w 503"/>
                <a:gd name="T15" fmla="*/ 187 h 479"/>
                <a:gd name="T16" fmla="*/ 84 w 503"/>
                <a:gd name="T17" fmla="*/ 0 h 479"/>
                <a:gd name="connsiteX0" fmla="*/ 1670 w 9563"/>
                <a:gd name="connsiteY0" fmla="*/ 0 h 9650"/>
                <a:gd name="connsiteX1" fmla="*/ 1750 w 9563"/>
                <a:gd name="connsiteY1" fmla="*/ 21 h 9650"/>
                <a:gd name="connsiteX2" fmla="*/ 9563 w 9563"/>
                <a:gd name="connsiteY2" fmla="*/ 1712 h 9650"/>
                <a:gd name="connsiteX3" fmla="*/ 5825 w 9563"/>
                <a:gd name="connsiteY3" fmla="*/ 5031 h 9650"/>
                <a:gd name="connsiteX4" fmla="*/ 6461 w 9563"/>
                <a:gd name="connsiteY4" fmla="*/ 9520 h 9650"/>
                <a:gd name="connsiteX5" fmla="*/ 3042 w 9563"/>
                <a:gd name="connsiteY5" fmla="*/ 7474 h 9650"/>
                <a:gd name="connsiteX6" fmla="*/ 0 w 9563"/>
                <a:gd name="connsiteY6" fmla="*/ 3904 h 9650"/>
                <a:gd name="connsiteX7" fmla="*/ 1670 w 9563"/>
                <a:gd name="connsiteY7" fmla="*/ 0 h 965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488 h 10488"/>
                <a:gd name="connsiteX1" fmla="*/ 1830 w 10586"/>
                <a:gd name="connsiteY1" fmla="*/ 510 h 10488"/>
                <a:gd name="connsiteX2" fmla="*/ 10586 w 10586"/>
                <a:gd name="connsiteY2" fmla="*/ 368 h 10488"/>
                <a:gd name="connsiteX3" fmla="*/ 6091 w 10586"/>
                <a:gd name="connsiteY3" fmla="*/ 5701 h 10488"/>
                <a:gd name="connsiteX4" fmla="*/ 6756 w 10586"/>
                <a:gd name="connsiteY4" fmla="*/ 10353 h 10488"/>
                <a:gd name="connsiteX5" fmla="*/ 3181 w 10586"/>
                <a:gd name="connsiteY5" fmla="*/ 8233 h 10488"/>
                <a:gd name="connsiteX6" fmla="*/ 0 w 10586"/>
                <a:gd name="connsiteY6" fmla="*/ 4534 h 10488"/>
                <a:gd name="connsiteX7" fmla="*/ 1746 w 10586"/>
                <a:gd name="connsiteY7" fmla="*/ 488 h 1048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6091 w 10586"/>
                <a:gd name="connsiteY3" fmla="*/ 58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5515 w 10586"/>
                <a:gd name="connsiteY3" fmla="*/ 55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308 w 10894"/>
                <a:gd name="connsiteY0" fmla="*/ 4704 h 10523"/>
                <a:gd name="connsiteX1" fmla="*/ 2138 w 10894"/>
                <a:gd name="connsiteY1" fmla="*/ 680 h 10523"/>
                <a:gd name="connsiteX2" fmla="*/ 10894 w 10894"/>
                <a:gd name="connsiteY2" fmla="*/ 538 h 10523"/>
                <a:gd name="connsiteX3" fmla="*/ 5823 w 10894"/>
                <a:gd name="connsiteY3" fmla="*/ 5571 h 10523"/>
                <a:gd name="connsiteX4" fmla="*/ 7064 w 10894"/>
                <a:gd name="connsiteY4" fmla="*/ 10523 h 10523"/>
                <a:gd name="connsiteX5" fmla="*/ 308 w 10894"/>
                <a:gd name="connsiteY5" fmla="*/ 4704 h 10523"/>
                <a:gd name="connsiteX0" fmla="*/ 0 w 10586"/>
                <a:gd name="connsiteY0" fmla="*/ 4704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86" h="10523">
                  <a:moveTo>
                    <a:pt x="0" y="4704"/>
                  </a:moveTo>
                  <a:cubicBezTo>
                    <a:pt x="1209" y="3264"/>
                    <a:pt x="66" y="1374"/>
                    <a:pt x="1830" y="680"/>
                  </a:cubicBezTo>
                  <a:cubicBezTo>
                    <a:pt x="4749" y="633"/>
                    <a:pt x="7914" y="-731"/>
                    <a:pt x="10586" y="538"/>
                  </a:cubicBezTo>
                  <a:cubicBezTo>
                    <a:pt x="4150" y="3778"/>
                    <a:pt x="6153" y="3907"/>
                    <a:pt x="5515" y="5571"/>
                  </a:cubicBezTo>
                  <a:cubicBezTo>
                    <a:pt x="4877" y="7235"/>
                    <a:pt x="7089" y="10026"/>
                    <a:pt x="6756" y="10523"/>
                  </a:cubicBezTo>
                  <a:cubicBezTo>
                    <a:pt x="2091" y="8878"/>
                    <a:pt x="835" y="6348"/>
                    <a:pt x="0" y="470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" name="Freeform 81">
              <a:extLst>
                <a:ext uri="{FF2B5EF4-FFF2-40B4-BE49-F238E27FC236}">
                  <a16:creationId xmlns:a16="http://schemas.microsoft.com/office/drawing/2014/main" id="{10D22418-5AF8-797B-04DF-29CDCAFFDA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6551" y="5522913"/>
              <a:ext cx="115888" cy="114300"/>
            </a:xfrm>
            <a:custGeom>
              <a:avLst/>
              <a:gdLst>
                <a:gd name="T0" fmla="*/ 70 w 71"/>
                <a:gd name="T1" fmla="*/ 38 h 71"/>
                <a:gd name="T2" fmla="*/ 33 w 71"/>
                <a:gd name="T3" fmla="*/ 70 h 71"/>
                <a:gd name="T4" fmla="*/ 1 w 71"/>
                <a:gd name="T5" fmla="*/ 33 h 71"/>
                <a:gd name="T6" fmla="*/ 38 w 71"/>
                <a:gd name="T7" fmla="*/ 1 h 71"/>
                <a:gd name="T8" fmla="*/ 70 w 71"/>
                <a:gd name="T9" fmla="*/ 38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70" y="38"/>
                  </a:moveTo>
                  <a:cubicBezTo>
                    <a:pt x="69" y="57"/>
                    <a:pt x="52" y="71"/>
                    <a:pt x="33" y="70"/>
                  </a:cubicBezTo>
                  <a:cubicBezTo>
                    <a:pt x="14" y="69"/>
                    <a:pt x="0" y="52"/>
                    <a:pt x="1" y="33"/>
                  </a:cubicBezTo>
                  <a:cubicBezTo>
                    <a:pt x="2" y="14"/>
                    <a:pt x="19" y="0"/>
                    <a:pt x="38" y="1"/>
                  </a:cubicBezTo>
                  <a:cubicBezTo>
                    <a:pt x="57" y="2"/>
                    <a:pt x="71" y="19"/>
                    <a:pt x="70" y="3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" name="Freeform 82">
              <a:extLst>
                <a:ext uri="{FF2B5EF4-FFF2-40B4-BE49-F238E27FC236}">
                  <a16:creationId xmlns:a16="http://schemas.microsoft.com/office/drawing/2014/main" id="{D836BCF2-F09A-1C52-3299-6B4AA81443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4026" y="5541963"/>
              <a:ext cx="296863" cy="357188"/>
            </a:xfrm>
            <a:custGeom>
              <a:avLst/>
              <a:gdLst>
                <a:gd name="T0" fmla="*/ 135 w 184"/>
                <a:gd name="T1" fmla="*/ 0 h 220"/>
                <a:gd name="T2" fmla="*/ 0 w 184"/>
                <a:gd name="T3" fmla="*/ 220 h 220"/>
                <a:gd name="T4" fmla="*/ 135 w 184"/>
                <a:gd name="T5" fmla="*/ 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4" h="220">
                  <a:moveTo>
                    <a:pt x="135" y="0"/>
                  </a:moveTo>
                  <a:cubicBezTo>
                    <a:pt x="135" y="0"/>
                    <a:pt x="184" y="169"/>
                    <a:pt x="0" y="220"/>
                  </a:cubicBezTo>
                  <a:cubicBezTo>
                    <a:pt x="0" y="220"/>
                    <a:pt x="141" y="156"/>
                    <a:pt x="135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" name="Freeform 83">
              <a:extLst>
                <a:ext uri="{FF2B5EF4-FFF2-40B4-BE49-F238E27FC236}">
                  <a16:creationId xmlns:a16="http://schemas.microsoft.com/office/drawing/2014/main" id="{A78CB664-569C-197F-4127-46DEE2B5A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5151" y="5888038"/>
              <a:ext cx="238125" cy="201613"/>
            </a:xfrm>
            <a:custGeom>
              <a:avLst/>
              <a:gdLst>
                <a:gd name="T0" fmla="*/ 43 w 147"/>
                <a:gd name="T1" fmla="*/ 0 h 124"/>
                <a:gd name="T2" fmla="*/ 147 w 147"/>
                <a:gd name="T3" fmla="*/ 124 h 124"/>
                <a:gd name="T4" fmla="*/ 0 w 147"/>
                <a:gd name="T5" fmla="*/ 38 h 124"/>
                <a:gd name="T6" fmla="*/ 43 w 147"/>
                <a:gd name="T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7" h="124">
                  <a:moveTo>
                    <a:pt x="43" y="0"/>
                  </a:moveTo>
                  <a:cubicBezTo>
                    <a:pt x="43" y="0"/>
                    <a:pt x="130" y="39"/>
                    <a:pt x="147" y="124"/>
                  </a:cubicBezTo>
                  <a:cubicBezTo>
                    <a:pt x="147" y="124"/>
                    <a:pt x="47" y="117"/>
                    <a:pt x="0" y="38"/>
                  </a:cubicBezTo>
                  <a:cubicBezTo>
                    <a:pt x="0" y="38"/>
                    <a:pt x="58" y="57"/>
                    <a:pt x="4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3769ED0-199B-A680-9677-15E311B737B6}"/>
              </a:ext>
            </a:extLst>
          </p:cNvPr>
          <p:cNvGrpSpPr/>
          <p:nvPr/>
        </p:nvGrpSpPr>
        <p:grpSpPr>
          <a:xfrm rot="1902859" flipH="1">
            <a:off x="5264453" y="4599786"/>
            <a:ext cx="1882912" cy="1255695"/>
            <a:chOff x="7791451" y="5407025"/>
            <a:chExt cx="2434161" cy="1623317"/>
          </a:xfrm>
        </p:grpSpPr>
        <p:sp>
          <p:nvSpPr>
            <p:cNvPr id="15" name="Freeform 76">
              <a:extLst>
                <a:ext uri="{FF2B5EF4-FFF2-40B4-BE49-F238E27FC236}">
                  <a16:creationId xmlns:a16="http://schemas.microsoft.com/office/drawing/2014/main" id="{A934EEF5-2F38-AFD9-8249-FAD7D73C14FF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8154" y="5476566"/>
              <a:ext cx="968956" cy="444707"/>
            </a:xfrm>
            <a:custGeom>
              <a:avLst/>
              <a:gdLst>
                <a:gd name="T0" fmla="*/ 0 w 497"/>
                <a:gd name="T1" fmla="*/ 60 h 324"/>
                <a:gd name="T2" fmla="*/ 163 w 497"/>
                <a:gd name="T3" fmla="*/ 0 h 324"/>
                <a:gd name="T4" fmla="*/ 497 w 497"/>
                <a:gd name="T5" fmla="*/ 275 h 324"/>
                <a:gd name="T6" fmla="*/ 402 w 497"/>
                <a:gd name="T7" fmla="*/ 268 h 324"/>
                <a:gd name="T8" fmla="*/ 366 w 497"/>
                <a:gd name="T9" fmla="*/ 324 h 324"/>
                <a:gd name="T10" fmla="*/ 0 w 497"/>
                <a:gd name="T11" fmla="*/ 60 h 324"/>
                <a:gd name="connsiteX0" fmla="*/ 0 w 10000"/>
                <a:gd name="connsiteY0" fmla="*/ 1969 h 10117"/>
                <a:gd name="connsiteX1" fmla="*/ 3280 w 10000"/>
                <a:gd name="connsiteY1" fmla="*/ 117 h 10117"/>
                <a:gd name="connsiteX2" fmla="*/ 10000 w 10000"/>
                <a:gd name="connsiteY2" fmla="*/ 8605 h 10117"/>
                <a:gd name="connsiteX3" fmla="*/ 8089 w 10000"/>
                <a:gd name="connsiteY3" fmla="*/ 8389 h 10117"/>
                <a:gd name="connsiteX4" fmla="*/ 7364 w 10000"/>
                <a:gd name="connsiteY4" fmla="*/ 10117 h 10117"/>
                <a:gd name="connsiteX5" fmla="*/ 0 w 10000"/>
                <a:gd name="connsiteY5" fmla="*/ 1969 h 10117"/>
                <a:gd name="connsiteX0" fmla="*/ 0 w 12281"/>
                <a:gd name="connsiteY0" fmla="*/ 1114 h 10195"/>
                <a:gd name="connsiteX1" fmla="*/ 5561 w 12281"/>
                <a:gd name="connsiteY1" fmla="*/ 195 h 10195"/>
                <a:gd name="connsiteX2" fmla="*/ 12281 w 12281"/>
                <a:gd name="connsiteY2" fmla="*/ 8683 h 10195"/>
                <a:gd name="connsiteX3" fmla="*/ 10370 w 12281"/>
                <a:gd name="connsiteY3" fmla="*/ 8467 h 10195"/>
                <a:gd name="connsiteX4" fmla="*/ 9645 w 12281"/>
                <a:gd name="connsiteY4" fmla="*/ 10195 h 10195"/>
                <a:gd name="connsiteX5" fmla="*/ 0 w 12281"/>
                <a:gd name="connsiteY5" fmla="*/ 1114 h 10195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9645 w 12281"/>
                <a:gd name="connsiteY3" fmla="*/ 10158 h 10158"/>
                <a:gd name="connsiteX4" fmla="*/ 0 w 12281"/>
                <a:gd name="connsiteY4" fmla="*/ 1077 h 10158"/>
                <a:gd name="connsiteX0" fmla="*/ 0 w 12281"/>
                <a:gd name="connsiteY0" fmla="*/ 1077 h 8646"/>
                <a:gd name="connsiteX1" fmla="*/ 5561 w 12281"/>
                <a:gd name="connsiteY1" fmla="*/ 158 h 8646"/>
                <a:gd name="connsiteX2" fmla="*/ 12281 w 12281"/>
                <a:gd name="connsiteY2" fmla="*/ 8646 h 8646"/>
                <a:gd name="connsiteX3" fmla="*/ 7729 w 12281"/>
                <a:gd name="connsiteY3" fmla="*/ 7872 h 8646"/>
                <a:gd name="connsiteX4" fmla="*/ 0 w 12281"/>
                <a:gd name="connsiteY4" fmla="*/ 1077 h 8646"/>
                <a:gd name="connsiteX0" fmla="*/ 0 w 10000"/>
                <a:gd name="connsiteY0" fmla="*/ 1246 h 10000"/>
                <a:gd name="connsiteX1" fmla="*/ 4528 w 10000"/>
                <a:gd name="connsiteY1" fmla="*/ 183 h 10000"/>
                <a:gd name="connsiteX2" fmla="*/ 10000 w 10000"/>
                <a:gd name="connsiteY2" fmla="*/ 10000 h 10000"/>
                <a:gd name="connsiteX3" fmla="*/ 6293 w 10000"/>
                <a:gd name="connsiteY3" fmla="*/ 9105 h 10000"/>
                <a:gd name="connsiteX4" fmla="*/ 0 w 10000"/>
                <a:gd name="connsiteY4" fmla="*/ 1246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246"/>
                  </a:moveTo>
                  <a:cubicBezTo>
                    <a:pt x="890" y="532"/>
                    <a:pt x="2573" y="-399"/>
                    <a:pt x="4528" y="183"/>
                  </a:cubicBezTo>
                  <a:cubicBezTo>
                    <a:pt x="7318" y="3400"/>
                    <a:pt x="8176" y="6728"/>
                    <a:pt x="10000" y="10000"/>
                  </a:cubicBezTo>
                  <a:cubicBezTo>
                    <a:pt x="8764" y="9702"/>
                    <a:pt x="8173" y="7784"/>
                    <a:pt x="6293" y="9105"/>
                  </a:cubicBezTo>
                  <a:lnTo>
                    <a:pt x="0" y="1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" name="Freeform 77">
              <a:extLst>
                <a:ext uri="{FF2B5EF4-FFF2-40B4-BE49-F238E27FC236}">
                  <a16:creationId xmlns:a16="http://schemas.microsoft.com/office/drawing/2014/main" id="{F0E2BDA3-D3D9-06D2-D8B6-ED17050ECA52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1669" y="6116638"/>
              <a:ext cx="303369" cy="330204"/>
            </a:xfrm>
            <a:custGeom>
              <a:avLst/>
              <a:gdLst>
                <a:gd name="T0" fmla="*/ 0 w 189"/>
                <a:gd name="T1" fmla="*/ 0 h 234"/>
                <a:gd name="T2" fmla="*/ 23 w 189"/>
                <a:gd name="T3" fmla="*/ 195 h 234"/>
                <a:gd name="T4" fmla="*/ 47 w 189"/>
                <a:gd name="T5" fmla="*/ 234 h 234"/>
                <a:gd name="T6" fmla="*/ 94 w 189"/>
                <a:gd name="T7" fmla="*/ 208 h 234"/>
                <a:gd name="T8" fmla="*/ 189 w 189"/>
                <a:gd name="T9" fmla="*/ 105 h 234"/>
                <a:gd name="T10" fmla="*/ 0 w 189"/>
                <a:gd name="T11" fmla="*/ 0 h 234"/>
                <a:gd name="connsiteX0" fmla="*/ 0 w 10000"/>
                <a:gd name="connsiteY0" fmla="*/ 0 h 8889"/>
                <a:gd name="connsiteX1" fmla="*/ 1217 w 10000"/>
                <a:gd name="connsiteY1" fmla="*/ 8333 h 8889"/>
                <a:gd name="connsiteX2" fmla="*/ 4974 w 10000"/>
                <a:gd name="connsiteY2" fmla="*/ 8889 h 8889"/>
                <a:gd name="connsiteX3" fmla="*/ 10000 w 10000"/>
                <a:gd name="connsiteY3" fmla="*/ 4487 h 8889"/>
                <a:gd name="connsiteX4" fmla="*/ 0 w 10000"/>
                <a:gd name="connsiteY4" fmla="*/ 0 h 8889"/>
                <a:gd name="connsiteX0" fmla="*/ 312 w 10312"/>
                <a:gd name="connsiteY0" fmla="*/ 0 h 10000"/>
                <a:gd name="connsiteX1" fmla="*/ 1529 w 10312"/>
                <a:gd name="connsiteY1" fmla="*/ 9375 h 10000"/>
                <a:gd name="connsiteX2" fmla="*/ 5286 w 10312"/>
                <a:gd name="connsiteY2" fmla="*/ 10000 h 10000"/>
                <a:gd name="connsiteX3" fmla="*/ 10312 w 10312"/>
                <a:gd name="connsiteY3" fmla="*/ 5048 h 10000"/>
                <a:gd name="connsiteX4" fmla="*/ 312 w 10312"/>
                <a:gd name="connsiteY4" fmla="*/ 0 h 10000"/>
                <a:gd name="connsiteX0" fmla="*/ 1006 w 11006"/>
                <a:gd name="connsiteY0" fmla="*/ 0 h 10000"/>
                <a:gd name="connsiteX1" fmla="*/ 2223 w 11006"/>
                <a:gd name="connsiteY1" fmla="*/ 9375 h 10000"/>
                <a:gd name="connsiteX2" fmla="*/ 5980 w 11006"/>
                <a:gd name="connsiteY2" fmla="*/ 10000 h 10000"/>
                <a:gd name="connsiteX3" fmla="*/ 11006 w 11006"/>
                <a:gd name="connsiteY3" fmla="*/ 5048 h 10000"/>
                <a:gd name="connsiteX4" fmla="*/ 1006 w 11006"/>
                <a:gd name="connsiteY4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11" h="10000">
                  <a:moveTo>
                    <a:pt x="111" y="0"/>
                  </a:moveTo>
                  <a:cubicBezTo>
                    <a:pt x="-727" y="825"/>
                    <a:pt x="3418" y="9159"/>
                    <a:pt x="5085" y="10000"/>
                  </a:cubicBezTo>
                  <a:cubicBezTo>
                    <a:pt x="6760" y="8349"/>
                    <a:pt x="5156" y="4882"/>
                    <a:pt x="10111" y="5048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" name="Freeform 78">
              <a:extLst>
                <a:ext uri="{FF2B5EF4-FFF2-40B4-BE49-F238E27FC236}">
                  <a16:creationId xmlns:a16="http://schemas.microsoft.com/office/drawing/2014/main" id="{C7B44644-9A03-7C55-D6B7-4B80306898D0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6266" y="6309738"/>
              <a:ext cx="460807" cy="298177"/>
            </a:xfrm>
            <a:custGeom>
              <a:avLst/>
              <a:gdLst>
                <a:gd name="T0" fmla="*/ 0 w 231"/>
                <a:gd name="T1" fmla="*/ 0 h 260"/>
                <a:gd name="T2" fmla="*/ 65 w 231"/>
                <a:gd name="T3" fmla="*/ 209 h 260"/>
                <a:gd name="T4" fmla="*/ 146 w 231"/>
                <a:gd name="T5" fmla="*/ 260 h 260"/>
                <a:gd name="T6" fmla="*/ 231 w 231"/>
                <a:gd name="T7" fmla="*/ 87 h 260"/>
                <a:gd name="T8" fmla="*/ 0 w 231"/>
                <a:gd name="T9" fmla="*/ 0 h 260"/>
                <a:gd name="connsiteX0" fmla="*/ 0 w 10000"/>
                <a:gd name="connsiteY0" fmla="*/ 0 h 8038"/>
                <a:gd name="connsiteX1" fmla="*/ 2814 w 10000"/>
                <a:gd name="connsiteY1" fmla="*/ 8038 h 8038"/>
                <a:gd name="connsiteX2" fmla="*/ 10000 w 10000"/>
                <a:gd name="connsiteY2" fmla="*/ 3346 h 8038"/>
                <a:gd name="connsiteX3" fmla="*/ 0 w 10000"/>
                <a:gd name="connsiteY3" fmla="*/ 0 h 8038"/>
                <a:gd name="connsiteX0" fmla="*/ 0 w 7513"/>
                <a:gd name="connsiteY0" fmla="*/ 0 h 10000"/>
                <a:gd name="connsiteX1" fmla="*/ 2814 w 7513"/>
                <a:gd name="connsiteY1" fmla="*/ 10000 h 10000"/>
                <a:gd name="connsiteX2" fmla="*/ 7513 w 7513"/>
                <a:gd name="connsiteY2" fmla="*/ 3223 h 10000"/>
                <a:gd name="connsiteX3" fmla="*/ 0 w 7513"/>
                <a:gd name="connsiteY3" fmla="*/ 0 h 10000"/>
                <a:gd name="connsiteX0" fmla="*/ 1379 w 11379"/>
                <a:gd name="connsiteY0" fmla="*/ 0 h 10000"/>
                <a:gd name="connsiteX1" fmla="*/ 121 w 11379"/>
                <a:gd name="connsiteY1" fmla="*/ 5204 h 10000"/>
                <a:gd name="connsiteX2" fmla="*/ 5125 w 11379"/>
                <a:gd name="connsiteY2" fmla="*/ 10000 h 10000"/>
                <a:gd name="connsiteX3" fmla="*/ 11379 w 11379"/>
                <a:gd name="connsiteY3" fmla="*/ 3223 h 10000"/>
                <a:gd name="connsiteX4" fmla="*/ 1379 w 11379"/>
                <a:gd name="connsiteY4" fmla="*/ 0 h 10000"/>
                <a:gd name="connsiteX0" fmla="*/ 1379 w 11379"/>
                <a:gd name="connsiteY0" fmla="*/ 0 h 6817"/>
                <a:gd name="connsiteX1" fmla="*/ 121 w 11379"/>
                <a:gd name="connsiteY1" fmla="*/ 5204 h 6817"/>
                <a:gd name="connsiteX2" fmla="*/ 8261 w 11379"/>
                <a:gd name="connsiteY2" fmla="*/ 6817 h 6817"/>
                <a:gd name="connsiteX3" fmla="*/ 11379 w 11379"/>
                <a:gd name="connsiteY3" fmla="*/ 3223 h 6817"/>
                <a:gd name="connsiteX4" fmla="*/ 1379 w 11379"/>
                <a:gd name="connsiteY4" fmla="*/ 0 h 6817"/>
                <a:gd name="connsiteX0" fmla="*/ 1212 w 7260"/>
                <a:gd name="connsiteY0" fmla="*/ 0 h 10000"/>
                <a:gd name="connsiteX1" fmla="*/ 106 w 7260"/>
                <a:gd name="connsiteY1" fmla="*/ 7634 h 10000"/>
                <a:gd name="connsiteX2" fmla="*/ 7260 w 7260"/>
                <a:gd name="connsiteY2" fmla="*/ 10000 h 10000"/>
                <a:gd name="connsiteX3" fmla="*/ 6555 w 7260"/>
                <a:gd name="connsiteY3" fmla="*/ 3985 h 10000"/>
                <a:gd name="connsiteX4" fmla="*/ 1212 w 7260"/>
                <a:gd name="connsiteY4" fmla="*/ 0 h 1000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46" h="13184">
                  <a:moveTo>
                    <a:pt x="0" y="0"/>
                  </a:moveTo>
                  <a:cubicBezTo>
                    <a:pt x="863" y="2756"/>
                    <a:pt x="5101" y="8699"/>
                    <a:pt x="10392" y="10818"/>
                  </a:cubicBezTo>
                  <a:lnTo>
                    <a:pt x="20246" y="13184"/>
                  </a:lnTo>
                  <a:cubicBezTo>
                    <a:pt x="18340" y="10967"/>
                    <a:pt x="17490" y="10341"/>
                    <a:pt x="19275" y="7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" name="Freeform 79">
              <a:extLst>
                <a:ext uri="{FF2B5EF4-FFF2-40B4-BE49-F238E27FC236}">
                  <a16:creationId xmlns:a16="http://schemas.microsoft.com/office/drawing/2014/main" id="{41CAFBF1-E3C0-E81A-9A00-B76645F19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1451" y="5407025"/>
              <a:ext cx="1958975" cy="1189038"/>
            </a:xfrm>
            <a:custGeom>
              <a:avLst/>
              <a:gdLst>
                <a:gd name="T0" fmla="*/ 8 w 1209"/>
                <a:gd name="T1" fmla="*/ 57 h 734"/>
                <a:gd name="T2" fmla="*/ 574 w 1209"/>
                <a:gd name="T3" fmla="*/ 102 h 734"/>
                <a:gd name="T4" fmla="*/ 1081 w 1209"/>
                <a:gd name="T5" fmla="*/ 548 h 734"/>
                <a:gd name="T6" fmla="*/ 1209 w 1209"/>
                <a:gd name="T7" fmla="*/ 730 h 734"/>
                <a:gd name="T8" fmla="*/ 1009 w 1209"/>
                <a:gd name="T9" fmla="*/ 734 h 734"/>
                <a:gd name="T10" fmla="*/ 358 w 1209"/>
                <a:gd name="T11" fmla="*/ 518 h 734"/>
                <a:gd name="T12" fmla="*/ 8 w 1209"/>
                <a:gd name="T13" fmla="*/ 57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9" h="734">
                  <a:moveTo>
                    <a:pt x="8" y="57"/>
                  </a:moveTo>
                  <a:cubicBezTo>
                    <a:pt x="8" y="57"/>
                    <a:pt x="343" y="0"/>
                    <a:pt x="574" y="102"/>
                  </a:cubicBezTo>
                  <a:cubicBezTo>
                    <a:pt x="805" y="203"/>
                    <a:pt x="998" y="505"/>
                    <a:pt x="1081" y="548"/>
                  </a:cubicBezTo>
                  <a:cubicBezTo>
                    <a:pt x="1163" y="592"/>
                    <a:pt x="1209" y="730"/>
                    <a:pt x="1209" y="730"/>
                  </a:cubicBezTo>
                  <a:cubicBezTo>
                    <a:pt x="1009" y="734"/>
                    <a:pt x="1009" y="734"/>
                    <a:pt x="1009" y="734"/>
                  </a:cubicBezTo>
                  <a:cubicBezTo>
                    <a:pt x="1009" y="734"/>
                    <a:pt x="529" y="627"/>
                    <a:pt x="358" y="518"/>
                  </a:cubicBezTo>
                  <a:cubicBezTo>
                    <a:pt x="187" y="410"/>
                    <a:pt x="0" y="179"/>
                    <a:pt x="8" y="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" name="Freeform 80">
              <a:extLst>
                <a:ext uri="{FF2B5EF4-FFF2-40B4-BE49-F238E27FC236}">
                  <a16:creationId xmlns:a16="http://schemas.microsoft.com/office/drawing/2014/main" id="{69D9BFA4-D11E-4E9D-8155-BA78A1ADE97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175" y="6243657"/>
              <a:ext cx="824437" cy="786685"/>
            </a:xfrm>
            <a:custGeom>
              <a:avLst/>
              <a:gdLst>
                <a:gd name="T0" fmla="*/ 84 w 503"/>
                <a:gd name="T1" fmla="*/ 0 h 479"/>
                <a:gd name="T2" fmla="*/ 88 w 503"/>
                <a:gd name="T3" fmla="*/ 1 h 479"/>
                <a:gd name="T4" fmla="*/ 382 w 503"/>
                <a:gd name="T5" fmla="*/ 32 h 479"/>
                <a:gd name="T6" fmla="*/ 481 w 503"/>
                <a:gd name="T7" fmla="*/ 82 h 479"/>
                <a:gd name="T8" fmla="*/ 293 w 503"/>
                <a:gd name="T9" fmla="*/ 241 h 479"/>
                <a:gd name="T10" fmla="*/ 325 w 503"/>
                <a:gd name="T11" fmla="*/ 456 h 479"/>
                <a:gd name="T12" fmla="*/ 153 w 503"/>
                <a:gd name="T13" fmla="*/ 358 h 479"/>
                <a:gd name="T14" fmla="*/ 0 w 503"/>
                <a:gd name="T15" fmla="*/ 187 h 479"/>
                <a:gd name="T16" fmla="*/ 84 w 503"/>
                <a:gd name="T17" fmla="*/ 0 h 479"/>
                <a:gd name="connsiteX0" fmla="*/ 1670 w 9563"/>
                <a:gd name="connsiteY0" fmla="*/ 0 h 9650"/>
                <a:gd name="connsiteX1" fmla="*/ 1750 w 9563"/>
                <a:gd name="connsiteY1" fmla="*/ 21 h 9650"/>
                <a:gd name="connsiteX2" fmla="*/ 9563 w 9563"/>
                <a:gd name="connsiteY2" fmla="*/ 1712 h 9650"/>
                <a:gd name="connsiteX3" fmla="*/ 5825 w 9563"/>
                <a:gd name="connsiteY3" fmla="*/ 5031 h 9650"/>
                <a:gd name="connsiteX4" fmla="*/ 6461 w 9563"/>
                <a:gd name="connsiteY4" fmla="*/ 9520 h 9650"/>
                <a:gd name="connsiteX5" fmla="*/ 3042 w 9563"/>
                <a:gd name="connsiteY5" fmla="*/ 7474 h 9650"/>
                <a:gd name="connsiteX6" fmla="*/ 0 w 9563"/>
                <a:gd name="connsiteY6" fmla="*/ 3904 h 9650"/>
                <a:gd name="connsiteX7" fmla="*/ 1670 w 9563"/>
                <a:gd name="connsiteY7" fmla="*/ 0 h 965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488 h 10488"/>
                <a:gd name="connsiteX1" fmla="*/ 1830 w 10586"/>
                <a:gd name="connsiteY1" fmla="*/ 510 h 10488"/>
                <a:gd name="connsiteX2" fmla="*/ 10586 w 10586"/>
                <a:gd name="connsiteY2" fmla="*/ 368 h 10488"/>
                <a:gd name="connsiteX3" fmla="*/ 6091 w 10586"/>
                <a:gd name="connsiteY3" fmla="*/ 5701 h 10488"/>
                <a:gd name="connsiteX4" fmla="*/ 6756 w 10586"/>
                <a:gd name="connsiteY4" fmla="*/ 10353 h 10488"/>
                <a:gd name="connsiteX5" fmla="*/ 3181 w 10586"/>
                <a:gd name="connsiteY5" fmla="*/ 8233 h 10488"/>
                <a:gd name="connsiteX6" fmla="*/ 0 w 10586"/>
                <a:gd name="connsiteY6" fmla="*/ 4534 h 10488"/>
                <a:gd name="connsiteX7" fmla="*/ 1746 w 10586"/>
                <a:gd name="connsiteY7" fmla="*/ 488 h 1048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6091 w 10586"/>
                <a:gd name="connsiteY3" fmla="*/ 58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5515 w 10586"/>
                <a:gd name="connsiteY3" fmla="*/ 55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308 w 10894"/>
                <a:gd name="connsiteY0" fmla="*/ 4704 h 10523"/>
                <a:gd name="connsiteX1" fmla="*/ 2138 w 10894"/>
                <a:gd name="connsiteY1" fmla="*/ 680 h 10523"/>
                <a:gd name="connsiteX2" fmla="*/ 10894 w 10894"/>
                <a:gd name="connsiteY2" fmla="*/ 538 h 10523"/>
                <a:gd name="connsiteX3" fmla="*/ 5823 w 10894"/>
                <a:gd name="connsiteY3" fmla="*/ 5571 h 10523"/>
                <a:gd name="connsiteX4" fmla="*/ 7064 w 10894"/>
                <a:gd name="connsiteY4" fmla="*/ 10523 h 10523"/>
                <a:gd name="connsiteX5" fmla="*/ 308 w 10894"/>
                <a:gd name="connsiteY5" fmla="*/ 4704 h 10523"/>
                <a:gd name="connsiteX0" fmla="*/ 0 w 10586"/>
                <a:gd name="connsiteY0" fmla="*/ 4704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86" h="10523">
                  <a:moveTo>
                    <a:pt x="0" y="4704"/>
                  </a:moveTo>
                  <a:cubicBezTo>
                    <a:pt x="1209" y="3264"/>
                    <a:pt x="66" y="1374"/>
                    <a:pt x="1830" y="680"/>
                  </a:cubicBezTo>
                  <a:cubicBezTo>
                    <a:pt x="4749" y="633"/>
                    <a:pt x="7914" y="-731"/>
                    <a:pt x="10586" y="538"/>
                  </a:cubicBezTo>
                  <a:cubicBezTo>
                    <a:pt x="4150" y="3778"/>
                    <a:pt x="6153" y="3907"/>
                    <a:pt x="5515" y="5571"/>
                  </a:cubicBezTo>
                  <a:cubicBezTo>
                    <a:pt x="4877" y="7235"/>
                    <a:pt x="7089" y="10026"/>
                    <a:pt x="6756" y="10523"/>
                  </a:cubicBezTo>
                  <a:cubicBezTo>
                    <a:pt x="2091" y="8878"/>
                    <a:pt x="835" y="6348"/>
                    <a:pt x="0" y="470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" name="Freeform 81">
              <a:extLst>
                <a:ext uri="{FF2B5EF4-FFF2-40B4-BE49-F238E27FC236}">
                  <a16:creationId xmlns:a16="http://schemas.microsoft.com/office/drawing/2014/main" id="{BA28D42E-730A-3A36-2428-BE5FAAE8395F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6551" y="5522913"/>
              <a:ext cx="115888" cy="114300"/>
            </a:xfrm>
            <a:custGeom>
              <a:avLst/>
              <a:gdLst>
                <a:gd name="T0" fmla="*/ 70 w 71"/>
                <a:gd name="T1" fmla="*/ 38 h 71"/>
                <a:gd name="T2" fmla="*/ 33 w 71"/>
                <a:gd name="T3" fmla="*/ 70 h 71"/>
                <a:gd name="T4" fmla="*/ 1 w 71"/>
                <a:gd name="T5" fmla="*/ 33 h 71"/>
                <a:gd name="T6" fmla="*/ 38 w 71"/>
                <a:gd name="T7" fmla="*/ 1 h 71"/>
                <a:gd name="T8" fmla="*/ 70 w 71"/>
                <a:gd name="T9" fmla="*/ 38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70" y="38"/>
                  </a:moveTo>
                  <a:cubicBezTo>
                    <a:pt x="69" y="57"/>
                    <a:pt x="52" y="71"/>
                    <a:pt x="33" y="70"/>
                  </a:cubicBezTo>
                  <a:cubicBezTo>
                    <a:pt x="14" y="69"/>
                    <a:pt x="0" y="52"/>
                    <a:pt x="1" y="33"/>
                  </a:cubicBezTo>
                  <a:cubicBezTo>
                    <a:pt x="2" y="14"/>
                    <a:pt x="19" y="0"/>
                    <a:pt x="38" y="1"/>
                  </a:cubicBezTo>
                  <a:cubicBezTo>
                    <a:pt x="57" y="2"/>
                    <a:pt x="71" y="19"/>
                    <a:pt x="70" y="3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" name="Freeform 82">
              <a:extLst>
                <a:ext uri="{FF2B5EF4-FFF2-40B4-BE49-F238E27FC236}">
                  <a16:creationId xmlns:a16="http://schemas.microsoft.com/office/drawing/2014/main" id="{08E7C92C-A4A8-4AF0-C4A8-3389E606B717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4026" y="5541963"/>
              <a:ext cx="296863" cy="357188"/>
            </a:xfrm>
            <a:custGeom>
              <a:avLst/>
              <a:gdLst>
                <a:gd name="T0" fmla="*/ 135 w 184"/>
                <a:gd name="T1" fmla="*/ 0 h 220"/>
                <a:gd name="T2" fmla="*/ 0 w 184"/>
                <a:gd name="T3" fmla="*/ 220 h 220"/>
                <a:gd name="T4" fmla="*/ 135 w 184"/>
                <a:gd name="T5" fmla="*/ 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4" h="220">
                  <a:moveTo>
                    <a:pt x="135" y="0"/>
                  </a:moveTo>
                  <a:cubicBezTo>
                    <a:pt x="135" y="0"/>
                    <a:pt x="184" y="169"/>
                    <a:pt x="0" y="220"/>
                  </a:cubicBezTo>
                  <a:cubicBezTo>
                    <a:pt x="0" y="220"/>
                    <a:pt x="141" y="156"/>
                    <a:pt x="135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" name="Freeform 83">
              <a:extLst>
                <a:ext uri="{FF2B5EF4-FFF2-40B4-BE49-F238E27FC236}">
                  <a16:creationId xmlns:a16="http://schemas.microsoft.com/office/drawing/2014/main" id="{994E325E-92D8-3B15-3B00-5F9C58A2B4B6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5151" y="5888038"/>
              <a:ext cx="238125" cy="201613"/>
            </a:xfrm>
            <a:custGeom>
              <a:avLst/>
              <a:gdLst>
                <a:gd name="T0" fmla="*/ 43 w 147"/>
                <a:gd name="T1" fmla="*/ 0 h 124"/>
                <a:gd name="T2" fmla="*/ 147 w 147"/>
                <a:gd name="T3" fmla="*/ 124 h 124"/>
                <a:gd name="T4" fmla="*/ 0 w 147"/>
                <a:gd name="T5" fmla="*/ 38 h 124"/>
                <a:gd name="T6" fmla="*/ 43 w 147"/>
                <a:gd name="T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7" h="124">
                  <a:moveTo>
                    <a:pt x="43" y="0"/>
                  </a:moveTo>
                  <a:cubicBezTo>
                    <a:pt x="43" y="0"/>
                    <a:pt x="130" y="39"/>
                    <a:pt x="147" y="124"/>
                  </a:cubicBezTo>
                  <a:cubicBezTo>
                    <a:pt x="147" y="124"/>
                    <a:pt x="47" y="117"/>
                    <a:pt x="0" y="38"/>
                  </a:cubicBezTo>
                  <a:cubicBezTo>
                    <a:pt x="0" y="38"/>
                    <a:pt x="58" y="57"/>
                    <a:pt x="4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06591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Boomer bait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>
            <a:normAutofit/>
          </a:bodyPr>
          <a:lstStyle/>
          <a:p>
            <a:r>
              <a:rPr lang="en-US" sz="2400" dirty="0"/>
              <a:t>Leave a legacy</a:t>
            </a:r>
          </a:p>
          <a:p>
            <a:r>
              <a:rPr lang="en-US" sz="2400" dirty="0"/>
              <a:t>Apply your skills and expertise</a:t>
            </a:r>
          </a:p>
          <a:p>
            <a:r>
              <a:rPr lang="en-US" sz="2400" dirty="0"/>
              <a:t>Opportunity to socialize </a:t>
            </a:r>
          </a:p>
          <a:p>
            <a:r>
              <a:rPr lang="en-US" sz="2400" dirty="0"/>
              <a:t>Non-physical volunteer options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C4E8F9F-1E97-ADAF-8954-36DF5DFD6DD3}"/>
              </a:ext>
            </a:extLst>
          </p:cNvPr>
          <p:cNvGrpSpPr/>
          <p:nvPr/>
        </p:nvGrpSpPr>
        <p:grpSpPr>
          <a:xfrm>
            <a:off x="7946291" y="0"/>
            <a:ext cx="1038863" cy="5556057"/>
            <a:chOff x="9435726" y="-10219"/>
            <a:chExt cx="1038863" cy="5556057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635AEAF-1781-B172-C321-001CDF2B831D}"/>
                </a:ext>
              </a:extLst>
            </p:cNvPr>
            <p:cNvSpPr/>
            <p:nvPr/>
          </p:nvSpPr>
          <p:spPr>
            <a:xfrm>
              <a:off x="9930060" y="-10219"/>
              <a:ext cx="405852" cy="2912575"/>
            </a:xfrm>
            <a:custGeom>
              <a:avLst/>
              <a:gdLst>
                <a:gd name="connsiteX0" fmla="*/ 990123 w 1020625"/>
                <a:gd name="connsiteY0" fmla="*/ 3828288 h 3870942"/>
                <a:gd name="connsiteX1" fmla="*/ 990123 w 1020625"/>
                <a:gd name="connsiteY1" fmla="*/ 3706368 h 3870942"/>
                <a:gd name="connsiteX2" fmla="*/ 673131 w 1020625"/>
                <a:gd name="connsiteY2" fmla="*/ 2499360 h 3870942"/>
                <a:gd name="connsiteX3" fmla="*/ 2571 w 1020625"/>
                <a:gd name="connsiteY3" fmla="*/ 1280160 h 3870942"/>
                <a:gd name="connsiteX4" fmla="*/ 941355 w 1020625"/>
                <a:gd name="connsiteY4" fmla="*/ 0 h 3870942"/>
                <a:gd name="connsiteX0" fmla="*/ 317212 w 347714"/>
                <a:gd name="connsiteY0" fmla="*/ 3828288 h 3870942"/>
                <a:gd name="connsiteX1" fmla="*/ 317212 w 347714"/>
                <a:gd name="connsiteY1" fmla="*/ 3706368 h 3870942"/>
                <a:gd name="connsiteX2" fmla="*/ 220 w 347714"/>
                <a:gd name="connsiteY2" fmla="*/ 2499360 h 3870942"/>
                <a:gd name="connsiteX3" fmla="*/ 268444 w 347714"/>
                <a:gd name="connsiteY3" fmla="*/ 0 h 3870942"/>
                <a:gd name="connsiteX0" fmla="*/ 52849 w 492775"/>
                <a:gd name="connsiteY0" fmla="*/ 3828288 h 3891865"/>
                <a:gd name="connsiteX1" fmla="*/ 52849 w 492775"/>
                <a:gd name="connsiteY1" fmla="*/ 3706368 h 3891865"/>
                <a:gd name="connsiteX2" fmla="*/ 492645 w 492775"/>
                <a:gd name="connsiteY2" fmla="*/ 2134980 h 3891865"/>
                <a:gd name="connsiteX3" fmla="*/ 4081 w 492775"/>
                <a:gd name="connsiteY3" fmla="*/ 0 h 3891865"/>
                <a:gd name="connsiteX0" fmla="*/ 80718 w 520830"/>
                <a:gd name="connsiteY0" fmla="*/ 3674127 h 3737704"/>
                <a:gd name="connsiteX1" fmla="*/ 80718 w 520830"/>
                <a:gd name="connsiteY1" fmla="*/ 3552207 h 3737704"/>
                <a:gd name="connsiteX2" fmla="*/ 520514 w 520830"/>
                <a:gd name="connsiteY2" fmla="*/ 1980819 h 3737704"/>
                <a:gd name="connsiteX3" fmla="*/ 3920 w 520830"/>
                <a:gd name="connsiteY3" fmla="*/ 0 h 3737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0830" h="3737704">
                  <a:moveTo>
                    <a:pt x="80718" y="3674127"/>
                  </a:moveTo>
                  <a:cubicBezTo>
                    <a:pt x="107134" y="3723911"/>
                    <a:pt x="7419" y="3834425"/>
                    <a:pt x="80718" y="3552207"/>
                  </a:cubicBezTo>
                  <a:cubicBezTo>
                    <a:pt x="154017" y="3269989"/>
                    <a:pt x="533314" y="2572853"/>
                    <a:pt x="520514" y="1980819"/>
                  </a:cubicBezTo>
                  <a:cubicBezTo>
                    <a:pt x="507714" y="1388785"/>
                    <a:pt x="-51960" y="520700"/>
                    <a:pt x="3920" y="0"/>
                  </a:cubicBezTo>
                </a:path>
              </a:pathLst>
            </a:custGeom>
            <a:noFill/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03F9814-3461-108A-47B7-B22D480EE4CA}"/>
                </a:ext>
              </a:extLst>
            </p:cNvPr>
            <p:cNvGrpSpPr/>
            <p:nvPr/>
          </p:nvGrpSpPr>
          <p:grpSpPr>
            <a:xfrm>
              <a:off x="9435726" y="2969780"/>
              <a:ext cx="1038863" cy="2576058"/>
              <a:chOff x="8412677" y="2016825"/>
              <a:chExt cx="1038863" cy="2576058"/>
            </a:xfrm>
          </p:grpSpPr>
          <p:sp>
            <p:nvSpPr>
              <p:cNvPr id="11" name="Freeform 47">
                <a:extLst>
                  <a:ext uri="{FF2B5EF4-FFF2-40B4-BE49-F238E27FC236}">
                    <a16:creationId xmlns:a16="http://schemas.microsoft.com/office/drawing/2014/main" id="{B4134E60-0FA4-5F19-018C-E2C51EAE0DA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82228" y="3800959"/>
                <a:ext cx="777339" cy="791924"/>
              </a:xfrm>
              <a:custGeom>
                <a:avLst/>
                <a:gdLst>
                  <a:gd name="T0" fmla="*/ 66 w 390"/>
                  <a:gd name="T1" fmla="*/ 277 h 401"/>
                  <a:gd name="T2" fmla="*/ 24 w 390"/>
                  <a:gd name="T3" fmla="*/ 256 h 401"/>
                  <a:gd name="T4" fmla="*/ 88 w 390"/>
                  <a:gd name="T5" fmla="*/ 372 h 401"/>
                  <a:gd name="T6" fmla="*/ 184 w 390"/>
                  <a:gd name="T7" fmla="*/ 300 h 401"/>
                  <a:gd name="T8" fmla="*/ 185 w 390"/>
                  <a:gd name="T9" fmla="*/ 212 h 401"/>
                  <a:gd name="T10" fmla="*/ 169 w 390"/>
                  <a:gd name="T11" fmla="*/ 176 h 401"/>
                  <a:gd name="T12" fmla="*/ 148 w 390"/>
                  <a:gd name="T13" fmla="*/ 135 h 401"/>
                  <a:gd name="T14" fmla="*/ 165 w 390"/>
                  <a:gd name="T15" fmla="*/ 66 h 401"/>
                  <a:gd name="T16" fmla="*/ 174 w 390"/>
                  <a:gd name="T17" fmla="*/ 54 h 401"/>
                  <a:gd name="T18" fmla="*/ 193 w 390"/>
                  <a:gd name="T19" fmla="*/ 17 h 401"/>
                  <a:gd name="T20" fmla="*/ 176 w 390"/>
                  <a:gd name="T21" fmla="*/ 15 h 401"/>
                  <a:gd name="T22" fmla="*/ 174 w 390"/>
                  <a:gd name="T23" fmla="*/ 10 h 401"/>
                  <a:gd name="T24" fmla="*/ 197 w 390"/>
                  <a:gd name="T25" fmla="*/ 0 h 401"/>
                  <a:gd name="T26" fmla="*/ 214 w 390"/>
                  <a:gd name="T27" fmla="*/ 15 h 401"/>
                  <a:gd name="T28" fmla="*/ 191 w 390"/>
                  <a:gd name="T29" fmla="*/ 61 h 401"/>
                  <a:gd name="T30" fmla="*/ 199 w 390"/>
                  <a:gd name="T31" fmla="*/ 65 h 401"/>
                  <a:gd name="T32" fmla="*/ 225 w 390"/>
                  <a:gd name="T33" fmla="*/ 66 h 401"/>
                  <a:gd name="T34" fmla="*/ 246 w 390"/>
                  <a:gd name="T35" fmla="*/ 104 h 401"/>
                  <a:gd name="T36" fmla="*/ 224 w 390"/>
                  <a:gd name="T37" fmla="*/ 171 h 401"/>
                  <a:gd name="T38" fmla="*/ 209 w 390"/>
                  <a:gd name="T39" fmla="*/ 313 h 401"/>
                  <a:gd name="T40" fmla="*/ 297 w 390"/>
                  <a:gd name="T41" fmla="*/ 372 h 401"/>
                  <a:gd name="T42" fmla="*/ 371 w 390"/>
                  <a:gd name="T43" fmla="*/ 295 h 401"/>
                  <a:gd name="T44" fmla="*/ 371 w 390"/>
                  <a:gd name="T45" fmla="*/ 254 h 401"/>
                  <a:gd name="T46" fmla="*/ 324 w 390"/>
                  <a:gd name="T47" fmla="*/ 276 h 401"/>
                  <a:gd name="T48" fmla="*/ 389 w 390"/>
                  <a:gd name="T49" fmla="*/ 135 h 401"/>
                  <a:gd name="T50" fmla="*/ 390 w 390"/>
                  <a:gd name="T51" fmla="*/ 150 h 401"/>
                  <a:gd name="T52" fmla="*/ 390 w 390"/>
                  <a:gd name="T53" fmla="*/ 284 h 401"/>
                  <a:gd name="T54" fmla="*/ 324 w 390"/>
                  <a:gd name="T55" fmla="*/ 385 h 401"/>
                  <a:gd name="T56" fmla="*/ 206 w 390"/>
                  <a:gd name="T57" fmla="*/ 351 h 401"/>
                  <a:gd name="T58" fmla="*/ 184 w 390"/>
                  <a:gd name="T59" fmla="*/ 351 h 401"/>
                  <a:gd name="T60" fmla="*/ 66 w 390"/>
                  <a:gd name="T61" fmla="*/ 385 h 401"/>
                  <a:gd name="T62" fmla="*/ 0 w 390"/>
                  <a:gd name="T63" fmla="*/ 284 h 401"/>
                  <a:gd name="T64" fmla="*/ 0 w 390"/>
                  <a:gd name="T65" fmla="*/ 132 h 401"/>
                  <a:gd name="T66" fmla="*/ 66 w 390"/>
                  <a:gd name="T67" fmla="*/ 277 h 401"/>
                  <a:gd name="T68" fmla="*/ 169 w 390"/>
                  <a:gd name="T69" fmla="*/ 102 h 401"/>
                  <a:gd name="T70" fmla="*/ 168 w 390"/>
                  <a:gd name="T71" fmla="*/ 116 h 401"/>
                  <a:gd name="T72" fmla="*/ 196 w 390"/>
                  <a:gd name="T73" fmla="*/ 159 h 401"/>
                  <a:gd name="T74" fmla="*/ 222 w 390"/>
                  <a:gd name="T75" fmla="*/ 117 h 401"/>
                  <a:gd name="T76" fmla="*/ 220 w 390"/>
                  <a:gd name="T77" fmla="*/ 103 h 401"/>
                  <a:gd name="T78" fmla="*/ 196 w 390"/>
                  <a:gd name="T79" fmla="*/ 122 h 401"/>
                  <a:gd name="T80" fmla="*/ 169 w 390"/>
                  <a:gd name="T81" fmla="*/ 102 h 4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90" h="401">
                    <a:moveTo>
                      <a:pt x="66" y="277"/>
                    </a:moveTo>
                    <a:cubicBezTo>
                      <a:pt x="50" y="269"/>
                      <a:pt x="37" y="262"/>
                      <a:pt x="24" y="256"/>
                    </a:cubicBezTo>
                    <a:cubicBezTo>
                      <a:pt x="1" y="299"/>
                      <a:pt x="37" y="364"/>
                      <a:pt x="88" y="372"/>
                    </a:cubicBezTo>
                    <a:cubicBezTo>
                      <a:pt x="135" y="379"/>
                      <a:pt x="179" y="347"/>
                      <a:pt x="184" y="300"/>
                    </a:cubicBezTo>
                    <a:cubicBezTo>
                      <a:pt x="187" y="271"/>
                      <a:pt x="187" y="241"/>
                      <a:pt x="185" y="212"/>
                    </a:cubicBezTo>
                    <a:cubicBezTo>
                      <a:pt x="184" y="200"/>
                      <a:pt x="174" y="188"/>
                      <a:pt x="169" y="176"/>
                    </a:cubicBezTo>
                    <a:cubicBezTo>
                      <a:pt x="162" y="162"/>
                      <a:pt x="154" y="149"/>
                      <a:pt x="148" y="135"/>
                    </a:cubicBezTo>
                    <a:cubicBezTo>
                      <a:pt x="136" y="106"/>
                      <a:pt x="142" y="86"/>
                      <a:pt x="165" y="66"/>
                    </a:cubicBezTo>
                    <a:cubicBezTo>
                      <a:pt x="169" y="62"/>
                      <a:pt x="172" y="58"/>
                      <a:pt x="174" y="54"/>
                    </a:cubicBezTo>
                    <a:cubicBezTo>
                      <a:pt x="180" y="42"/>
                      <a:pt x="186" y="30"/>
                      <a:pt x="193" y="17"/>
                    </a:cubicBezTo>
                    <a:cubicBezTo>
                      <a:pt x="190" y="17"/>
                      <a:pt x="183" y="16"/>
                      <a:pt x="176" y="15"/>
                    </a:cubicBezTo>
                    <a:cubicBezTo>
                      <a:pt x="175" y="14"/>
                      <a:pt x="175" y="12"/>
                      <a:pt x="174" y="10"/>
                    </a:cubicBezTo>
                    <a:cubicBezTo>
                      <a:pt x="181" y="7"/>
                      <a:pt x="189" y="0"/>
                      <a:pt x="197" y="0"/>
                    </a:cubicBezTo>
                    <a:cubicBezTo>
                      <a:pt x="203" y="1"/>
                      <a:pt x="212" y="9"/>
                      <a:pt x="214" y="15"/>
                    </a:cubicBezTo>
                    <a:cubicBezTo>
                      <a:pt x="220" y="31"/>
                      <a:pt x="211" y="46"/>
                      <a:pt x="191" y="61"/>
                    </a:cubicBezTo>
                    <a:cubicBezTo>
                      <a:pt x="194" y="63"/>
                      <a:pt x="197" y="65"/>
                      <a:pt x="199" y="65"/>
                    </a:cubicBezTo>
                    <a:cubicBezTo>
                      <a:pt x="208" y="64"/>
                      <a:pt x="217" y="54"/>
                      <a:pt x="225" y="66"/>
                    </a:cubicBezTo>
                    <a:cubicBezTo>
                      <a:pt x="233" y="78"/>
                      <a:pt x="247" y="92"/>
                      <a:pt x="246" y="104"/>
                    </a:cubicBezTo>
                    <a:cubicBezTo>
                      <a:pt x="244" y="127"/>
                      <a:pt x="237" y="152"/>
                      <a:pt x="224" y="171"/>
                    </a:cubicBezTo>
                    <a:cubicBezTo>
                      <a:pt x="193" y="217"/>
                      <a:pt x="202" y="266"/>
                      <a:pt x="209" y="313"/>
                    </a:cubicBezTo>
                    <a:cubicBezTo>
                      <a:pt x="215" y="353"/>
                      <a:pt x="257" y="376"/>
                      <a:pt x="297" y="372"/>
                    </a:cubicBezTo>
                    <a:cubicBezTo>
                      <a:pt x="335" y="369"/>
                      <a:pt x="368" y="334"/>
                      <a:pt x="371" y="295"/>
                    </a:cubicBezTo>
                    <a:cubicBezTo>
                      <a:pt x="372" y="282"/>
                      <a:pt x="371" y="270"/>
                      <a:pt x="371" y="254"/>
                    </a:cubicBezTo>
                    <a:cubicBezTo>
                      <a:pt x="354" y="262"/>
                      <a:pt x="341" y="268"/>
                      <a:pt x="324" y="276"/>
                    </a:cubicBezTo>
                    <a:cubicBezTo>
                      <a:pt x="347" y="227"/>
                      <a:pt x="367" y="182"/>
                      <a:pt x="389" y="135"/>
                    </a:cubicBezTo>
                    <a:cubicBezTo>
                      <a:pt x="389" y="141"/>
                      <a:pt x="390" y="146"/>
                      <a:pt x="390" y="150"/>
                    </a:cubicBezTo>
                    <a:cubicBezTo>
                      <a:pt x="390" y="195"/>
                      <a:pt x="390" y="240"/>
                      <a:pt x="390" y="284"/>
                    </a:cubicBezTo>
                    <a:cubicBezTo>
                      <a:pt x="390" y="331"/>
                      <a:pt x="363" y="371"/>
                      <a:pt x="324" y="385"/>
                    </a:cubicBezTo>
                    <a:cubicBezTo>
                      <a:pt x="280" y="401"/>
                      <a:pt x="238" y="389"/>
                      <a:pt x="206" y="351"/>
                    </a:cubicBezTo>
                    <a:cubicBezTo>
                      <a:pt x="198" y="340"/>
                      <a:pt x="193" y="340"/>
                      <a:pt x="184" y="351"/>
                    </a:cubicBezTo>
                    <a:cubicBezTo>
                      <a:pt x="152" y="389"/>
                      <a:pt x="110" y="401"/>
                      <a:pt x="66" y="385"/>
                    </a:cubicBezTo>
                    <a:cubicBezTo>
                      <a:pt x="27" y="371"/>
                      <a:pt x="0" y="331"/>
                      <a:pt x="0" y="284"/>
                    </a:cubicBezTo>
                    <a:cubicBezTo>
                      <a:pt x="0" y="235"/>
                      <a:pt x="0" y="186"/>
                      <a:pt x="0" y="132"/>
                    </a:cubicBezTo>
                    <a:cubicBezTo>
                      <a:pt x="23" y="182"/>
                      <a:pt x="43" y="227"/>
                      <a:pt x="66" y="277"/>
                    </a:cubicBezTo>
                    <a:close/>
                    <a:moveTo>
                      <a:pt x="169" y="102"/>
                    </a:moveTo>
                    <a:cubicBezTo>
                      <a:pt x="169" y="104"/>
                      <a:pt x="166" y="111"/>
                      <a:pt x="168" y="116"/>
                    </a:cubicBezTo>
                    <a:cubicBezTo>
                      <a:pt x="176" y="131"/>
                      <a:pt x="186" y="145"/>
                      <a:pt x="196" y="159"/>
                    </a:cubicBezTo>
                    <a:cubicBezTo>
                      <a:pt x="204" y="145"/>
                      <a:pt x="214" y="131"/>
                      <a:pt x="222" y="117"/>
                    </a:cubicBezTo>
                    <a:cubicBezTo>
                      <a:pt x="224" y="112"/>
                      <a:pt x="221" y="104"/>
                      <a:pt x="220" y="103"/>
                    </a:cubicBezTo>
                    <a:cubicBezTo>
                      <a:pt x="212" y="110"/>
                      <a:pt x="203" y="122"/>
                      <a:pt x="196" y="122"/>
                    </a:cubicBezTo>
                    <a:cubicBezTo>
                      <a:pt x="186" y="121"/>
                      <a:pt x="178" y="109"/>
                      <a:pt x="169" y="102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5A3967C9-6662-E070-E79F-58AB16B833AF}"/>
                  </a:ext>
                </a:extLst>
              </p:cNvPr>
              <p:cNvGrpSpPr/>
              <p:nvPr/>
            </p:nvGrpSpPr>
            <p:grpSpPr>
              <a:xfrm rot="3795029">
                <a:off x="8074576" y="2354926"/>
                <a:ext cx="1715065" cy="1038863"/>
                <a:chOff x="7410987" y="2199742"/>
                <a:chExt cx="2614988" cy="1583972"/>
              </a:xfrm>
            </p:grpSpPr>
            <p:sp>
              <p:nvSpPr>
                <p:cNvPr id="13" name="Freeform 38">
                  <a:extLst>
                    <a:ext uri="{FF2B5EF4-FFF2-40B4-BE49-F238E27FC236}">
                      <a16:creationId xmlns:a16="http://schemas.microsoft.com/office/drawing/2014/main" id="{DBB24A62-1713-3D86-C070-B3037A8B9E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10987" y="2199742"/>
                  <a:ext cx="2614988" cy="1583972"/>
                </a:xfrm>
                <a:custGeom>
                  <a:avLst/>
                  <a:gdLst>
                    <a:gd name="T0" fmla="*/ 8 w 1209"/>
                    <a:gd name="T1" fmla="*/ 57 h 734"/>
                    <a:gd name="T2" fmla="*/ 574 w 1209"/>
                    <a:gd name="T3" fmla="*/ 102 h 734"/>
                    <a:gd name="T4" fmla="*/ 1081 w 1209"/>
                    <a:gd name="T5" fmla="*/ 548 h 734"/>
                    <a:gd name="T6" fmla="*/ 1209 w 1209"/>
                    <a:gd name="T7" fmla="*/ 730 h 734"/>
                    <a:gd name="T8" fmla="*/ 1009 w 1209"/>
                    <a:gd name="T9" fmla="*/ 734 h 734"/>
                    <a:gd name="T10" fmla="*/ 358 w 1209"/>
                    <a:gd name="T11" fmla="*/ 518 h 734"/>
                    <a:gd name="T12" fmla="*/ 8 w 1209"/>
                    <a:gd name="T13" fmla="*/ 57 h 734"/>
                    <a:gd name="connsiteX0" fmla="*/ 3 w 10038"/>
                    <a:gd name="connsiteY0" fmla="*/ 217 h 10038"/>
                    <a:gd name="connsiteX1" fmla="*/ 4685 w 10038"/>
                    <a:gd name="connsiteY1" fmla="*/ 830 h 10038"/>
                    <a:gd name="connsiteX2" fmla="*/ 9937 w 10038"/>
                    <a:gd name="connsiteY2" fmla="*/ 9386 h 10038"/>
                    <a:gd name="connsiteX3" fmla="*/ 8283 w 10038"/>
                    <a:gd name="connsiteY3" fmla="*/ 9440 h 10038"/>
                    <a:gd name="connsiteX4" fmla="*/ 2898 w 10038"/>
                    <a:gd name="connsiteY4" fmla="*/ 6497 h 10038"/>
                    <a:gd name="connsiteX5" fmla="*/ 3 w 10038"/>
                    <a:gd name="connsiteY5" fmla="*/ 217 h 10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038" h="10038">
                      <a:moveTo>
                        <a:pt x="3" y="217"/>
                      </a:moveTo>
                      <a:cubicBezTo>
                        <a:pt x="3" y="217"/>
                        <a:pt x="2774" y="-560"/>
                        <a:pt x="4685" y="830"/>
                      </a:cubicBezTo>
                      <a:cubicBezTo>
                        <a:pt x="6341" y="2358"/>
                        <a:pt x="9337" y="7951"/>
                        <a:pt x="9937" y="9386"/>
                      </a:cubicBezTo>
                      <a:cubicBezTo>
                        <a:pt x="10537" y="10821"/>
                        <a:pt x="8283" y="9440"/>
                        <a:pt x="8283" y="9440"/>
                      </a:cubicBezTo>
                      <a:cubicBezTo>
                        <a:pt x="8283" y="9440"/>
                        <a:pt x="4313" y="7982"/>
                        <a:pt x="2898" y="6497"/>
                      </a:cubicBezTo>
                      <a:cubicBezTo>
                        <a:pt x="1484" y="5026"/>
                        <a:pt x="-63" y="1879"/>
                        <a:pt x="3" y="217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4" name="Freeform 40">
                  <a:extLst>
                    <a:ext uri="{FF2B5EF4-FFF2-40B4-BE49-F238E27FC236}">
                      <a16:creationId xmlns:a16="http://schemas.microsoft.com/office/drawing/2014/main" id="{E272F5CB-BFEF-3287-A463-9EF0B34D60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38" y="2263775"/>
                  <a:ext cx="152400" cy="152400"/>
                </a:xfrm>
                <a:custGeom>
                  <a:avLst/>
                  <a:gdLst>
                    <a:gd name="T0" fmla="*/ 70 w 71"/>
                    <a:gd name="T1" fmla="*/ 38 h 71"/>
                    <a:gd name="T2" fmla="*/ 33 w 71"/>
                    <a:gd name="T3" fmla="*/ 70 h 71"/>
                    <a:gd name="T4" fmla="*/ 1 w 71"/>
                    <a:gd name="T5" fmla="*/ 33 h 71"/>
                    <a:gd name="T6" fmla="*/ 38 w 71"/>
                    <a:gd name="T7" fmla="*/ 1 h 71"/>
                    <a:gd name="T8" fmla="*/ 70 w 71"/>
                    <a:gd name="T9" fmla="*/ 38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71">
                      <a:moveTo>
                        <a:pt x="70" y="38"/>
                      </a:moveTo>
                      <a:cubicBezTo>
                        <a:pt x="69" y="57"/>
                        <a:pt x="52" y="71"/>
                        <a:pt x="33" y="70"/>
                      </a:cubicBezTo>
                      <a:cubicBezTo>
                        <a:pt x="14" y="69"/>
                        <a:pt x="0" y="52"/>
                        <a:pt x="1" y="33"/>
                      </a:cubicBezTo>
                      <a:cubicBezTo>
                        <a:pt x="2" y="14"/>
                        <a:pt x="19" y="0"/>
                        <a:pt x="38" y="1"/>
                      </a:cubicBezTo>
                      <a:cubicBezTo>
                        <a:pt x="57" y="2"/>
                        <a:pt x="71" y="19"/>
                        <a:pt x="70" y="38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5" name="Freeform 41">
                  <a:extLst>
                    <a:ext uri="{FF2B5EF4-FFF2-40B4-BE49-F238E27FC236}">
                      <a16:creationId xmlns:a16="http://schemas.microsoft.com/office/drawing/2014/main" id="{9F2B690B-FB62-5596-9593-0930FD6F6E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70813" y="2289175"/>
                  <a:ext cx="395288" cy="473075"/>
                </a:xfrm>
                <a:custGeom>
                  <a:avLst/>
                  <a:gdLst>
                    <a:gd name="T0" fmla="*/ 135 w 184"/>
                    <a:gd name="T1" fmla="*/ 0 h 220"/>
                    <a:gd name="T2" fmla="*/ 0 w 184"/>
                    <a:gd name="T3" fmla="*/ 220 h 220"/>
                    <a:gd name="T4" fmla="*/ 135 w 184"/>
                    <a:gd name="T5" fmla="*/ 0 h 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4" h="220">
                      <a:moveTo>
                        <a:pt x="135" y="0"/>
                      </a:moveTo>
                      <a:cubicBezTo>
                        <a:pt x="135" y="0"/>
                        <a:pt x="184" y="169"/>
                        <a:pt x="0" y="220"/>
                      </a:cubicBezTo>
                      <a:cubicBezTo>
                        <a:pt x="0" y="220"/>
                        <a:pt x="141" y="156"/>
                        <a:pt x="135" y="0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56548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gen x-er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>
            <a:normAutofit/>
          </a:bodyPr>
          <a:lstStyle/>
          <a:p>
            <a:r>
              <a:rPr lang="en-US" sz="2400" dirty="0"/>
              <a:t>Ages 44 to 59 (1965-1980)</a:t>
            </a:r>
          </a:p>
          <a:p>
            <a:r>
              <a:rPr lang="en-US" sz="2400" dirty="0"/>
              <a:t>Latchkey kids – single, divorced or working parents</a:t>
            </a:r>
          </a:p>
          <a:p>
            <a:r>
              <a:rPr lang="en-US" sz="2400" dirty="0"/>
              <a:t>Appreciate having control over their own projects</a:t>
            </a:r>
          </a:p>
          <a:p>
            <a:r>
              <a:rPr lang="en-US" sz="2400" dirty="0"/>
              <a:t>Independent and adaptable</a:t>
            </a:r>
          </a:p>
          <a:p>
            <a:r>
              <a:rPr lang="en-US" sz="2400" dirty="0"/>
              <a:t>Lifelong learners</a:t>
            </a:r>
          </a:p>
          <a:p>
            <a:r>
              <a:rPr lang="en-US" sz="2400" dirty="0"/>
              <a:t>Pragmatic decision makers</a:t>
            </a:r>
          </a:p>
        </p:txBody>
      </p:sp>
      <p:pic>
        <p:nvPicPr>
          <p:cNvPr id="2" name="Picture 2" descr="Lions Club Logo PNG Vector (AI) Free Download">
            <a:extLst>
              <a:ext uri="{FF2B5EF4-FFF2-40B4-BE49-F238E27FC236}">
                <a16:creationId xmlns:a16="http://schemas.microsoft.com/office/drawing/2014/main" id="{83BA08E8-821E-AC0C-C81D-45E355BC1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10" y="47135"/>
            <a:ext cx="848703" cy="80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08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The gen x-er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>
            <a:normAutofit/>
          </a:bodyPr>
          <a:lstStyle/>
          <a:p>
            <a:r>
              <a:rPr lang="en-US" sz="2400" dirty="0"/>
              <a:t>Focus on work-life balance</a:t>
            </a:r>
          </a:p>
          <a:p>
            <a:r>
              <a:rPr lang="en-US" sz="2400" dirty="0"/>
              <a:t>They volunteer! (Almost 36%)</a:t>
            </a:r>
          </a:p>
          <a:p>
            <a:r>
              <a:rPr lang="en-US" sz="2400" dirty="0"/>
              <a:t>Skeptical about authority and institutions</a:t>
            </a:r>
          </a:p>
          <a:p>
            <a:pPr lvl="1"/>
            <a:r>
              <a:rPr lang="en-US" sz="2200" dirty="0"/>
              <a:t>Analyze thoroughly before committing fully</a:t>
            </a:r>
          </a:p>
        </p:txBody>
      </p:sp>
    </p:spTree>
    <p:extLst>
      <p:ext uri="{BB962C8B-B14F-4D97-AF65-F5344CB8AC3E}">
        <p14:creationId xmlns:p14="http://schemas.microsoft.com/office/powerpoint/2010/main" val="327868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15A13A-4688-9748-ADAD-10657BB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280160"/>
            <a:ext cx="10363200" cy="93440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gen x pond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162C6-006E-0839-9836-26507AE53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>
            <a:normAutofit/>
          </a:bodyPr>
          <a:lstStyle/>
          <a:p>
            <a:r>
              <a:rPr lang="en-US" sz="2400" dirty="0"/>
              <a:t>Facebook</a:t>
            </a:r>
          </a:p>
          <a:p>
            <a:r>
              <a:rPr lang="en-US" sz="2400" dirty="0"/>
              <a:t>Community Centers</a:t>
            </a:r>
          </a:p>
          <a:p>
            <a:r>
              <a:rPr lang="en-US" sz="2400" dirty="0"/>
              <a:t>Libraries</a:t>
            </a:r>
          </a:p>
          <a:p>
            <a:r>
              <a:rPr lang="en-US" sz="2400" dirty="0"/>
              <a:t>Involved parents or adult children’s activities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9A9FC2E-470F-EA13-8C18-2241EEC19163}"/>
              </a:ext>
            </a:extLst>
          </p:cNvPr>
          <p:cNvGrpSpPr/>
          <p:nvPr/>
        </p:nvGrpSpPr>
        <p:grpSpPr>
          <a:xfrm rot="19697141">
            <a:off x="8183268" y="4308032"/>
            <a:ext cx="3166796" cy="2111904"/>
            <a:chOff x="7791451" y="5407025"/>
            <a:chExt cx="2434161" cy="1623317"/>
          </a:xfrm>
        </p:grpSpPr>
        <p:sp>
          <p:nvSpPr>
            <p:cNvPr id="4" name="Freeform 76">
              <a:extLst>
                <a:ext uri="{FF2B5EF4-FFF2-40B4-BE49-F238E27FC236}">
                  <a16:creationId xmlns:a16="http://schemas.microsoft.com/office/drawing/2014/main" id="{7900D222-0394-8415-9989-37F8DF4EDCA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8154" y="5476566"/>
              <a:ext cx="968956" cy="444707"/>
            </a:xfrm>
            <a:custGeom>
              <a:avLst/>
              <a:gdLst>
                <a:gd name="T0" fmla="*/ 0 w 497"/>
                <a:gd name="T1" fmla="*/ 60 h 324"/>
                <a:gd name="T2" fmla="*/ 163 w 497"/>
                <a:gd name="T3" fmla="*/ 0 h 324"/>
                <a:gd name="T4" fmla="*/ 497 w 497"/>
                <a:gd name="T5" fmla="*/ 275 h 324"/>
                <a:gd name="T6" fmla="*/ 402 w 497"/>
                <a:gd name="T7" fmla="*/ 268 h 324"/>
                <a:gd name="T8" fmla="*/ 366 w 497"/>
                <a:gd name="T9" fmla="*/ 324 h 324"/>
                <a:gd name="T10" fmla="*/ 0 w 497"/>
                <a:gd name="T11" fmla="*/ 60 h 324"/>
                <a:gd name="connsiteX0" fmla="*/ 0 w 10000"/>
                <a:gd name="connsiteY0" fmla="*/ 1969 h 10117"/>
                <a:gd name="connsiteX1" fmla="*/ 3280 w 10000"/>
                <a:gd name="connsiteY1" fmla="*/ 117 h 10117"/>
                <a:gd name="connsiteX2" fmla="*/ 10000 w 10000"/>
                <a:gd name="connsiteY2" fmla="*/ 8605 h 10117"/>
                <a:gd name="connsiteX3" fmla="*/ 8089 w 10000"/>
                <a:gd name="connsiteY3" fmla="*/ 8389 h 10117"/>
                <a:gd name="connsiteX4" fmla="*/ 7364 w 10000"/>
                <a:gd name="connsiteY4" fmla="*/ 10117 h 10117"/>
                <a:gd name="connsiteX5" fmla="*/ 0 w 10000"/>
                <a:gd name="connsiteY5" fmla="*/ 1969 h 10117"/>
                <a:gd name="connsiteX0" fmla="*/ 0 w 12281"/>
                <a:gd name="connsiteY0" fmla="*/ 1114 h 10195"/>
                <a:gd name="connsiteX1" fmla="*/ 5561 w 12281"/>
                <a:gd name="connsiteY1" fmla="*/ 195 h 10195"/>
                <a:gd name="connsiteX2" fmla="*/ 12281 w 12281"/>
                <a:gd name="connsiteY2" fmla="*/ 8683 h 10195"/>
                <a:gd name="connsiteX3" fmla="*/ 10370 w 12281"/>
                <a:gd name="connsiteY3" fmla="*/ 8467 h 10195"/>
                <a:gd name="connsiteX4" fmla="*/ 9645 w 12281"/>
                <a:gd name="connsiteY4" fmla="*/ 10195 h 10195"/>
                <a:gd name="connsiteX5" fmla="*/ 0 w 12281"/>
                <a:gd name="connsiteY5" fmla="*/ 1114 h 10195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9645 w 12281"/>
                <a:gd name="connsiteY3" fmla="*/ 10158 h 10158"/>
                <a:gd name="connsiteX4" fmla="*/ 0 w 12281"/>
                <a:gd name="connsiteY4" fmla="*/ 1077 h 10158"/>
                <a:gd name="connsiteX0" fmla="*/ 0 w 12281"/>
                <a:gd name="connsiteY0" fmla="*/ 1077 h 8646"/>
                <a:gd name="connsiteX1" fmla="*/ 5561 w 12281"/>
                <a:gd name="connsiteY1" fmla="*/ 158 h 8646"/>
                <a:gd name="connsiteX2" fmla="*/ 12281 w 12281"/>
                <a:gd name="connsiteY2" fmla="*/ 8646 h 8646"/>
                <a:gd name="connsiteX3" fmla="*/ 7729 w 12281"/>
                <a:gd name="connsiteY3" fmla="*/ 7872 h 8646"/>
                <a:gd name="connsiteX4" fmla="*/ 0 w 12281"/>
                <a:gd name="connsiteY4" fmla="*/ 1077 h 8646"/>
                <a:gd name="connsiteX0" fmla="*/ 0 w 10000"/>
                <a:gd name="connsiteY0" fmla="*/ 1246 h 10000"/>
                <a:gd name="connsiteX1" fmla="*/ 4528 w 10000"/>
                <a:gd name="connsiteY1" fmla="*/ 183 h 10000"/>
                <a:gd name="connsiteX2" fmla="*/ 10000 w 10000"/>
                <a:gd name="connsiteY2" fmla="*/ 10000 h 10000"/>
                <a:gd name="connsiteX3" fmla="*/ 6293 w 10000"/>
                <a:gd name="connsiteY3" fmla="*/ 9105 h 10000"/>
                <a:gd name="connsiteX4" fmla="*/ 0 w 10000"/>
                <a:gd name="connsiteY4" fmla="*/ 1246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246"/>
                  </a:moveTo>
                  <a:cubicBezTo>
                    <a:pt x="890" y="532"/>
                    <a:pt x="2573" y="-399"/>
                    <a:pt x="4528" y="183"/>
                  </a:cubicBezTo>
                  <a:cubicBezTo>
                    <a:pt x="7318" y="3400"/>
                    <a:pt x="8176" y="6728"/>
                    <a:pt x="10000" y="10000"/>
                  </a:cubicBezTo>
                  <a:cubicBezTo>
                    <a:pt x="8764" y="9702"/>
                    <a:pt x="8173" y="7784"/>
                    <a:pt x="6293" y="9105"/>
                  </a:cubicBezTo>
                  <a:lnTo>
                    <a:pt x="0" y="1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" name="Freeform 77">
              <a:extLst>
                <a:ext uri="{FF2B5EF4-FFF2-40B4-BE49-F238E27FC236}">
                  <a16:creationId xmlns:a16="http://schemas.microsoft.com/office/drawing/2014/main" id="{DA9A052D-88A1-56D6-3026-886ECD6931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1669" y="6116638"/>
              <a:ext cx="303369" cy="330204"/>
            </a:xfrm>
            <a:custGeom>
              <a:avLst/>
              <a:gdLst>
                <a:gd name="T0" fmla="*/ 0 w 189"/>
                <a:gd name="T1" fmla="*/ 0 h 234"/>
                <a:gd name="T2" fmla="*/ 23 w 189"/>
                <a:gd name="T3" fmla="*/ 195 h 234"/>
                <a:gd name="T4" fmla="*/ 47 w 189"/>
                <a:gd name="T5" fmla="*/ 234 h 234"/>
                <a:gd name="T6" fmla="*/ 94 w 189"/>
                <a:gd name="T7" fmla="*/ 208 h 234"/>
                <a:gd name="T8" fmla="*/ 189 w 189"/>
                <a:gd name="T9" fmla="*/ 105 h 234"/>
                <a:gd name="T10" fmla="*/ 0 w 189"/>
                <a:gd name="T11" fmla="*/ 0 h 234"/>
                <a:gd name="connsiteX0" fmla="*/ 0 w 10000"/>
                <a:gd name="connsiteY0" fmla="*/ 0 h 8889"/>
                <a:gd name="connsiteX1" fmla="*/ 1217 w 10000"/>
                <a:gd name="connsiteY1" fmla="*/ 8333 h 8889"/>
                <a:gd name="connsiteX2" fmla="*/ 4974 w 10000"/>
                <a:gd name="connsiteY2" fmla="*/ 8889 h 8889"/>
                <a:gd name="connsiteX3" fmla="*/ 10000 w 10000"/>
                <a:gd name="connsiteY3" fmla="*/ 4487 h 8889"/>
                <a:gd name="connsiteX4" fmla="*/ 0 w 10000"/>
                <a:gd name="connsiteY4" fmla="*/ 0 h 8889"/>
                <a:gd name="connsiteX0" fmla="*/ 312 w 10312"/>
                <a:gd name="connsiteY0" fmla="*/ 0 h 10000"/>
                <a:gd name="connsiteX1" fmla="*/ 1529 w 10312"/>
                <a:gd name="connsiteY1" fmla="*/ 9375 h 10000"/>
                <a:gd name="connsiteX2" fmla="*/ 5286 w 10312"/>
                <a:gd name="connsiteY2" fmla="*/ 10000 h 10000"/>
                <a:gd name="connsiteX3" fmla="*/ 10312 w 10312"/>
                <a:gd name="connsiteY3" fmla="*/ 5048 h 10000"/>
                <a:gd name="connsiteX4" fmla="*/ 312 w 10312"/>
                <a:gd name="connsiteY4" fmla="*/ 0 h 10000"/>
                <a:gd name="connsiteX0" fmla="*/ 1006 w 11006"/>
                <a:gd name="connsiteY0" fmla="*/ 0 h 10000"/>
                <a:gd name="connsiteX1" fmla="*/ 2223 w 11006"/>
                <a:gd name="connsiteY1" fmla="*/ 9375 h 10000"/>
                <a:gd name="connsiteX2" fmla="*/ 5980 w 11006"/>
                <a:gd name="connsiteY2" fmla="*/ 10000 h 10000"/>
                <a:gd name="connsiteX3" fmla="*/ 11006 w 11006"/>
                <a:gd name="connsiteY3" fmla="*/ 5048 h 10000"/>
                <a:gd name="connsiteX4" fmla="*/ 1006 w 11006"/>
                <a:gd name="connsiteY4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11" h="10000">
                  <a:moveTo>
                    <a:pt x="111" y="0"/>
                  </a:moveTo>
                  <a:cubicBezTo>
                    <a:pt x="-727" y="825"/>
                    <a:pt x="3418" y="9159"/>
                    <a:pt x="5085" y="10000"/>
                  </a:cubicBezTo>
                  <a:cubicBezTo>
                    <a:pt x="6760" y="8349"/>
                    <a:pt x="5156" y="4882"/>
                    <a:pt x="10111" y="5048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" name="Freeform 78">
              <a:extLst>
                <a:ext uri="{FF2B5EF4-FFF2-40B4-BE49-F238E27FC236}">
                  <a16:creationId xmlns:a16="http://schemas.microsoft.com/office/drawing/2014/main" id="{674D0204-A856-CA25-45AA-DDCA1381DB1F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6266" y="6309738"/>
              <a:ext cx="460807" cy="298177"/>
            </a:xfrm>
            <a:custGeom>
              <a:avLst/>
              <a:gdLst>
                <a:gd name="T0" fmla="*/ 0 w 231"/>
                <a:gd name="T1" fmla="*/ 0 h 260"/>
                <a:gd name="T2" fmla="*/ 65 w 231"/>
                <a:gd name="T3" fmla="*/ 209 h 260"/>
                <a:gd name="T4" fmla="*/ 146 w 231"/>
                <a:gd name="T5" fmla="*/ 260 h 260"/>
                <a:gd name="T6" fmla="*/ 231 w 231"/>
                <a:gd name="T7" fmla="*/ 87 h 260"/>
                <a:gd name="T8" fmla="*/ 0 w 231"/>
                <a:gd name="T9" fmla="*/ 0 h 260"/>
                <a:gd name="connsiteX0" fmla="*/ 0 w 10000"/>
                <a:gd name="connsiteY0" fmla="*/ 0 h 8038"/>
                <a:gd name="connsiteX1" fmla="*/ 2814 w 10000"/>
                <a:gd name="connsiteY1" fmla="*/ 8038 h 8038"/>
                <a:gd name="connsiteX2" fmla="*/ 10000 w 10000"/>
                <a:gd name="connsiteY2" fmla="*/ 3346 h 8038"/>
                <a:gd name="connsiteX3" fmla="*/ 0 w 10000"/>
                <a:gd name="connsiteY3" fmla="*/ 0 h 8038"/>
                <a:gd name="connsiteX0" fmla="*/ 0 w 7513"/>
                <a:gd name="connsiteY0" fmla="*/ 0 h 10000"/>
                <a:gd name="connsiteX1" fmla="*/ 2814 w 7513"/>
                <a:gd name="connsiteY1" fmla="*/ 10000 h 10000"/>
                <a:gd name="connsiteX2" fmla="*/ 7513 w 7513"/>
                <a:gd name="connsiteY2" fmla="*/ 3223 h 10000"/>
                <a:gd name="connsiteX3" fmla="*/ 0 w 7513"/>
                <a:gd name="connsiteY3" fmla="*/ 0 h 10000"/>
                <a:gd name="connsiteX0" fmla="*/ 1379 w 11379"/>
                <a:gd name="connsiteY0" fmla="*/ 0 h 10000"/>
                <a:gd name="connsiteX1" fmla="*/ 121 w 11379"/>
                <a:gd name="connsiteY1" fmla="*/ 5204 h 10000"/>
                <a:gd name="connsiteX2" fmla="*/ 5125 w 11379"/>
                <a:gd name="connsiteY2" fmla="*/ 10000 h 10000"/>
                <a:gd name="connsiteX3" fmla="*/ 11379 w 11379"/>
                <a:gd name="connsiteY3" fmla="*/ 3223 h 10000"/>
                <a:gd name="connsiteX4" fmla="*/ 1379 w 11379"/>
                <a:gd name="connsiteY4" fmla="*/ 0 h 10000"/>
                <a:gd name="connsiteX0" fmla="*/ 1379 w 11379"/>
                <a:gd name="connsiteY0" fmla="*/ 0 h 6817"/>
                <a:gd name="connsiteX1" fmla="*/ 121 w 11379"/>
                <a:gd name="connsiteY1" fmla="*/ 5204 h 6817"/>
                <a:gd name="connsiteX2" fmla="*/ 8261 w 11379"/>
                <a:gd name="connsiteY2" fmla="*/ 6817 h 6817"/>
                <a:gd name="connsiteX3" fmla="*/ 11379 w 11379"/>
                <a:gd name="connsiteY3" fmla="*/ 3223 h 6817"/>
                <a:gd name="connsiteX4" fmla="*/ 1379 w 11379"/>
                <a:gd name="connsiteY4" fmla="*/ 0 h 6817"/>
                <a:gd name="connsiteX0" fmla="*/ 1212 w 7260"/>
                <a:gd name="connsiteY0" fmla="*/ 0 h 10000"/>
                <a:gd name="connsiteX1" fmla="*/ 106 w 7260"/>
                <a:gd name="connsiteY1" fmla="*/ 7634 h 10000"/>
                <a:gd name="connsiteX2" fmla="*/ 7260 w 7260"/>
                <a:gd name="connsiteY2" fmla="*/ 10000 h 10000"/>
                <a:gd name="connsiteX3" fmla="*/ 6555 w 7260"/>
                <a:gd name="connsiteY3" fmla="*/ 3985 h 10000"/>
                <a:gd name="connsiteX4" fmla="*/ 1212 w 7260"/>
                <a:gd name="connsiteY4" fmla="*/ 0 h 1000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46" h="13184">
                  <a:moveTo>
                    <a:pt x="0" y="0"/>
                  </a:moveTo>
                  <a:cubicBezTo>
                    <a:pt x="863" y="2756"/>
                    <a:pt x="5101" y="8699"/>
                    <a:pt x="10392" y="10818"/>
                  </a:cubicBezTo>
                  <a:lnTo>
                    <a:pt x="20246" y="13184"/>
                  </a:lnTo>
                  <a:cubicBezTo>
                    <a:pt x="18340" y="10967"/>
                    <a:pt x="17490" y="10341"/>
                    <a:pt x="19275" y="7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" name="Freeform 79">
              <a:extLst>
                <a:ext uri="{FF2B5EF4-FFF2-40B4-BE49-F238E27FC236}">
                  <a16:creationId xmlns:a16="http://schemas.microsoft.com/office/drawing/2014/main" id="{EE055655-BA9F-29A5-0140-607BC287937D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1451" y="5407025"/>
              <a:ext cx="1958975" cy="1189038"/>
            </a:xfrm>
            <a:custGeom>
              <a:avLst/>
              <a:gdLst>
                <a:gd name="T0" fmla="*/ 8 w 1209"/>
                <a:gd name="T1" fmla="*/ 57 h 734"/>
                <a:gd name="T2" fmla="*/ 574 w 1209"/>
                <a:gd name="T3" fmla="*/ 102 h 734"/>
                <a:gd name="T4" fmla="*/ 1081 w 1209"/>
                <a:gd name="T5" fmla="*/ 548 h 734"/>
                <a:gd name="T6" fmla="*/ 1209 w 1209"/>
                <a:gd name="T7" fmla="*/ 730 h 734"/>
                <a:gd name="T8" fmla="*/ 1009 w 1209"/>
                <a:gd name="T9" fmla="*/ 734 h 734"/>
                <a:gd name="T10" fmla="*/ 358 w 1209"/>
                <a:gd name="T11" fmla="*/ 518 h 734"/>
                <a:gd name="T12" fmla="*/ 8 w 1209"/>
                <a:gd name="T13" fmla="*/ 57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9" h="734">
                  <a:moveTo>
                    <a:pt x="8" y="57"/>
                  </a:moveTo>
                  <a:cubicBezTo>
                    <a:pt x="8" y="57"/>
                    <a:pt x="343" y="0"/>
                    <a:pt x="574" y="102"/>
                  </a:cubicBezTo>
                  <a:cubicBezTo>
                    <a:pt x="805" y="203"/>
                    <a:pt x="998" y="505"/>
                    <a:pt x="1081" y="548"/>
                  </a:cubicBezTo>
                  <a:cubicBezTo>
                    <a:pt x="1163" y="592"/>
                    <a:pt x="1209" y="730"/>
                    <a:pt x="1209" y="730"/>
                  </a:cubicBezTo>
                  <a:cubicBezTo>
                    <a:pt x="1009" y="734"/>
                    <a:pt x="1009" y="734"/>
                    <a:pt x="1009" y="734"/>
                  </a:cubicBezTo>
                  <a:cubicBezTo>
                    <a:pt x="1009" y="734"/>
                    <a:pt x="529" y="627"/>
                    <a:pt x="358" y="518"/>
                  </a:cubicBezTo>
                  <a:cubicBezTo>
                    <a:pt x="187" y="410"/>
                    <a:pt x="0" y="179"/>
                    <a:pt x="8" y="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" name="Freeform 80">
              <a:extLst>
                <a:ext uri="{FF2B5EF4-FFF2-40B4-BE49-F238E27FC236}">
                  <a16:creationId xmlns:a16="http://schemas.microsoft.com/office/drawing/2014/main" id="{87F231ED-4AAB-A96E-A2A1-78E382CEE0D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175" y="6243657"/>
              <a:ext cx="824437" cy="786685"/>
            </a:xfrm>
            <a:custGeom>
              <a:avLst/>
              <a:gdLst>
                <a:gd name="T0" fmla="*/ 84 w 503"/>
                <a:gd name="T1" fmla="*/ 0 h 479"/>
                <a:gd name="T2" fmla="*/ 88 w 503"/>
                <a:gd name="T3" fmla="*/ 1 h 479"/>
                <a:gd name="T4" fmla="*/ 382 w 503"/>
                <a:gd name="T5" fmla="*/ 32 h 479"/>
                <a:gd name="T6" fmla="*/ 481 w 503"/>
                <a:gd name="T7" fmla="*/ 82 h 479"/>
                <a:gd name="T8" fmla="*/ 293 w 503"/>
                <a:gd name="T9" fmla="*/ 241 h 479"/>
                <a:gd name="T10" fmla="*/ 325 w 503"/>
                <a:gd name="T11" fmla="*/ 456 h 479"/>
                <a:gd name="T12" fmla="*/ 153 w 503"/>
                <a:gd name="T13" fmla="*/ 358 h 479"/>
                <a:gd name="T14" fmla="*/ 0 w 503"/>
                <a:gd name="T15" fmla="*/ 187 h 479"/>
                <a:gd name="T16" fmla="*/ 84 w 503"/>
                <a:gd name="T17" fmla="*/ 0 h 479"/>
                <a:gd name="connsiteX0" fmla="*/ 1670 w 9563"/>
                <a:gd name="connsiteY0" fmla="*/ 0 h 9650"/>
                <a:gd name="connsiteX1" fmla="*/ 1750 w 9563"/>
                <a:gd name="connsiteY1" fmla="*/ 21 h 9650"/>
                <a:gd name="connsiteX2" fmla="*/ 9563 w 9563"/>
                <a:gd name="connsiteY2" fmla="*/ 1712 h 9650"/>
                <a:gd name="connsiteX3" fmla="*/ 5825 w 9563"/>
                <a:gd name="connsiteY3" fmla="*/ 5031 h 9650"/>
                <a:gd name="connsiteX4" fmla="*/ 6461 w 9563"/>
                <a:gd name="connsiteY4" fmla="*/ 9520 h 9650"/>
                <a:gd name="connsiteX5" fmla="*/ 3042 w 9563"/>
                <a:gd name="connsiteY5" fmla="*/ 7474 h 9650"/>
                <a:gd name="connsiteX6" fmla="*/ 0 w 9563"/>
                <a:gd name="connsiteY6" fmla="*/ 3904 h 9650"/>
                <a:gd name="connsiteX7" fmla="*/ 1670 w 9563"/>
                <a:gd name="connsiteY7" fmla="*/ 0 h 965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488 h 10488"/>
                <a:gd name="connsiteX1" fmla="*/ 1830 w 10586"/>
                <a:gd name="connsiteY1" fmla="*/ 510 h 10488"/>
                <a:gd name="connsiteX2" fmla="*/ 10586 w 10586"/>
                <a:gd name="connsiteY2" fmla="*/ 368 h 10488"/>
                <a:gd name="connsiteX3" fmla="*/ 6091 w 10586"/>
                <a:gd name="connsiteY3" fmla="*/ 5701 h 10488"/>
                <a:gd name="connsiteX4" fmla="*/ 6756 w 10586"/>
                <a:gd name="connsiteY4" fmla="*/ 10353 h 10488"/>
                <a:gd name="connsiteX5" fmla="*/ 3181 w 10586"/>
                <a:gd name="connsiteY5" fmla="*/ 8233 h 10488"/>
                <a:gd name="connsiteX6" fmla="*/ 0 w 10586"/>
                <a:gd name="connsiteY6" fmla="*/ 4534 h 10488"/>
                <a:gd name="connsiteX7" fmla="*/ 1746 w 10586"/>
                <a:gd name="connsiteY7" fmla="*/ 488 h 1048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6091 w 10586"/>
                <a:gd name="connsiteY3" fmla="*/ 58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5515 w 10586"/>
                <a:gd name="connsiteY3" fmla="*/ 55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308 w 10894"/>
                <a:gd name="connsiteY0" fmla="*/ 4704 h 10523"/>
                <a:gd name="connsiteX1" fmla="*/ 2138 w 10894"/>
                <a:gd name="connsiteY1" fmla="*/ 680 h 10523"/>
                <a:gd name="connsiteX2" fmla="*/ 10894 w 10894"/>
                <a:gd name="connsiteY2" fmla="*/ 538 h 10523"/>
                <a:gd name="connsiteX3" fmla="*/ 5823 w 10894"/>
                <a:gd name="connsiteY3" fmla="*/ 5571 h 10523"/>
                <a:gd name="connsiteX4" fmla="*/ 7064 w 10894"/>
                <a:gd name="connsiteY4" fmla="*/ 10523 h 10523"/>
                <a:gd name="connsiteX5" fmla="*/ 308 w 10894"/>
                <a:gd name="connsiteY5" fmla="*/ 4704 h 10523"/>
                <a:gd name="connsiteX0" fmla="*/ 0 w 10586"/>
                <a:gd name="connsiteY0" fmla="*/ 4704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86" h="10523">
                  <a:moveTo>
                    <a:pt x="0" y="4704"/>
                  </a:moveTo>
                  <a:cubicBezTo>
                    <a:pt x="1209" y="3264"/>
                    <a:pt x="66" y="1374"/>
                    <a:pt x="1830" y="680"/>
                  </a:cubicBezTo>
                  <a:cubicBezTo>
                    <a:pt x="4749" y="633"/>
                    <a:pt x="7914" y="-731"/>
                    <a:pt x="10586" y="538"/>
                  </a:cubicBezTo>
                  <a:cubicBezTo>
                    <a:pt x="4150" y="3778"/>
                    <a:pt x="6153" y="3907"/>
                    <a:pt x="5515" y="5571"/>
                  </a:cubicBezTo>
                  <a:cubicBezTo>
                    <a:pt x="4877" y="7235"/>
                    <a:pt x="7089" y="10026"/>
                    <a:pt x="6756" y="10523"/>
                  </a:cubicBezTo>
                  <a:cubicBezTo>
                    <a:pt x="2091" y="8878"/>
                    <a:pt x="835" y="6348"/>
                    <a:pt x="0" y="470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" name="Freeform 81">
              <a:extLst>
                <a:ext uri="{FF2B5EF4-FFF2-40B4-BE49-F238E27FC236}">
                  <a16:creationId xmlns:a16="http://schemas.microsoft.com/office/drawing/2014/main" id="{28944011-4CF0-2C79-CAB8-81A327343E47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6551" y="5522913"/>
              <a:ext cx="115888" cy="114300"/>
            </a:xfrm>
            <a:custGeom>
              <a:avLst/>
              <a:gdLst>
                <a:gd name="T0" fmla="*/ 70 w 71"/>
                <a:gd name="T1" fmla="*/ 38 h 71"/>
                <a:gd name="T2" fmla="*/ 33 w 71"/>
                <a:gd name="T3" fmla="*/ 70 h 71"/>
                <a:gd name="T4" fmla="*/ 1 w 71"/>
                <a:gd name="T5" fmla="*/ 33 h 71"/>
                <a:gd name="T6" fmla="*/ 38 w 71"/>
                <a:gd name="T7" fmla="*/ 1 h 71"/>
                <a:gd name="T8" fmla="*/ 70 w 71"/>
                <a:gd name="T9" fmla="*/ 38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70" y="38"/>
                  </a:moveTo>
                  <a:cubicBezTo>
                    <a:pt x="69" y="57"/>
                    <a:pt x="52" y="71"/>
                    <a:pt x="33" y="70"/>
                  </a:cubicBezTo>
                  <a:cubicBezTo>
                    <a:pt x="14" y="69"/>
                    <a:pt x="0" y="52"/>
                    <a:pt x="1" y="33"/>
                  </a:cubicBezTo>
                  <a:cubicBezTo>
                    <a:pt x="2" y="14"/>
                    <a:pt x="19" y="0"/>
                    <a:pt x="38" y="1"/>
                  </a:cubicBezTo>
                  <a:cubicBezTo>
                    <a:pt x="57" y="2"/>
                    <a:pt x="71" y="19"/>
                    <a:pt x="70" y="3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" name="Freeform 82">
              <a:extLst>
                <a:ext uri="{FF2B5EF4-FFF2-40B4-BE49-F238E27FC236}">
                  <a16:creationId xmlns:a16="http://schemas.microsoft.com/office/drawing/2014/main" id="{71ECDDC8-1B67-3C12-F797-AAB6903D2AAF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4026" y="5541963"/>
              <a:ext cx="296863" cy="357188"/>
            </a:xfrm>
            <a:custGeom>
              <a:avLst/>
              <a:gdLst>
                <a:gd name="T0" fmla="*/ 135 w 184"/>
                <a:gd name="T1" fmla="*/ 0 h 220"/>
                <a:gd name="T2" fmla="*/ 0 w 184"/>
                <a:gd name="T3" fmla="*/ 220 h 220"/>
                <a:gd name="T4" fmla="*/ 135 w 184"/>
                <a:gd name="T5" fmla="*/ 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4" h="220">
                  <a:moveTo>
                    <a:pt x="135" y="0"/>
                  </a:moveTo>
                  <a:cubicBezTo>
                    <a:pt x="135" y="0"/>
                    <a:pt x="184" y="169"/>
                    <a:pt x="0" y="220"/>
                  </a:cubicBezTo>
                  <a:cubicBezTo>
                    <a:pt x="0" y="220"/>
                    <a:pt x="141" y="156"/>
                    <a:pt x="135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" name="Freeform 83">
              <a:extLst>
                <a:ext uri="{FF2B5EF4-FFF2-40B4-BE49-F238E27FC236}">
                  <a16:creationId xmlns:a16="http://schemas.microsoft.com/office/drawing/2014/main" id="{63E57F2A-DE1C-E9E4-B908-C8D92A60954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5151" y="5888038"/>
              <a:ext cx="238125" cy="201613"/>
            </a:xfrm>
            <a:custGeom>
              <a:avLst/>
              <a:gdLst>
                <a:gd name="T0" fmla="*/ 43 w 147"/>
                <a:gd name="T1" fmla="*/ 0 h 124"/>
                <a:gd name="T2" fmla="*/ 147 w 147"/>
                <a:gd name="T3" fmla="*/ 124 h 124"/>
                <a:gd name="T4" fmla="*/ 0 w 147"/>
                <a:gd name="T5" fmla="*/ 38 h 124"/>
                <a:gd name="T6" fmla="*/ 43 w 147"/>
                <a:gd name="T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7" h="124">
                  <a:moveTo>
                    <a:pt x="43" y="0"/>
                  </a:moveTo>
                  <a:cubicBezTo>
                    <a:pt x="43" y="0"/>
                    <a:pt x="130" y="39"/>
                    <a:pt x="147" y="124"/>
                  </a:cubicBezTo>
                  <a:cubicBezTo>
                    <a:pt x="147" y="124"/>
                    <a:pt x="47" y="117"/>
                    <a:pt x="0" y="38"/>
                  </a:cubicBezTo>
                  <a:cubicBezTo>
                    <a:pt x="0" y="38"/>
                    <a:pt x="58" y="57"/>
                    <a:pt x="4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E4D54A4-3818-5F41-77CB-B3812EDAD07E}"/>
              </a:ext>
            </a:extLst>
          </p:cNvPr>
          <p:cNvGrpSpPr/>
          <p:nvPr/>
        </p:nvGrpSpPr>
        <p:grpSpPr>
          <a:xfrm rot="1902859" flipH="1">
            <a:off x="5198466" y="4415415"/>
            <a:ext cx="1882912" cy="1255695"/>
            <a:chOff x="7791451" y="5407025"/>
            <a:chExt cx="2434161" cy="1623317"/>
          </a:xfrm>
        </p:grpSpPr>
        <p:sp>
          <p:nvSpPr>
            <p:cNvPr id="15" name="Freeform 76">
              <a:extLst>
                <a:ext uri="{FF2B5EF4-FFF2-40B4-BE49-F238E27FC236}">
                  <a16:creationId xmlns:a16="http://schemas.microsoft.com/office/drawing/2014/main" id="{54989673-B531-063F-FD4D-02E61E297AFC}"/>
                </a:ext>
              </a:extLst>
            </p:cNvPr>
            <p:cNvSpPr>
              <a:spLocks/>
            </p:cNvSpPr>
            <p:nvPr/>
          </p:nvSpPr>
          <p:spPr bwMode="auto">
            <a:xfrm>
              <a:off x="8428154" y="5476566"/>
              <a:ext cx="968956" cy="444707"/>
            </a:xfrm>
            <a:custGeom>
              <a:avLst/>
              <a:gdLst>
                <a:gd name="T0" fmla="*/ 0 w 497"/>
                <a:gd name="T1" fmla="*/ 60 h 324"/>
                <a:gd name="T2" fmla="*/ 163 w 497"/>
                <a:gd name="T3" fmla="*/ 0 h 324"/>
                <a:gd name="T4" fmla="*/ 497 w 497"/>
                <a:gd name="T5" fmla="*/ 275 h 324"/>
                <a:gd name="T6" fmla="*/ 402 w 497"/>
                <a:gd name="T7" fmla="*/ 268 h 324"/>
                <a:gd name="T8" fmla="*/ 366 w 497"/>
                <a:gd name="T9" fmla="*/ 324 h 324"/>
                <a:gd name="T10" fmla="*/ 0 w 497"/>
                <a:gd name="T11" fmla="*/ 60 h 324"/>
                <a:gd name="connsiteX0" fmla="*/ 0 w 10000"/>
                <a:gd name="connsiteY0" fmla="*/ 1969 h 10117"/>
                <a:gd name="connsiteX1" fmla="*/ 3280 w 10000"/>
                <a:gd name="connsiteY1" fmla="*/ 117 h 10117"/>
                <a:gd name="connsiteX2" fmla="*/ 10000 w 10000"/>
                <a:gd name="connsiteY2" fmla="*/ 8605 h 10117"/>
                <a:gd name="connsiteX3" fmla="*/ 8089 w 10000"/>
                <a:gd name="connsiteY3" fmla="*/ 8389 h 10117"/>
                <a:gd name="connsiteX4" fmla="*/ 7364 w 10000"/>
                <a:gd name="connsiteY4" fmla="*/ 10117 h 10117"/>
                <a:gd name="connsiteX5" fmla="*/ 0 w 10000"/>
                <a:gd name="connsiteY5" fmla="*/ 1969 h 10117"/>
                <a:gd name="connsiteX0" fmla="*/ 0 w 12281"/>
                <a:gd name="connsiteY0" fmla="*/ 1114 h 10195"/>
                <a:gd name="connsiteX1" fmla="*/ 5561 w 12281"/>
                <a:gd name="connsiteY1" fmla="*/ 195 h 10195"/>
                <a:gd name="connsiteX2" fmla="*/ 12281 w 12281"/>
                <a:gd name="connsiteY2" fmla="*/ 8683 h 10195"/>
                <a:gd name="connsiteX3" fmla="*/ 10370 w 12281"/>
                <a:gd name="connsiteY3" fmla="*/ 8467 h 10195"/>
                <a:gd name="connsiteX4" fmla="*/ 9645 w 12281"/>
                <a:gd name="connsiteY4" fmla="*/ 10195 h 10195"/>
                <a:gd name="connsiteX5" fmla="*/ 0 w 12281"/>
                <a:gd name="connsiteY5" fmla="*/ 1114 h 10195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10370 w 12281"/>
                <a:gd name="connsiteY3" fmla="*/ 8430 h 10158"/>
                <a:gd name="connsiteX4" fmla="*/ 9645 w 12281"/>
                <a:gd name="connsiteY4" fmla="*/ 10158 h 10158"/>
                <a:gd name="connsiteX5" fmla="*/ 0 w 12281"/>
                <a:gd name="connsiteY5" fmla="*/ 1077 h 10158"/>
                <a:gd name="connsiteX0" fmla="*/ 0 w 12281"/>
                <a:gd name="connsiteY0" fmla="*/ 1077 h 10158"/>
                <a:gd name="connsiteX1" fmla="*/ 5561 w 12281"/>
                <a:gd name="connsiteY1" fmla="*/ 158 h 10158"/>
                <a:gd name="connsiteX2" fmla="*/ 12281 w 12281"/>
                <a:gd name="connsiteY2" fmla="*/ 8646 h 10158"/>
                <a:gd name="connsiteX3" fmla="*/ 9645 w 12281"/>
                <a:gd name="connsiteY3" fmla="*/ 10158 h 10158"/>
                <a:gd name="connsiteX4" fmla="*/ 0 w 12281"/>
                <a:gd name="connsiteY4" fmla="*/ 1077 h 10158"/>
                <a:gd name="connsiteX0" fmla="*/ 0 w 12281"/>
                <a:gd name="connsiteY0" fmla="*/ 1077 h 8646"/>
                <a:gd name="connsiteX1" fmla="*/ 5561 w 12281"/>
                <a:gd name="connsiteY1" fmla="*/ 158 h 8646"/>
                <a:gd name="connsiteX2" fmla="*/ 12281 w 12281"/>
                <a:gd name="connsiteY2" fmla="*/ 8646 h 8646"/>
                <a:gd name="connsiteX3" fmla="*/ 7729 w 12281"/>
                <a:gd name="connsiteY3" fmla="*/ 7872 h 8646"/>
                <a:gd name="connsiteX4" fmla="*/ 0 w 12281"/>
                <a:gd name="connsiteY4" fmla="*/ 1077 h 8646"/>
                <a:gd name="connsiteX0" fmla="*/ 0 w 10000"/>
                <a:gd name="connsiteY0" fmla="*/ 1246 h 10000"/>
                <a:gd name="connsiteX1" fmla="*/ 4528 w 10000"/>
                <a:gd name="connsiteY1" fmla="*/ 183 h 10000"/>
                <a:gd name="connsiteX2" fmla="*/ 10000 w 10000"/>
                <a:gd name="connsiteY2" fmla="*/ 10000 h 10000"/>
                <a:gd name="connsiteX3" fmla="*/ 6293 w 10000"/>
                <a:gd name="connsiteY3" fmla="*/ 9105 h 10000"/>
                <a:gd name="connsiteX4" fmla="*/ 0 w 10000"/>
                <a:gd name="connsiteY4" fmla="*/ 1246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246"/>
                  </a:moveTo>
                  <a:cubicBezTo>
                    <a:pt x="890" y="532"/>
                    <a:pt x="2573" y="-399"/>
                    <a:pt x="4528" y="183"/>
                  </a:cubicBezTo>
                  <a:cubicBezTo>
                    <a:pt x="7318" y="3400"/>
                    <a:pt x="8176" y="6728"/>
                    <a:pt x="10000" y="10000"/>
                  </a:cubicBezTo>
                  <a:cubicBezTo>
                    <a:pt x="8764" y="9702"/>
                    <a:pt x="8173" y="7784"/>
                    <a:pt x="6293" y="9105"/>
                  </a:cubicBezTo>
                  <a:lnTo>
                    <a:pt x="0" y="1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" name="Freeform 77">
              <a:extLst>
                <a:ext uri="{FF2B5EF4-FFF2-40B4-BE49-F238E27FC236}">
                  <a16:creationId xmlns:a16="http://schemas.microsoft.com/office/drawing/2014/main" id="{8D380A8A-0F2D-EA1B-047F-7B52E8AED3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1669" y="6116638"/>
              <a:ext cx="303369" cy="330204"/>
            </a:xfrm>
            <a:custGeom>
              <a:avLst/>
              <a:gdLst>
                <a:gd name="T0" fmla="*/ 0 w 189"/>
                <a:gd name="T1" fmla="*/ 0 h 234"/>
                <a:gd name="T2" fmla="*/ 23 w 189"/>
                <a:gd name="T3" fmla="*/ 195 h 234"/>
                <a:gd name="T4" fmla="*/ 47 w 189"/>
                <a:gd name="T5" fmla="*/ 234 h 234"/>
                <a:gd name="T6" fmla="*/ 94 w 189"/>
                <a:gd name="T7" fmla="*/ 208 h 234"/>
                <a:gd name="T8" fmla="*/ 189 w 189"/>
                <a:gd name="T9" fmla="*/ 105 h 234"/>
                <a:gd name="T10" fmla="*/ 0 w 189"/>
                <a:gd name="T11" fmla="*/ 0 h 234"/>
                <a:gd name="connsiteX0" fmla="*/ 0 w 10000"/>
                <a:gd name="connsiteY0" fmla="*/ 0 h 8889"/>
                <a:gd name="connsiteX1" fmla="*/ 1217 w 10000"/>
                <a:gd name="connsiteY1" fmla="*/ 8333 h 8889"/>
                <a:gd name="connsiteX2" fmla="*/ 4974 w 10000"/>
                <a:gd name="connsiteY2" fmla="*/ 8889 h 8889"/>
                <a:gd name="connsiteX3" fmla="*/ 10000 w 10000"/>
                <a:gd name="connsiteY3" fmla="*/ 4487 h 8889"/>
                <a:gd name="connsiteX4" fmla="*/ 0 w 10000"/>
                <a:gd name="connsiteY4" fmla="*/ 0 h 8889"/>
                <a:gd name="connsiteX0" fmla="*/ 312 w 10312"/>
                <a:gd name="connsiteY0" fmla="*/ 0 h 10000"/>
                <a:gd name="connsiteX1" fmla="*/ 1529 w 10312"/>
                <a:gd name="connsiteY1" fmla="*/ 9375 h 10000"/>
                <a:gd name="connsiteX2" fmla="*/ 5286 w 10312"/>
                <a:gd name="connsiteY2" fmla="*/ 10000 h 10000"/>
                <a:gd name="connsiteX3" fmla="*/ 10312 w 10312"/>
                <a:gd name="connsiteY3" fmla="*/ 5048 h 10000"/>
                <a:gd name="connsiteX4" fmla="*/ 312 w 10312"/>
                <a:gd name="connsiteY4" fmla="*/ 0 h 10000"/>
                <a:gd name="connsiteX0" fmla="*/ 1006 w 11006"/>
                <a:gd name="connsiteY0" fmla="*/ 0 h 10000"/>
                <a:gd name="connsiteX1" fmla="*/ 2223 w 11006"/>
                <a:gd name="connsiteY1" fmla="*/ 9375 h 10000"/>
                <a:gd name="connsiteX2" fmla="*/ 5980 w 11006"/>
                <a:gd name="connsiteY2" fmla="*/ 10000 h 10000"/>
                <a:gd name="connsiteX3" fmla="*/ 11006 w 11006"/>
                <a:gd name="connsiteY3" fmla="*/ 5048 h 10000"/>
                <a:gd name="connsiteX4" fmla="*/ 1006 w 11006"/>
                <a:gd name="connsiteY4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  <a:gd name="connsiteX0" fmla="*/ 111 w 10111"/>
                <a:gd name="connsiteY0" fmla="*/ 0 h 10000"/>
                <a:gd name="connsiteX1" fmla="*/ 5085 w 10111"/>
                <a:gd name="connsiteY1" fmla="*/ 10000 h 10000"/>
                <a:gd name="connsiteX2" fmla="*/ 10111 w 10111"/>
                <a:gd name="connsiteY2" fmla="*/ 5048 h 10000"/>
                <a:gd name="connsiteX3" fmla="*/ 111 w 10111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11" h="10000">
                  <a:moveTo>
                    <a:pt x="111" y="0"/>
                  </a:moveTo>
                  <a:cubicBezTo>
                    <a:pt x="-727" y="825"/>
                    <a:pt x="3418" y="9159"/>
                    <a:pt x="5085" y="10000"/>
                  </a:cubicBezTo>
                  <a:cubicBezTo>
                    <a:pt x="6760" y="8349"/>
                    <a:pt x="5156" y="4882"/>
                    <a:pt x="10111" y="5048"/>
                  </a:cubicBezTo>
                  <a:lnTo>
                    <a:pt x="111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" name="Freeform 78">
              <a:extLst>
                <a:ext uri="{FF2B5EF4-FFF2-40B4-BE49-F238E27FC236}">
                  <a16:creationId xmlns:a16="http://schemas.microsoft.com/office/drawing/2014/main" id="{915F8B37-A73D-89CE-BB62-19292E96B421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6266" y="6309738"/>
              <a:ext cx="460807" cy="298177"/>
            </a:xfrm>
            <a:custGeom>
              <a:avLst/>
              <a:gdLst>
                <a:gd name="T0" fmla="*/ 0 w 231"/>
                <a:gd name="T1" fmla="*/ 0 h 260"/>
                <a:gd name="T2" fmla="*/ 65 w 231"/>
                <a:gd name="T3" fmla="*/ 209 h 260"/>
                <a:gd name="T4" fmla="*/ 146 w 231"/>
                <a:gd name="T5" fmla="*/ 260 h 260"/>
                <a:gd name="T6" fmla="*/ 231 w 231"/>
                <a:gd name="T7" fmla="*/ 87 h 260"/>
                <a:gd name="T8" fmla="*/ 0 w 231"/>
                <a:gd name="T9" fmla="*/ 0 h 260"/>
                <a:gd name="connsiteX0" fmla="*/ 0 w 10000"/>
                <a:gd name="connsiteY0" fmla="*/ 0 h 8038"/>
                <a:gd name="connsiteX1" fmla="*/ 2814 w 10000"/>
                <a:gd name="connsiteY1" fmla="*/ 8038 h 8038"/>
                <a:gd name="connsiteX2" fmla="*/ 10000 w 10000"/>
                <a:gd name="connsiteY2" fmla="*/ 3346 h 8038"/>
                <a:gd name="connsiteX3" fmla="*/ 0 w 10000"/>
                <a:gd name="connsiteY3" fmla="*/ 0 h 8038"/>
                <a:gd name="connsiteX0" fmla="*/ 0 w 7513"/>
                <a:gd name="connsiteY0" fmla="*/ 0 h 10000"/>
                <a:gd name="connsiteX1" fmla="*/ 2814 w 7513"/>
                <a:gd name="connsiteY1" fmla="*/ 10000 h 10000"/>
                <a:gd name="connsiteX2" fmla="*/ 7513 w 7513"/>
                <a:gd name="connsiteY2" fmla="*/ 3223 h 10000"/>
                <a:gd name="connsiteX3" fmla="*/ 0 w 7513"/>
                <a:gd name="connsiteY3" fmla="*/ 0 h 10000"/>
                <a:gd name="connsiteX0" fmla="*/ 1379 w 11379"/>
                <a:gd name="connsiteY0" fmla="*/ 0 h 10000"/>
                <a:gd name="connsiteX1" fmla="*/ 121 w 11379"/>
                <a:gd name="connsiteY1" fmla="*/ 5204 h 10000"/>
                <a:gd name="connsiteX2" fmla="*/ 5125 w 11379"/>
                <a:gd name="connsiteY2" fmla="*/ 10000 h 10000"/>
                <a:gd name="connsiteX3" fmla="*/ 11379 w 11379"/>
                <a:gd name="connsiteY3" fmla="*/ 3223 h 10000"/>
                <a:gd name="connsiteX4" fmla="*/ 1379 w 11379"/>
                <a:gd name="connsiteY4" fmla="*/ 0 h 10000"/>
                <a:gd name="connsiteX0" fmla="*/ 1379 w 11379"/>
                <a:gd name="connsiteY0" fmla="*/ 0 h 6817"/>
                <a:gd name="connsiteX1" fmla="*/ 121 w 11379"/>
                <a:gd name="connsiteY1" fmla="*/ 5204 h 6817"/>
                <a:gd name="connsiteX2" fmla="*/ 8261 w 11379"/>
                <a:gd name="connsiteY2" fmla="*/ 6817 h 6817"/>
                <a:gd name="connsiteX3" fmla="*/ 11379 w 11379"/>
                <a:gd name="connsiteY3" fmla="*/ 3223 h 6817"/>
                <a:gd name="connsiteX4" fmla="*/ 1379 w 11379"/>
                <a:gd name="connsiteY4" fmla="*/ 0 h 6817"/>
                <a:gd name="connsiteX0" fmla="*/ 1212 w 7260"/>
                <a:gd name="connsiteY0" fmla="*/ 0 h 10000"/>
                <a:gd name="connsiteX1" fmla="*/ 106 w 7260"/>
                <a:gd name="connsiteY1" fmla="*/ 7634 h 10000"/>
                <a:gd name="connsiteX2" fmla="*/ 7260 w 7260"/>
                <a:gd name="connsiteY2" fmla="*/ 10000 h 10000"/>
                <a:gd name="connsiteX3" fmla="*/ 6555 w 7260"/>
                <a:gd name="connsiteY3" fmla="*/ 3985 h 10000"/>
                <a:gd name="connsiteX4" fmla="*/ 1212 w 7260"/>
                <a:gd name="connsiteY4" fmla="*/ 0 h 1000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13603"/>
                <a:gd name="connsiteY0" fmla="*/ 0 h 11380"/>
                <a:gd name="connsiteX1" fmla="*/ 3749 w 13603"/>
                <a:gd name="connsiteY1" fmla="*/ 9014 h 11380"/>
                <a:gd name="connsiteX2" fmla="*/ 13603 w 13603"/>
                <a:gd name="connsiteY2" fmla="*/ 11380 h 11380"/>
                <a:gd name="connsiteX3" fmla="*/ 12632 w 13603"/>
                <a:gd name="connsiteY3" fmla="*/ 5365 h 11380"/>
                <a:gd name="connsiteX4" fmla="*/ 0 w 13603"/>
                <a:gd name="connsiteY4" fmla="*/ 0 h 11380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  <a:gd name="connsiteX0" fmla="*/ 0 w 20246"/>
                <a:gd name="connsiteY0" fmla="*/ 0 h 13184"/>
                <a:gd name="connsiteX1" fmla="*/ 10392 w 20246"/>
                <a:gd name="connsiteY1" fmla="*/ 10818 h 13184"/>
                <a:gd name="connsiteX2" fmla="*/ 20246 w 20246"/>
                <a:gd name="connsiteY2" fmla="*/ 13184 h 13184"/>
                <a:gd name="connsiteX3" fmla="*/ 19275 w 20246"/>
                <a:gd name="connsiteY3" fmla="*/ 7169 h 13184"/>
                <a:gd name="connsiteX4" fmla="*/ 0 w 20246"/>
                <a:gd name="connsiteY4" fmla="*/ 0 h 1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46" h="13184">
                  <a:moveTo>
                    <a:pt x="0" y="0"/>
                  </a:moveTo>
                  <a:cubicBezTo>
                    <a:pt x="863" y="2756"/>
                    <a:pt x="5101" y="8699"/>
                    <a:pt x="10392" y="10818"/>
                  </a:cubicBezTo>
                  <a:lnTo>
                    <a:pt x="20246" y="13184"/>
                  </a:lnTo>
                  <a:cubicBezTo>
                    <a:pt x="18340" y="10967"/>
                    <a:pt x="17490" y="10341"/>
                    <a:pt x="19275" y="7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" name="Freeform 79">
              <a:extLst>
                <a:ext uri="{FF2B5EF4-FFF2-40B4-BE49-F238E27FC236}">
                  <a16:creationId xmlns:a16="http://schemas.microsoft.com/office/drawing/2014/main" id="{28EE8F47-120A-B0D0-269E-AA458C56D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1451" y="5407025"/>
              <a:ext cx="1958975" cy="1189038"/>
            </a:xfrm>
            <a:custGeom>
              <a:avLst/>
              <a:gdLst>
                <a:gd name="T0" fmla="*/ 8 w 1209"/>
                <a:gd name="T1" fmla="*/ 57 h 734"/>
                <a:gd name="T2" fmla="*/ 574 w 1209"/>
                <a:gd name="T3" fmla="*/ 102 h 734"/>
                <a:gd name="T4" fmla="*/ 1081 w 1209"/>
                <a:gd name="T5" fmla="*/ 548 h 734"/>
                <a:gd name="T6" fmla="*/ 1209 w 1209"/>
                <a:gd name="T7" fmla="*/ 730 h 734"/>
                <a:gd name="T8" fmla="*/ 1009 w 1209"/>
                <a:gd name="T9" fmla="*/ 734 h 734"/>
                <a:gd name="T10" fmla="*/ 358 w 1209"/>
                <a:gd name="T11" fmla="*/ 518 h 734"/>
                <a:gd name="T12" fmla="*/ 8 w 1209"/>
                <a:gd name="T13" fmla="*/ 57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9" h="734">
                  <a:moveTo>
                    <a:pt x="8" y="57"/>
                  </a:moveTo>
                  <a:cubicBezTo>
                    <a:pt x="8" y="57"/>
                    <a:pt x="343" y="0"/>
                    <a:pt x="574" y="102"/>
                  </a:cubicBezTo>
                  <a:cubicBezTo>
                    <a:pt x="805" y="203"/>
                    <a:pt x="998" y="505"/>
                    <a:pt x="1081" y="548"/>
                  </a:cubicBezTo>
                  <a:cubicBezTo>
                    <a:pt x="1163" y="592"/>
                    <a:pt x="1209" y="730"/>
                    <a:pt x="1209" y="730"/>
                  </a:cubicBezTo>
                  <a:cubicBezTo>
                    <a:pt x="1009" y="734"/>
                    <a:pt x="1009" y="734"/>
                    <a:pt x="1009" y="734"/>
                  </a:cubicBezTo>
                  <a:cubicBezTo>
                    <a:pt x="1009" y="734"/>
                    <a:pt x="529" y="627"/>
                    <a:pt x="358" y="518"/>
                  </a:cubicBezTo>
                  <a:cubicBezTo>
                    <a:pt x="187" y="410"/>
                    <a:pt x="0" y="179"/>
                    <a:pt x="8" y="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" name="Freeform 80">
              <a:extLst>
                <a:ext uri="{FF2B5EF4-FFF2-40B4-BE49-F238E27FC236}">
                  <a16:creationId xmlns:a16="http://schemas.microsoft.com/office/drawing/2014/main" id="{EAC42530-FB89-A470-9F75-DDA00AE7CC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175" y="6243657"/>
              <a:ext cx="824437" cy="786685"/>
            </a:xfrm>
            <a:custGeom>
              <a:avLst/>
              <a:gdLst>
                <a:gd name="T0" fmla="*/ 84 w 503"/>
                <a:gd name="T1" fmla="*/ 0 h 479"/>
                <a:gd name="T2" fmla="*/ 88 w 503"/>
                <a:gd name="T3" fmla="*/ 1 h 479"/>
                <a:gd name="T4" fmla="*/ 382 w 503"/>
                <a:gd name="T5" fmla="*/ 32 h 479"/>
                <a:gd name="T6" fmla="*/ 481 w 503"/>
                <a:gd name="T7" fmla="*/ 82 h 479"/>
                <a:gd name="T8" fmla="*/ 293 w 503"/>
                <a:gd name="T9" fmla="*/ 241 h 479"/>
                <a:gd name="T10" fmla="*/ 325 w 503"/>
                <a:gd name="T11" fmla="*/ 456 h 479"/>
                <a:gd name="T12" fmla="*/ 153 w 503"/>
                <a:gd name="T13" fmla="*/ 358 h 479"/>
                <a:gd name="T14" fmla="*/ 0 w 503"/>
                <a:gd name="T15" fmla="*/ 187 h 479"/>
                <a:gd name="T16" fmla="*/ 84 w 503"/>
                <a:gd name="T17" fmla="*/ 0 h 479"/>
                <a:gd name="connsiteX0" fmla="*/ 1670 w 9563"/>
                <a:gd name="connsiteY0" fmla="*/ 0 h 9650"/>
                <a:gd name="connsiteX1" fmla="*/ 1750 w 9563"/>
                <a:gd name="connsiteY1" fmla="*/ 21 h 9650"/>
                <a:gd name="connsiteX2" fmla="*/ 9563 w 9563"/>
                <a:gd name="connsiteY2" fmla="*/ 1712 h 9650"/>
                <a:gd name="connsiteX3" fmla="*/ 5825 w 9563"/>
                <a:gd name="connsiteY3" fmla="*/ 5031 h 9650"/>
                <a:gd name="connsiteX4" fmla="*/ 6461 w 9563"/>
                <a:gd name="connsiteY4" fmla="*/ 9520 h 9650"/>
                <a:gd name="connsiteX5" fmla="*/ 3042 w 9563"/>
                <a:gd name="connsiteY5" fmla="*/ 7474 h 9650"/>
                <a:gd name="connsiteX6" fmla="*/ 0 w 9563"/>
                <a:gd name="connsiteY6" fmla="*/ 3904 h 9650"/>
                <a:gd name="connsiteX7" fmla="*/ 1670 w 9563"/>
                <a:gd name="connsiteY7" fmla="*/ 0 h 965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120 h 10120"/>
                <a:gd name="connsiteX1" fmla="*/ 1830 w 10586"/>
                <a:gd name="connsiteY1" fmla="*/ 142 h 10120"/>
                <a:gd name="connsiteX2" fmla="*/ 10586 w 10586"/>
                <a:gd name="connsiteY2" fmla="*/ 0 h 10120"/>
                <a:gd name="connsiteX3" fmla="*/ 6091 w 10586"/>
                <a:gd name="connsiteY3" fmla="*/ 5333 h 10120"/>
                <a:gd name="connsiteX4" fmla="*/ 6756 w 10586"/>
                <a:gd name="connsiteY4" fmla="*/ 9985 h 10120"/>
                <a:gd name="connsiteX5" fmla="*/ 3181 w 10586"/>
                <a:gd name="connsiteY5" fmla="*/ 7865 h 10120"/>
                <a:gd name="connsiteX6" fmla="*/ 0 w 10586"/>
                <a:gd name="connsiteY6" fmla="*/ 4166 h 10120"/>
                <a:gd name="connsiteX7" fmla="*/ 1746 w 10586"/>
                <a:gd name="connsiteY7" fmla="*/ 120 h 10120"/>
                <a:gd name="connsiteX0" fmla="*/ 1746 w 10586"/>
                <a:gd name="connsiteY0" fmla="*/ 488 h 10488"/>
                <a:gd name="connsiteX1" fmla="*/ 1830 w 10586"/>
                <a:gd name="connsiteY1" fmla="*/ 510 h 10488"/>
                <a:gd name="connsiteX2" fmla="*/ 10586 w 10586"/>
                <a:gd name="connsiteY2" fmla="*/ 368 h 10488"/>
                <a:gd name="connsiteX3" fmla="*/ 6091 w 10586"/>
                <a:gd name="connsiteY3" fmla="*/ 5701 h 10488"/>
                <a:gd name="connsiteX4" fmla="*/ 6756 w 10586"/>
                <a:gd name="connsiteY4" fmla="*/ 10353 h 10488"/>
                <a:gd name="connsiteX5" fmla="*/ 3181 w 10586"/>
                <a:gd name="connsiteY5" fmla="*/ 8233 h 10488"/>
                <a:gd name="connsiteX6" fmla="*/ 0 w 10586"/>
                <a:gd name="connsiteY6" fmla="*/ 4534 h 10488"/>
                <a:gd name="connsiteX7" fmla="*/ 1746 w 10586"/>
                <a:gd name="connsiteY7" fmla="*/ 488 h 1048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6091 w 10586"/>
                <a:gd name="connsiteY3" fmla="*/ 58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658"/>
                <a:gd name="connsiteX1" fmla="*/ 1830 w 10586"/>
                <a:gd name="connsiteY1" fmla="*/ 680 h 10658"/>
                <a:gd name="connsiteX2" fmla="*/ 10586 w 10586"/>
                <a:gd name="connsiteY2" fmla="*/ 538 h 10658"/>
                <a:gd name="connsiteX3" fmla="*/ 5515 w 10586"/>
                <a:gd name="connsiteY3" fmla="*/ 5571 h 10658"/>
                <a:gd name="connsiteX4" fmla="*/ 6756 w 10586"/>
                <a:gd name="connsiteY4" fmla="*/ 10523 h 10658"/>
                <a:gd name="connsiteX5" fmla="*/ 3181 w 10586"/>
                <a:gd name="connsiteY5" fmla="*/ 8403 h 10658"/>
                <a:gd name="connsiteX6" fmla="*/ 0 w 10586"/>
                <a:gd name="connsiteY6" fmla="*/ 4704 h 10658"/>
                <a:gd name="connsiteX7" fmla="*/ 1746 w 10586"/>
                <a:gd name="connsiteY7" fmla="*/ 658 h 10658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1746 w 10586"/>
                <a:gd name="connsiteY0" fmla="*/ 658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  <a:gd name="connsiteX6" fmla="*/ 1746 w 10586"/>
                <a:gd name="connsiteY6" fmla="*/ 658 h 10523"/>
                <a:gd name="connsiteX0" fmla="*/ 308 w 10894"/>
                <a:gd name="connsiteY0" fmla="*/ 4704 h 10523"/>
                <a:gd name="connsiteX1" fmla="*/ 2138 w 10894"/>
                <a:gd name="connsiteY1" fmla="*/ 680 h 10523"/>
                <a:gd name="connsiteX2" fmla="*/ 10894 w 10894"/>
                <a:gd name="connsiteY2" fmla="*/ 538 h 10523"/>
                <a:gd name="connsiteX3" fmla="*/ 5823 w 10894"/>
                <a:gd name="connsiteY3" fmla="*/ 5571 h 10523"/>
                <a:gd name="connsiteX4" fmla="*/ 7064 w 10894"/>
                <a:gd name="connsiteY4" fmla="*/ 10523 h 10523"/>
                <a:gd name="connsiteX5" fmla="*/ 308 w 10894"/>
                <a:gd name="connsiteY5" fmla="*/ 4704 h 10523"/>
                <a:gd name="connsiteX0" fmla="*/ 0 w 10586"/>
                <a:gd name="connsiteY0" fmla="*/ 4704 h 10523"/>
                <a:gd name="connsiteX1" fmla="*/ 1830 w 10586"/>
                <a:gd name="connsiteY1" fmla="*/ 680 h 10523"/>
                <a:gd name="connsiteX2" fmla="*/ 10586 w 10586"/>
                <a:gd name="connsiteY2" fmla="*/ 538 h 10523"/>
                <a:gd name="connsiteX3" fmla="*/ 5515 w 10586"/>
                <a:gd name="connsiteY3" fmla="*/ 5571 h 10523"/>
                <a:gd name="connsiteX4" fmla="*/ 6756 w 10586"/>
                <a:gd name="connsiteY4" fmla="*/ 10523 h 10523"/>
                <a:gd name="connsiteX5" fmla="*/ 0 w 10586"/>
                <a:gd name="connsiteY5" fmla="*/ 4704 h 10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86" h="10523">
                  <a:moveTo>
                    <a:pt x="0" y="4704"/>
                  </a:moveTo>
                  <a:cubicBezTo>
                    <a:pt x="1209" y="3264"/>
                    <a:pt x="66" y="1374"/>
                    <a:pt x="1830" y="680"/>
                  </a:cubicBezTo>
                  <a:cubicBezTo>
                    <a:pt x="4749" y="633"/>
                    <a:pt x="7914" y="-731"/>
                    <a:pt x="10586" y="538"/>
                  </a:cubicBezTo>
                  <a:cubicBezTo>
                    <a:pt x="4150" y="3778"/>
                    <a:pt x="6153" y="3907"/>
                    <a:pt x="5515" y="5571"/>
                  </a:cubicBezTo>
                  <a:cubicBezTo>
                    <a:pt x="4877" y="7235"/>
                    <a:pt x="7089" y="10026"/>
                    <a:pt x="6756" y="10523"/>
                  </a:cubicBezTo>
                  <a:cubicBezTo>
                    <a:pt x="2091" y="8878"/>
                    <a:pt x="835" y="6348"/>
                    <a:pt x="0" y="470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" name="Freeform 81">
              <a:extLst>
                <a:ext uri="{FF2B5EF4-FFF2-40B4-BE49-F238E27FC236}">
                  <a16:creationId xmlns:a16="http://schemas.microsoft.com/office/drawing/2014/main" id="{208B7C41-5916-C92A-A33F-3271BA4F9A1F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6551" y="5522913"/>
              <a:ext cx="115888" cy="114300"/>
            </a:xfrm>
            <a:custGeom>
              <a:avLst/>
              <a:gdLst>
                <a:gd name="T0" fmla="*/ 70 w 71"/>
                <a:gd name="T1" fmla="*/ 38 h 71"/>
                <a:gd name="T2" fmla="*/ 33 w 71"/>
                <a:gd name="T3" fmla="*/ 70 h 71"/>
                <a:gd name="T4" fmla="*/ 1 w 71"/>
                <a:gd name="T5" fmla="*/ 33 h 71"/>
                <a:gd name="T6" fmla="*/ 38 w 71"/>
                <a:gd name="T7" fmla="*/ 1 h 71"/>
                <a:gd name="T8" fmla="*/ 70 w 71"/>
                <a:gd name="T9" fmla="*/ 38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71">
                  <a:moveTo>
                    <a:pt x="70" y="38"/>
                  </a:moveTo>
                  <a:cubicBezTo>
                    <a:pt x="69" y="57"/>
                    <a:pt x="52" y="71"/>
                    <a:pt x="33" y="70"/>
                  </a:cubicBezTo>
                  <a:cubicBezTo>
                    <a:pt x="14" y="69"/>
                    <a:pt x="0" y="52"/>
                    <a:pt x="1" y="33"/>
                  </a:cubicBezTo>
                  <a:cubicBezTo>
                    <a:pt x="2" y="14"/>
                    <a:pt x="19" y="0"/>
                    <a:pt x="38" y="1"/>
                  </a:cubicBezTo>
                  <a:cubicBezTo>
                    <a:pt x="57" y="2"/>
                    <a:pt x="71" y="19"/>
                    <a:pt x="70" y="3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" name="Freeform 82">
              <a:extLst>
                <a:ext uri="{FF2B5EF4-FFF2-40B4-BE49-F238E27FC236}">
                  <a16:creationId xmlns:a16="http://schemas.microsoft.com/office/drawing/2014/main" id="{5B6F6721-42A6-B2DA-774A-164885D2CE0A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4026" y="5541963"/>
              <a:ext cx="296863" cy="357188"/>
            </a:xfrm>
            <a:custGeom>
              <a:avLst/>
              <a:gdLst>
                <a:gd name="T0" fmla="*/ 135 w 184"/>
                <a:gd name="T1" fmla="*/ 0 h 220"/>
                <a:gd name="T2" fmla="*/ 0 w 184"/>
                <a:gd name="T3" fmla="*/ 220 h 220"/>
                <a:gd name="T4" fmla="*/ 135 w 184"/>
                <a:gd name="T5" fmla="*/ 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4" h="220">
                  <a:moveTo>
                    <a:pt x="135" y="0"/>
                  </a:moveTo>
                  <a:cubicBezTo>
                    <a:pt x="135" y="0"/>
                    <a:pt x="184" y="169"/>
                    <a:pt x="0" y="220"/>
                  </a:cubicBezTo>
                  <a:cubicBezTo>
                    <a:pt x="0" y="220"/>
                    <a:pt x="141" y="156"/>
                    <a:pt x="135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" name="Freeform 83">
              <a:extLst>
                <a:ext uri="{FF2B5EF4-FFF2-40B4-BE49-F238E27FC236}">
                  <a16:creationId xmlns:a16="http://schemas.microsoft.com/office/drawing/2014/main" id="{1C5CAE8C-CD0F-C039-1E94-9EA09D645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5151" y="5888038"/>
              <a:ext cx="238125" cy="201613"/>
            </a:xfrm>
            <a:custGeom>
              <a:avLst/>
              <a:gdLst>
                <a:gd name="T0" fmla="*/ 43 w 147"/>
                <a:gd name="T1" fmla="*/ 0 h 124"/>
                <a:gd name="T2" fmla="*/ 147 w 147"/>
                <a:gd name="T3" fmla="*/ 124 h 124"/>
                <a:gd name="T4" fmla="*/ 0 w 147"/>
                <a:gd name="T5" fmla="*/ 38 h 124"/>
                <a:gd name="T6" fmla="*/ 43 w 147"/>
                <a:gd name="T7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7" h="124">
                  <a:moveTo>
                    <a:pt x="43" y="0"/>
                  </a:moveTo>
                  <a:cubicBezTo>
                    <a:pt x="43" y="0"/>
                    <a:pt x="130" y="39"/>
                    <a:pt x="147" y="124"/>
                  </a:cubicBezTo>
                  <a:cubicBezTo>
                    <a:pt x="147" y="124"/>
                    <a:pt x="47" y="117"/>
                    <a:pt x="0" y="38"/>
                  </a:cubicBezTo>
                  <a:cubicBezTo>
                    <a:pt x="0" y="38"/>
                    <a:pt x="58" y="57"/>
                    <a:pt x="43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14369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9847</TotalTime>
  <Words>491</Words>
  <Application>Microsoft Office PowerPoint</Application>
  <PresentationFormat>Widescreen</PresentationFormat>
  <Paragraphs>98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Tw Cen MT</vt:lpstr>
      <vt:lpstr>Droplet</vt:lpstr>
      <vt:lpstr>  Let’s Go fishing!</vt:lpstr>
      <vt:lpstr> Fish where the fish are!</vt:lpstr>
      <vt:lpstr>The Baby Boomer</vt:lpstr>
      <vt:lpstr>The Baby Boomer</vt:lpstr>
      <vt:lpstr>The Boomer pond</vt:lpstr>
      <vt:lpstr>The Boomer bait</vt:lpstr>
      <vt:lpstr>The gen x-er</vt:lpstr>
      <vt:lpstr>The gen x-er</vt:lpstr>
      <vt:lpstr>gen x pond</vt:lpstr>
      <vt:lpstr>gen x bait</vt:lpstr>
      <vt:lpstr>The millennial</vt:lpstr>
      <vt:lpstr>The millennial</vt:lpstr>
      <vt:lpstr>The millennial pond</vt:lpstr>
      <vt:lpstr>The millennial bait</vt:lpstr>
      <vt:lpstr>The gen z</vt:lpstr>
      <vt:lpstr>The gen z pond</vt:lpstr>
      <vt:lpstr>The gen z bait</vt:lpstr>
      <vt:lpstr> Gone fishing!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Hon. Anthony Paradiso</dc:creator>
  <cp:lastModifiedBy>Fred Conger</cp:lastModifiedBy>
  <cp:revision>26</cp:revision>
  <dcterms:created xsi:type="dcterms:W3CDTF">2024-04-01T18:38:54Z</dcterms:created>
  <dcterms:modified xsi:type="dcterms:W3CDTF">2025-06-10T21:19:33Z</dcterms:modified>
</cp:coreProperties>
</file>