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0" r:id="rId3"/>
    <p:sldId id="257" r:id="rId4"/>
    <p:sldId id="266" r:id="rId5"/>
    <p:sldId id="267" r:id="rId6"/>
    <p:sldId id="268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09" autoAdjust="0"/>
    <p:restoredTop sz="94710"/>
  </p:normalViewPr>
  <p:slideViewPr>
    <p:cSldViewPr snapToGrid="0">
      <p:cViewPr varScale="1">
        <p:scale>
          <a:sx n="67" d="100"/>
          <a:sy n="67" d="100"/>
        </p:scale>
        <p:origin x="42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4A217-A652-43B8-9891-7CF4B6DAE874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7C544-5FE9-4F45-9EF0-4F6AC90D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38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46401-9EBB-A473-D5E5-4D0BD46EDD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598C91-D28A-7D16-76D4-932AF55AD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154CB-85EE-7147-A401-7927D898B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A450-A331-4FAA-9568-9B38122E19F3}" type="datetime1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BF6E7-D832-F98A-DA81-95DF972BC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BB721-EC03-9AFE-2419-4C0C6EF3F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D30B-8C54-4DBC-8ACE-982ADA48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07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3DA9F-6E26-66F1-C7D0-449E1BDA0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AE849B-E1B1-1614-2320-BA4598FEF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DBAA9-F7DB-6611-71D1-95BBD0CB8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9D6C-0DC1-42EC-93EB-BA08ACBD56D2}" type="datetime1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162BA-45E1-4367-7AAD-44BA1A2CD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12DBF-96D9-9BBF-AF0F-ABD544060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D30B-8C54-4DBC-8ACE-982ADA48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98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1D22A2-F9D0-EF50-6591-4D587E9290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2915F7-11BF-9AE2-CDCE-3AD4D21C7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A5E4F-6505-5F2A-431D-73FE97F80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D6FB-68D9-4B17-96F9-DBB96E367FF7}" type="datetime1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53E59-A547-2FC7-A230-C8D861FF4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01E04-D1A8-A591-FB4C-3E47EE44D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D30B-8C54-4DBC-8ACE-982ADA48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94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BF8C2-229A-F14D-09E1-A76AF6D77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8CF86-622A-FA45-59B0-51E1C4902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4099A-FE45-4DFF-C4A9-9483A84EC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A753-F8A9-47FA-AF0C-5968525A93B0}" type="datetime1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C6925-4BCA-155A-65C5-CC62783A2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678CD-1FEA-A06E-84C8-FB2A84505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D30B-8C54-4DBC-8ACE-982ADA48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65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805FA-ED33-5364-2B0F-A575C1F79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984E2-4D29-B5F0-8E16-1941E1754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5D5C7-8ECF-4CEE-09A2-5A1238453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483C-365A-4341-B1C8-9F51ADC88DE9}" type="datetime1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3AB5C-C360-4E3B-CCD3-D2A254A0C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59D16-0C1D-29E8-6A52-A09671816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D30B-8C54-4DBC-8ACE-982ADA48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53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C6091-DB15-110D-63A3-B8400D98C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06532-9EF1-5596-BDD1-49DF3B988C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5721B-7573-B4A2-CA71-F5B90190C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41FC1D-A97F-95CA-12A5-813DBA57C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4D41-F7A0-4986-B4B0-A1927E4B8667}" type="datetime1">
              <a:rPr lang="en-US" smtClean="0"/>
              <a:t>6/19/2025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6364B-995C-8613-6FF4-51079EF0B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DFC11-099C-1154-5932-5BA02703C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D30B-8C54-4DBC-8ACE-982ADA48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80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824D-2AAD-EF86-B23B-17B08B265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277C4-E600-C8F1-8252-51A8D80C8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4B6774-ACAC-7E8E-A92E-385D33726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F1010D-4087-079C-37CA-F8B3537C3F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D8FF48-A148-435A-250E-2D30CF2284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1E96AD-C5B0-2BFA-D724-1E176F95D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5847-26E7-4988-8A3A-267537805B8B}" type="datetime1">
              <a:rPr lang="en-US" smtClean="0"/>
              <a:t>6/19/2025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24D02B-F412-C2C8-AECC-DE5361E1B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2B15B3-52C1-F46C-CD5B-7FF27359A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D30B-8C54-4DBC-8ACE-982ADA48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2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3C02A-925A-FBCD-78DC-AD770D8DB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C4420B-09AA-C0F9-DAB9-28AF9A668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59D0-F239-4F65-B889-46DADBB947C9}" type="datetime1">
              <a:rPr lang="en-US" smtClean="0"/>
              <a:t>6/19/2025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7DAE80-096B-B480-4783-7A4992F27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DE231F-98A1-C039-4ECF-9D13CA5FA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D30B-8C54-4DBC-8ACE-982ADA48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77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120277-9A00-4956-3639-6344C887E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33C7-818C-4FCC-8CCE-F7E158584AB0}" type="datetime1">
              <a:rPr lang="en-US" smtClean="0"/>
              <a:t>6/19/2025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EF6045-89AA-4523-226B-1D2E90DB3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B224F-BA13-2B44-5BFC-FEAFAFE24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D30B-8C54-4DBC-8ACE-982ADA48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83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5AA5B-D7FC-2561-B02E-3443E1B5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E6C4E-37CB-156A-3761-5B4447027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4BFE40-9CD1-8924-4F96-D92D1B21A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A4B0CA-4246-E25A-EE5C-4A17BA853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F54FF-7DFF-42C1-B209-AF031583A503}" type="datetime1">
              <a:rPr lang="en-US" smtClean="0"/>
              <a:t>6/19/2025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D47191-ECCB-D6FB-2EAF-CA8F79B32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BD3238-FDA3-BD22-DC78-454B9D6D6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D30B-8C54-4DBC-8ACE-982ADA48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6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4A300-427C-F237-D959-8E32B1C19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E1C158-4246-46F0-9D54-0BD4FA2586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5EBE8-8D3E-6DC5-8928-E9BF4E421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29E1E-5B23-16C5-0A2C-BDABD0EF2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7F77-E41A-40D7-ACBE-9DC89E0826E3}" type="datetime1">
              <a:rPr lang="en-US" smtClean="0"/>
              <a:t>6/19/2025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DB493-8D39-4228-FA92-7D65B8AA1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8B7FD-621A-3746-6C4A-489039E93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D30B-8C54-4DBC-8ACE-982ADA48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53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D84E0B-1121-A030-043D-AFF0E3847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5C14A-300B-114B-F8C1-3E58CB984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47588-572B-367D-C4B1-16DDF0C029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601469-A4BA-4874-8FB4-3D75D47ACAD3}" type="datetime1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C97D1-DE5B-6CCA-62D0-B03F9B1053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8CA72-477B-D6EC-AE8C-8CAF92406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EFD30B-8C54-4DBC-8ACE-982ADA48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75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1B313-8D63-8ED1-294E-9BEEE6AD65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District 2-X1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786F5D-3E3B-2EAF-4A49-B08A271DC7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33599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Goals</a:t>
            </a:r>
          </a:p>
          <a:p>
            <a:r>
              <a:rPr lang="en-US" sz="4400" dirty="0">
                <a:solidFill>
                  <a:srgbClr val="FF0000"/>
                </a:solidFill>
              </a:rPr>
              <a:t>for</a:t>
            </a:r>
          </a:p>
          <a:p>
            <a:r>
              <a:rPr lang="en-US" sz="3600" dirty="0">
                <a:solidFill>
                  <a:srgbClr val="FF0000"/>
                </a:solidFill>
              </a:rPr>
              <a:t>Lion Year 2025-2026</a:t>
            </a:r>
          </a:p>
        </p:txBody>
      </p:sp>
      <p:pic>
        <p:nvPicPr>
          <p:cNvPr id="5" name="Picture 4" descr="A logo with a blue and green circle with paw prints&#10;&#10;AI-generated content may be incorrect.">
            <a:extLst>
              <a:ext uri="{FF2B5EF4-FFF2-40B4-BE49-F238E27FC236}">
                <a16:creationId xmlns:a16="http://schemas.microsoft.com/office/drawing/2014/main" id="{F231A11C-61A2-B3F0-0EAC-16E624974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50106"/>
            <a:ext cx="2387600" cy="23876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F0C593-E84A-3F87-1F98-875DA57C6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D30B-8C54-4DBC-8ACE-982ADA48E19C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A076B4-E94E-0C18-A653-CA29C15BA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6774" y="348888"/>
            <a:ext cx="2625026" cy="19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7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11BCF83-62DF-3356-2030-5015F2D9FD78}"/>
              </a:ext>
            </a:extLst>
          </p:cNvPr>
          <p:cNvSpPr txBox="1">
            <a:spLocks/>
          </p:cNvSpPr>
          <p:nvPr/>
        </p:nvSpPr>
        <p:spPr>
          <a:xfrm>
            <a:off x="4152415" y="1629104"/>
            <a:ext cx="4455557" cy="31977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i="1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“Inclusion in Leadership…</a:t>
            </a:r>
          </a:p>
          <a:p>
            <a:pPr>
              <a:spcAft>
                <a:spcPts val="600"/>
              </a:spcAft>
            </a:pPr>
            <a:r>
              <a:rPr lang="en-US" b="1" i="1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Unity in Service”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15B70-C91D-892B-C219-9A79F119D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55400" y="6356350"/>
            <a:ext cx="898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1EFD30B-8C54-4DBC-8ACE-982ADA48E19C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3B8833-BFA4-9690-B8F0-A1EF34912AE6}"/>
              </a:ext>
            </a:extLst>
          </p:cNvPr>
          <p:cNvSpPr txBox="1"/>
          <p:nvPr/>
        </p:nvSpPr>
        <p:spPr>
          <a:xfrm>
            <a:off x="0" y="172089"/>
            <a:ext cx="40359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Inclusion in Leadership</a:t>
            </a:r>
            <a:br>
              <a:rPr lang="en-US" dirty="0"/>
            </a:br>
            <a:r>
              <a:rPr lang="en-US" dirty="0"/>
              <a:t>Lions Clubs thrive when all members regardless of background, age, gender, culture, or experience — are encouraged to lead, contribute ideas, and take on meaningful roles. Inclusion in leadership means: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Welcoming diverse perspectives to strengthen decision-making.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Creating opportunities for everyone to grow as leaders.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Ensuring newer members, youth, and underrepresented groups feel empowered to serve and lead.</a:t>
            </a:r>
          </a:p>
          <a:p>
            <a:r>
              <a:rPr lang="en-US" dirty="0"/>
              <a:t>When leadership reflects the diversity of our communities, Lions Clubs become stronger, more creative, and more connected to the people we serve.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F67990-9F56-C341-10CB-0E01E66F8CC4}"/>
              </a:ext>
            </a:extLst>
          </p:cNvPr>
          <p:cNvSpPr txBox="1"/>
          <p:nvPr/>
        </p:nvSpPr>
        <p:spPr>
          <a:xfrm>
            <a:off x="8286311" y="2329431"/>
            <a:ext cx="39026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Unity in Service</a:t>
            </a:r>
            <a:br>
              <a:rPr lang="en-US" dirty="0"/>
            </a:br>
            <a:r>
              <a:rPr lang="en-US" dirty="0"/>
              <a:t>While we may come from different walks of life, our shared mission unites us. Unity in service means: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 Working together with respect and harmony.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 Focusing on common goals to make a greater impact.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Supporting one another across clubs, districts, and borders.</a:t>
            </a:r>
          </a:p>
          <a:p>
            <a:r>
              <a:rPr lang="en-US" dirty="0"/>
              <a:t>By standing united in service, Lions demonstrate that together, we can meet greater needs, reach more people, and embody the true spirit of "We Serve."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BA4ADE-38F4-EB34-7F5C-0CD7CD05A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391" y="360252"/>
            <a:ext cx="2627604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50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367AD-82C7-DBC3-0F81-932349CCB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AED2E-C56D-AF3E-8A5A-9DBD7A223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481" y="1062818"/>
            <a:ext cx="5189034" cy="1027151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GOAL TOPICS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970D24-CE58-133C-F844-35AFBC1BF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62868" y="2493358"/>
            <a:ext cx="6066264" cy="3539452"/>
          </a:xfrm>
        </p:spPr>
        <p:txBody>
          <a:bodyPr>
            <a:normAutofit/>
          </a:bodyPr>
          <a:lstStyle/>
          <a:p>
            <a:pPr algn="l">
              <a:lnSpc>
                <a:spcPct val="107000"/>
              </a:lnSpc>
              <a:spcAft>
                <a:spcPts val="200"/>
              </a:spcAft>
              <a:tabLst>
                <a:tab pos="685800" algn="l"/>
              </a:tabLs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</a:t>
            </a:r>
            <a:r>
              <a:rPr lang="en-US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“SMART”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Goals </a:t>
            </a:r>
          </a:p>
          <a:p>
            <a:pPr algn="l">
              <a:lnSpc>
                <a:spcPct val="107000"/>
              </a:lnSpc>
              <a:spcAft>
                <a:spcPts val="200"/>
              </a:spcAft>
              <a:tabLst>
                <a:tab pos="685800" algn="l"/>
              </a:tabLs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Specific, Measurable, Actionable, Realistic, Time Bound</a:t>
            </a:r>
          </a:p>
          <a:p>
            <a:pPr marL="800100" lvl="1" indent="-342900" algn="l">
              <a:lnSpc>
                <a:spcPct val="107000"/>
              </a:lnSpc>
              <a:spcAft>
                <a:spcPts val="20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US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Four LCI Goal Areas</a:t>
            </a:r>
          </a:p>
          <a:p>
            <a:pPr marL="1200150" lvl="2" indent="-285750" algn="l">
              <a:lnSpc>
                <a:spcPct val="107000"/>
              </a:lnSpc>
              <a:spcAft>
                <a:spcPts val="200"/>
              </a:spcAft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 Activities</a:t>
            </a:r>
          </a:p>
          <a:p>
            <a:pPr marL="1200150" lvl="2" indent="-285750" algn="l">
              <a:lnSpc>
                <a:spcPct val="107000"/>
              </a:lnSpc>
              <a:spcAft>
                <a:spcPts val="200"/>
              </a:spcAft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Membership Development</a:t>
            </a:r>
          </a:p>
          <a:p>
            <a:pPr marL="1200150" lvl="2" indent="-285750" algn="l">
              <a:lnSpc>
                <a:spcPct val="107000"/>
              </a:lnSpc>
              <a:spcAft>
                <a:spcPts val="200"/>
              </a:spcAft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Leadership Development</a:t>
            </a:r>
          </a:p>
          <a:p>
            <a:pPr marL="1200150" lvl="2" indent="-285750" algn="l">
              <a:lnSpc>
                <a:spcPct val="107000"/>
              </a:lnSpc>
              <a:spcAft>
                <a:spcPts val="200"/>
              </a:spcAft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LCIF Contributions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Picture 4" descr="A logo with a blue and green circle with paw prints&#10;&#10;AI-generated content may be incorrect.">
            <a:extLst>
              <a:ext uri="{FF2B5EF4-FFF2-40B4-BE49-F238E27FC236}">
                <a16:creationId xmlns:a16="http://schemas.microsoft.com/office/drawing/2014/main" id="{FE82F569-C6E2-0E68-7A8C-0B41B517B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50106"/>
            <a:ext cx="2387600" cy="23876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1A2E5-A3E1-EC48-31CA-C4F21D1D8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D30B-8C54-4DBC-8ACE-982ADA48E19C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1FA93F-14B0-D1BA-02B2-4FF15DD61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4196" y="209210"/>
            <a:ext cx="2627604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0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DEEDC-F0F7-DE33-BDAC-39F715A18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64A71-3668-D95F-E483-021C5565A3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3507" y="881399"/>
            <a:ext cx="5267093" cy="925014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 Activities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B90CD9-56CF-4952-6008-F6B87DB290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7015" y="2178389"/>
            <a:ext cx="6456555" cy="3698304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tabLst>
                <a:tab pos="685800" algn="l"/>
              </a:tabLst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District 2-X1 Goal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By the end of the 2025-2026 Lion year, </a:t>
            </a:r>
          </a:p>
          <a:p>
            <a:pPr marL="290513" indent="-290513" algn="l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Lions clubs of District 2-X1 will have served at least  </a:t>
            </a:r>
            <a:r>
              <a:rPr lang="en-US" sz="2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500,000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persons.</a:t>
            </a: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leadership of District 2-X1 will:</a:t>
            </a:r>
          </a:p>
          <a:p>
            <a:pPr marL="747713" lvl="1" indent="-234950" algn="l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166688" algn="l"/>
                <a:tab pos="685800" algn="l"/>
              </a:tabLst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the impact and relevance of service,</a:t>
            </a:r>
          </a:p>
          <a:p>
            <a:pPr marL="747713" lvl="1" indent="-234950" algn="l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166688" algn="l"/>
                <a:tab pos="685800" algn="l"/>
              </a:tabLst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Attract prospective members through service,</a:t>
            </a:r>
          </a:p>
          <a:p>
            <a:pPr marL="747713" lvl="1" indent="-234950" algn="l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166688" algn="l"/>
                <a:tab pos="685800" algn="l"/>
              </a:tabLst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Insure that </a:t>
            </a:r>
            <a:r>
              <a:rPr lang="en-US" sz="2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80%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Lion and Leo clubs report service, focusing especially on the global causes of Diabetes and Environment.</a:t>
            </a:r>
          </a:p>
          <a:p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Picture 4" descr="A logo with a blue and green circle with paw prints&#10;&#10;AI-generated content may be incorrect.">
            <a:extLst>
              <a:ext uri="{FF2B5EF4-FFF2-40B4-BE49-F238E27FC236}">
                <a16:creationId xmlns:a16="http://schemas.microsoft.com/office/drawing/2014/main" id="{EF203DD1-3D49-F78C-A24A-E2B5E66A2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50106"/>
            <a:ext cx="2387600" cy="23876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E0FB3-5636-3462-7864-4CE6A0D66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D30B-8C54-4DBC-8ACE-982ADA48E19C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7D3E5C-D248-AD97-08D2-AF10E4DD6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4196" y="209210"/>
            <a:ext cx="2627604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20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8E067-A6A8-FB65-7BBF-C51A3FCC7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E0E4A-CBF0-8FC7-B580-E0870673A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6572" y="1075253"/>
            <a:ext cx="6958854" cy="798341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Membership Development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FD0D86-8D5F-2800-3066-64D8E32CA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2383" y="2285092"/>
            <a:ext cx="6512559" cy="368081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tabLst>
                <a:tab pos="685800" algn="l"/>
              </a:tabLst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District 2-X1 Goal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By the end of the 2025-2026 Lion year, District 2-X1:</a:t>
            </a:r>
          </a:p>
          <a:p>
            <a:pPr marL="800100" lvl="1" indent="-342900" algn="l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achieve a positive membership growth. </a:t>
            </a:r>
          </a:p>
          <a:p>
            <a:pPr marL="742950" lvl="1" indent="-285750" algn="l">
              <a:lnSpc>
                <a:spcPct val="107000"/>
              </a:lnSpc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district will charter </a:t>
            </a:r>
            <a:r>
              <a:rPr lang="en-US" sz="22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new Lions clubs.</a:t>
            </a:r>
          </a:p>
          <a:p>
            <a:pPr marL="742950" lvl="1" indent="-285750" algn="l">
              <a:lnSpc>
                <a:spcPct val="107000"/>
              </a:lnSpc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clubs will induct </a:t>
            </a:r>
            <a:r>
              <a:rPr lang="en-US" sz="22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364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new members into the new and existing clubs.</a:t>
            </a:r>
          </a:p>
          <a:p>
            <a:pPr marL="742950" lvl="1" indent="-285750" algn="l">
              <a:lnSpc>
                <a:spcPct val="107000"/>
              </a:lnSpc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district will not surpass 306 dropped members for a net gain of at least </a:t>
            </a:r>
            <a:r>
              <a:rPr lang="en-US" sz="22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58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new members.</a:t>
            </a:r>
            <a:endParaRPr lang="en-US" sz="22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Picture 4" descr="A logo with a blue and green circle with paw prints&#10;&#10;AI-generated content may be incorrect.">
            <a:extLst>
              <a:ext uri="{FF2B5EF4-FFF2-40B4-BE49-F238E27FC236}">
                <a16:creationId xmlns:a16="http://schemas.microsoft.com/office/drawing/2014/main" id="{C8A5E37C-5BF7-70A1-81B8-3349B8DBF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50106"/>
            <a:ext cx="2387600" cy="23876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59A40A-593F-370D-1D1E-95DDD984B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D30B-8C54-4DBC-8ACE-982ADA48E19C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DC9306-2E72-A7B8-B9B2-DDDA4ECEC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4196" y="209210"/>
            <a:ext cx="2627604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86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23B5A-AD4E-C90A-DB30-48D6D882A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2405E-1C6C-F18A-E773-6EBE45C75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2229" y="944337"/>
            <a:ext cx="6627542" cy="799137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Leadership Development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15C0F3-7673-5160-BE60-F62826617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7932" y="2178389"/>
            <a:ext cx="6066264" cy="3301824"/>
          </a:xfrm>
        </p:spPr>
        <p:txBody>
          <a:bodyPr>
            <a:normAutofit/>
          </a:bodyPr>
          <a:lstStyle/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tabLst>
                <a:tab pos="685800" algn="l"/>
              </a:tabLst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District 2-X1 Goal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By the end of the 2025-2026 Lion year, District 2-X1</a:t>
            </a: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ensure that </a:t>
            </a:r>
            <a:r>
              <a:rPr lang="en-US" sz="22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of Zone Chairpersons attend Zone Chair training.</a:t>
            </a:r>
          </a:p>
          <a:p>
            <a:pPr marL="285750" indent="-285750" algn="l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22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ensure that </a:t>
            </a:r>
            <a:r>
              <a:rPr lang="en-US" sz="22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75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of club officers (president, secretary, and treasurer) attend club officer training.</a:t>
            </a:r>
          </a:p>
          <a:p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Picture 4" descr="A logo with a blue and green circle with paw prints&#10;&#10;AI-generated content may be incorrect.">
            <a:extLst>
              <a:ext uri="{FF2B5EF4-FFF2-40B4-BE49-F238E27FC236}">
                <a16:creationId xmlns:a16="http://schemas.microsoft.com/office/drawing/2014/main" id="{02910AFD-3C66-253A-E128-4D1C13A69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50106"/>
            <a:ext cx="2387600" cy="23876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BBF6E-E066-6D84-5D20-FF7A87BD4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D30B-8C54-4DBC-8ACE-982ADA48E19C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9F0277-C1AA-B6F3-F7D6-612C4BFB4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4196" y="209210"/>
            <a:ext cx="2627604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83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78FC4-74DA-4D00-19F9-665C0F053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0085E-4D38-1EF2-5E64-622671E52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6129" y="919540"/>
            <a:ext cx="3839737" cy="848732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LCIF Support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DAB6AD-BF04-C477-C7AC-EC8142437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7800" y="2361220"/>
            <a:ext cx="6516396" cy="330182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tabLst>
                <a:tab pos="685800" algn="l"/>
              </a:tabLs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District 2-X1 Goal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By the end of the 2025-2026 Lion Year District 2-X1 will:</a:t>
            </a: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the number of Individual Lion participation in LCIF donations by </a:t>
            </a: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8%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</a:t>
            </a: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the number of clubs participating in LCIF donations by </a:t>
            </a: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5%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LCIF’s global humanitarian efforts and fundraising goals by raising at least </a:t>
            </a: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$65,000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total district donations. </a:t>
            </a:r>
          </a:p>
          <a:p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Picture 4" descr="A logo with a blue and green circle with paw prints&#10;&#10;AI-generated content may be incorrect.">
            <a:extLst>
              <a:ext uri="{FF2B5EF4-FFF2-40B4-BE49-F238E27FC236}">
                <a16:creationId xmlns:a16="http://schemas.microsoft.com/office/drawing/2014/main" id="{7BFF9E3F-BABB-5282-6EF9-69A65A8BD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50106"/>
            <a:ext cx="2387600" cy="23876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017E5-DF38-B12D-9DE6-761EA21F2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D30B-8C54-4DBC-8ACE-982ADA48E19C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7B0582-7A86-6C1A-72A9-8B8C6559B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4196" y="209210"/>
            <a:ext cx="2627604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16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496</Words>
  <Application>Microsoft Office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Courier New</vt:lpstr>
      <vt:lpstr>Symbol</vt:lpstr>
      <vt:lpstr>Office Theme</vt:lpstr>
      <vt:lpstr>District 2-X1 </vt:lpstr>
      <vt:lpstr>PowerPoint Presentation</vt:lpstr>
      <vt:lpstr>GOAL TOPICS</vt:lpstr>
      <vt:lpstr>Service Activities</vt:lpstr>
      <vt:lpstr>Membership Development</vt:lpstr>
      <vt:lpstr>Leadership Development</vt:lpstr>
      <vt:lpstr>LCIF Support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Fred Conger</dc:creator>
  <cp:lastModifiedBy>Fred Conger</cp:lastModifiedBy>
  <cp:revision>16</cp:revision>
  <dcterms:created xsi:type="dcterms:W3CDTF">2025-06-14T01:10:52Z</dcterms:created>
  <dcterms:modified xsi:type="dcterms:W3CDTF">2025-06-20T02:40:31Z</dcterms:modified>
</cp:coreProperties>
</file>