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notesMasterIdLst>
    <p:notesMasterId r:id="rId17"/>
  </p:notesMasterIdLst>
  <p:sldIdLst>
    <p:sldId id="256" r:id="rId2"/>
    <p:sldId id="292" r:id="rId3"/>
    <p:sldId id="291" r:id="rId4"/>
    <p:sldId id="293" r:id="rId5"/>
    <p:sldId id="286" r:id="rId6"/>
    <p:sldId id="280" r:id="rId7"/>
    <p:sldId id="287" r:id="rId8"/>
    <p:sldId id="285" r:id="rId9"/>
    <p:sldId id="288" r:id="rId10"/>
    <p:sldId id="276" r:id="rId11"/>
    <p:sldId id="277" r:id="rId12"/>
    <p:sldId id="289" r:id="rId13"/>
    <p:sldId id="295" r:id="rId14"/>
    <p:sldId id="263" r:id="rId15"/>
    <p:sldId id="296" r:id="rId16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5" tIns="48323" rIns="96645" bIns="483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45" tIns="48323" rIns="96645" bIns="48323" rtlCol="0"/>
          <a:lstStyle>
            <a:lvl1pPr algn="r">
              <a:defRPr sz="1200"/>
            </a:lvl1pPr>
          </a:lstStyle>
          <a:p>
            <a:fld id="{21200DB0-3D4B-455C-901A-BA098AB1F901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5" tIns="48323" rIns="96645" bIns="483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6645" tIns="48323" rIns="96645" bIns="483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45" tIns="48323" rIns="96645" bIns="483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45" tIns="48323" rIns="96645" bIns="48323" rtlCol="0" anchor="b"/>
          <a:lstStyle>
            <a:lvl1pPr algn="r">
              <a:defRPr sz="1200"/>
            </a:lvl1pPr>
          </a:lstStyle>
          <a:p>
            <a:fld id="{E33F8BB3-CB25-45D6-AC0A-DCE8F35AC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67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F8BB3-CB25-45D6-AC0A-DCE8F35AC2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6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7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3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988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581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1798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44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05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198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9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80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86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03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07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8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54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2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onsdistrict2x1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6000">
              <a:schemeClr val="accent2">
                <a:lumMod val="40000"/>
                <a:lumOff val="6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4973" y="3554178"/>
            <a:ext cx="8819754" cy="7440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District 2-X1 “Lions University”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5512" y="4347381"/>
            <a:ext cx="8138675" cy="205273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300" b="1" dirty="0">
                <a:solidFill>
                  <a:srgbClr val="7030A0"/>
                </a:solidFill>
              </a:rPr>
              <a:t>2025-2026 Lion Year</a:t>
            </a: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June 21, 2025</a:t>
            </a:r>
          </a:p>
          <a:p>
            <a:pPr algn="ctr"/>
            <a:r>
              <a:rPr lang="en-US" sz="2800" b="1" i="1" dirty="0">
                <a:solidFill>
                  <a:srgbClr val="C00000"/>
                </a:solidFill>
              </a:rPr>
              <a:t>9:00 am to 2:30 pm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27" y="447771"/>
            <a:ext cx="1279536" cy="1876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5208" y="604874"/>
            <a:ext cx="2407015" cy="15374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AFBBBF1-E6D1-4A23-B742-47D0C16739A4}"/>
              </a:ext>
            </a:extLst>
          </p:cNvPr>
          <p:cNvSpPr/>
          <p:nvPr/>
        </p:nvSpPr>
        <p:spPr>
          <a:xfrm>
            <a:off x="4495673" y="447771"/>
            <a:ext cx="3401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Welcome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AA824B-A27A-4E67-A215-49696BA4DAC8}"/>
              </a:ext>
            </a:extLst>
          </p:cNvPr>
          <p:cNvSpPr/>
          <p:nvPr/>
        </p:nvSpPr>
        <p:spPr>
          <a:xfrm>
            <a:off x="741784" y="2679629"/>
            <a:ext cx="1090966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Inclusion in Leadership and Unity in Service </a:t>
            </a:r>
            <a:endParaRPr lang="en-US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F0CE83-106F-4DAF-AE13-46260A306AD5}"/>
              </a:ext>
            </a:extLst>
          </p:cNvPr>
          <p:cNvSpPr txBox="1"/>
          <p:nvPr/>
        </p:nvSpPr>
        <p:spPr>
          <a:xfrm>
            <a:off x="2360927" y="1630190"/>
            <a:ext cx="748784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2025-26 District Governor Elect </a:t>
            </a:r>
            <a:r>
              <a:rPr lang="en-US" sz="2400" b="1" dirty="0"/>
              <a:t>– Kedar Timalsina</a:t>
            </a:r>
          </a:p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2024-25 District Governor </a:t>
            </a:r>
            <a:r>
              <a:rPr lang="en-US" sz="2000" b="1" dirty="0"/>
              <a:t>– DG Radha Kaphle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Global Leadership Team </a:t>
            </a:r>
            <a:r>
              <a:rPr lang="en-US" sz="2000" b="1" dirty="0"/>
              <a:t>– PDG Fred Conger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60BE0AA-08FE-F0C1-A258-283E3393DB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18065" y="4442920"/>
            <a:ext cx="2676846" cy="200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8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3EB0A-D086-4CE1-A63D-3D5B407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246" y="852710"/>
            <a:ext cx="768368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Pledge to the American Flag</a:t>
            </a:r>
            <a:br>
              <a:rPr lang="en-US" sz="4400" b="1" dirty="0"/>
            </a:br>
            <a:r>
              <a:rPr lang="en-US" sz="3100" b="1" i="1" dirty="0"/>
              <a:t>1</a:t>
            </a:r>
            <a:r>
              <a:rPr lang="en-US" sz="3100" b="1" i="1" baseline="30000" dirty="0"/>
              <a:t>st</a:t>
            </a:r>
            <a:r>
              <a:rPr lang="en-US" sz="3100" b="1" i="1" dirty="0"/>
              <a:t> VDGE Gary Vineyard</a:t>
            </a:r>
            <a:endParaRPr lang="en-US" sz="44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17B10-7C73-432D-805C-0557E5483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7974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4000" b="1" dirty="0">
                <a:solidFill>
                  <a:srgbClr val="0070C0"/>
                </a:solidFill>
              </a:rPr>
              <a:t>I pledge Allegiance to the flag of the United States of America, and to Republic for which it stands, One Nation Under God, Indivisible, with Liberty and Justice for All. </a:t>
            </a:r>
          </a:p>
          <a:p>
            <a:pPr marL="457200" lvl="1" indent="0">
              <a:buNone/>
            </a:pPr>
            <a:endParaRPr lang="en-US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256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3EB0A-D086-4CE1-A63D-3D5B407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246" y="852710"/>
            <a:ext cx="7683688" cy="128089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Pledge to the Texas Flag</a:t>
            </a:r>
            <a:br>
              <a:rPr lang="en-US" sz="4400" b="1" dirty="0"/>
            </a:br>
            <a:r>
              <a:rPr lang="en-US" sz="2800" b="1" i="1" dirty="0"/>
              <a:t>1</a:t>
            </a:r>
            <a:r>
              <a:rPr lang="en-US" sz="2800" b="1" i="1" baseline="30000" dirty="0"/>
              <a:t>st</a:t>
            </a:r>
            <a:r>
              <a:rPr lang="en-US" sz="2800" b="1" i="1" dirty="0"/>
              <a:t> VDGE Gary Vineyard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17B10-7C73-432D-805C-0557E5483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7974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4000" b="1" dirty="0">
                <a:solidFill>
                  <a:srgbClr val="0070C0"/>
                </a:solidFill>
              </a:rPr>
              <a:t>I pledge Allegiance to Thee, Texas, One State Under God, One and indivisible. </a:t>
            </a:r>
          </a:p>
          <a:p>
            <a:pPr marL="457200" lvl="1" indent="0">
              <a:buNone/>
            </a:pPr>
            <a:endParaRPr lang="en-US" sz="3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14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3EB0A-D086-4CE1-A63D-3D5B407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0246" y="852710"/>
            <a:ext cx="7683688" cy="1280890"/>
          </a:xfrm>
        </p:spPr>
        <p:txBody>
          <a:bodyPr>
            <a:normAutofit/>
          </a:bodyPr>
          <a:lstStyle/>
          <a:p>
            <a:pPr algn="ctr"/>
            <a:r>
              <a:rPr lang="en-US" sz="4400" b="1" i="1" dirty="0"/>
              <a:t>Invocation</a:t>
            </a:r>
            <a:br>
              <a:rPr lang="en-US" sz="4400" b="1" i="1" dirty="0"/>
            </a:br>
            <a:r>
              <a:rPr lang="en-US" sz="2800" b="1" i="1" dirty="0"/>
              <a:t>2</a:t>
            </a:r>
            <a:r>
              <a:rPr lang="en-US" sz="2800" b="1" i="1" baseline="30000" dirty="0"/>
              <a:t>nd</a:t>
            </a:r>
            <a:r>
              <a:rPr lang="en-US" sz="2800" b="1" i="1" dirty="0"/>
              <a:t> VDGE Nia MacKay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2849779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3EB0A-D086-4CE1-A63D-3D5B4073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156" y="852710"/>
            <a:ext cx="7683688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i="1" dirty="0"/>
              <a:t>District 2-X1</a:t>
            </a:r>
            <a:br>
              <a:rPr lang="en-US" sz="4400" b="1" i="1" dirty="0"/>
            </a:br>
            <a:r>
              <a:rPr lang="en-US" sz="4400" b="1" i="1" dirty="0"/>
              <a:t>Website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237C4E-32E8-619A-FACA-534856D28C83}"/>
              </a:ext>
            </a:extLst>
          </p:cNvPr>
          <p:cNvSpPr txBox="1"/>
          <p:nvPr/>
        </p:nvSpPr>
        <p:spPr>
          <a:xfrm>
            <a:off x="2956555" y="2896831"/>
            <a:ext cx="6278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solidFill>
                  <a:srgbClr val="7030A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www.lionsdistrict2x1.org</a:t>
            </a:r>
            <a:endParaRPr lang="en-US" sz="4000" b="1" u="sng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50A2CC-8003-B52E-A0D8-2F12BF77DD63}"/>
              </a:ext>
            </a:extLst>
          </p:cNvPr>
          <p:cNvSpPr txBox="1"/>
          <p:nvPr/>
        </p:nvSpPr>
        <p:spPr>
          <a:xfrm>
            <a:off x="2624110" y="4050890"/>
            <a:ext cx="73137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</a:rPr>
              <a:t>Note: All course material and Information used today is available on the Lions University pages of this web site</a:t>
            </a:r>
            <a:r>
              <a:rPr lang="en-US" sz="2800" b="1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31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749BC8C-BB3D-488B-8FBD-38D087157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294" y="814771"/>
            <a:ext cx="4671406" cy="44261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882D793-5D4F-4A99-8E95-6D33B5A7B500}"/>
              </a:ext>
            </a:extLst>
          </p:cNvPr>
          <p:cNvSpPr/>
          <p:nvPr/>
        </p:nvSpPr>
        <p:spPr>
          <a:xfrm>
            <a:off x="4205255" y="5252359"/>
            <a:ext cx="378148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6000" b="1" cap="none" spc="0" dirty="0">
                <a:ln/>
                <a:solidFill>
                  <a:schemeClr val="accent3"/>
                </a:solidFill>
                <a:effectLst/>
              </a:rPr>
              <a:t>We Serve</a:t>
            </a:r>
          </a:p>
        </p:txBody>
      </p:sp>
    </p:spTree>
    <p:extLst>
      <p:ext uri="{BB962C8B-B14F-4D97-AF65-F5344CB8AC3E}">
        <p14:creationId xmlns:p14="http://schemas.microsoft.com/office/powerpoint/2010/main" val="415138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19E3F5-135E-8114-AEA6-41BE4C4DF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oup 87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89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102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" name="Rectangle 113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5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 useBgFill="1">
        <p:nvSpPr>
          <p:cNvPr id="116" name="Rectangle 115">
            <a:extLst>
              <a:ext uri="{FF2B5EF4-FFF2-40B4-BE49-F238E27FC236}">
                <a16:creationId xmlns:a16="http://schemas.microsoft.com/office/drawing/2014/main" id="{22589B50-D615-4630-B6F7-29E99FF2C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87A83DF-4E7A-4A81-867E-10E29C4BD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2" y="0"/>
            <a:ext cx="6111243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6E995F-0C93-5D25-D2E3-30A1F37554BA}"/>
              </a:ext>
            </a:extLst>
          </p:cNvPr>
          <p:cNvSpPr/>
          <p:nvPr/>
        </p:nvSpPr>
        <p:spPr>
          <a:xfrm>
            <a:off x="540279" y="967417"/>
            <a:ext cx="5280460" cy="3943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cap="none" spc="0" dirty="0">
                <a:ln/>
                <a:solidFill>
                  <a:srgbClr val="FEFFFF"/>
                </a:solidFill>
                <a:effectLst/>
                <a:latin typeface="+mj-lt"/>
                <a:ea typeface="+mj-ea"/>
                <a:cs typeface="+mj-cs"/>
              </a:rPr>
              <a:t>Have a Fun and Great Lion Day!</a:t>
            </a:r>
          </a:p>
        </p:txBody>
      </p:sp>
      <p:sp>
        <p:nvSpPr>
          <p:cNvPr id="118" name="Freeform 27">
            <a:extLst>
              <a:ext uri="{FF2B5EF4-FFF2-40B4-BE49-F238E27FC236}">
                <a16:creationId xmlns:a16="http://schemas.microsoft.com/office/drawing/2014/main" id="{435515D7-4CE9-4558-BA93-E245EFB64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6881206" cy="857047"/>
          </a:xfrm>
          <a:custGeom>
            <a:avLst/>
            <a:gdLst>
              <a:gd name="connsiteX0" fmla="*/ 0 w 6881206"/>
              <a:gd name="connsiteY0" fmla="*/ 0 h 857047"/>
              <a:gd name="connsiteX1" fmla="*/ 653445 w 6881206"/>
              <a:gd name="connsiteY1" fmla="*/ 0 h 857047"/>
              <a:gd name="connsiteX2" fmla="*/ 1156123 w 6881206"/>
              <a:gd name="connsiteY2" fmla="*/ 0 h 857047"/>
              <a:gd name="connsiteX3" fmla="*/ 1380221 w 6881206"/>
              <a:gd name="connsiteY3" fmla="*/ 0 h 857047"/>
              <a:gd name="connsiteX4" fmla="*/ 1444324 w 6881206"/>
              <a:gd name="connsiteY4" fmla="*/ 0 h 857047"/>
              <a:gd name="connsiteX5" fmla="*/ 1522072 w 6881206"/>
              <a:gd name="connsiteY5" fmla="*/ 0 h 857047"/>
              <a:gd name="connsiteX6" fmla="*/ 1596570 w 6881206"/>
              <a:gd name="connsiteY6" fmla="*/ 0 h 857047"/>
              <a:gd name="connsiteX7" fmla="*/ 1893047 w 6881206"/>
              <a:gd name="connsiteY7" fmla="*/ 0 h 857047"/>
              <a:gd name="connsiteX8" fmla="*/ 1978260 w 6881206"/>
              <a:gd name="connsiteY8" fmla="*/ 0 h 857047"/>
              <a:gd name="connsiteX9" fmla="*/ 2032793 w 6881206"/>
              <a:gd name="connsiteY9" fmla="*/ 0 h 857047"/>
              <a:gd name="connsiteX10" fmla="*/ 2095032 w 6881206"/>
              <a:gd name="connsiteY10" fmla="*/ 0 h 857047"/>
              <a:gd name="connsiteX11" fmla="*/ 2574748 w 6881206"/>
              <a:gd name="connsiteY11" fmla="*/ 0 h 857047"/>
              <a:gd name="connsiteX12" fmla="*/ 2712413 w 6881206"/>
              <a:gd name="connsiteY12" fmla="*/ 0 h 857047"/>
              <a:gd name="connsiteX13" fmla="*/ 2724164 w 6881206"/>
              <a:gd name="connsiteY13" fmla="*/ 0 h 857047"/>
              <a:gd name="connsiteX14" fmla="*/ 2806423 w 6881206"/>
              <a:gd name="connsiteY14" fmla="*/ 0 h 857047"/>
              <a:gd name="connsiteX15" fmla="*/ 2975563 w 6881206"/>
              <a:gd name="connsiteY15" fmla="*/ 0 h 857047"/>
              <a:gd name="connsiteX16" fmla="*/ 3029696 w 6881206"/>
              <a:gd name="connsiteY16" fmla="*/ 0 h 857047"/>
              <a:gd name="connsiteX17" fmla="*/ 3216247 w 6881206"/>
              <a:gd name="connsiteY17" fmla="*/ 0 h 857047"/>
              <a:gd name="connsiteX18" fmla="*/ 3464491 w 6881206"/>
              <a:gd name="connsiteY18" fmla="*/ 0 h 857047"/>
              <a:gd name="connsiteX19" fmla="*/ 3476820 w 6881206"/>
              <a:gd name="connsiteY19" fmla="*/ 0 h 857047"/>
              <a:gd name="connsiteX20" fmla="*/ 3508932 w 6881206"/>
              <a:gd name="connsiteY20" fmla="*/ 0 h 857047"/>
              <a:gd name="connsiteX21" fmla="*/ 3518154 w 6881206"/>
              <a:gd name="connsiteY21" fmla="*/ 0 h 857047"/>
              <a:gd name="connsiteX22" fmla="*/ 3563124 w 6881206"/>
              <a:gd name="connsiteY22" fmla="*/ 0 h 857047"/>
              <a:gd name="connsiteX23" fmla="*/ 3568615 w 6881206"/>
              <a:gd name="connsiteY23" fmla="*/ 0 h 857047"/>
              <a:gd name="connsiteX24" fmla="*/ 3582711 w 6881206"/>
              <a:gd name="connsiteY24" fmla="*/ 0 h 857047"/>
              <a:gd name="connsiteX25" fmla="*/ 3607047 w 6881206"/>
              <a:gd name="connsiteY25" fmla="*/ 0 h 857047"/>
              <a:gd name="connsiteX26" fmla="*/ 3711363 w 6881206"/>
              <a:gd name="connsiteY26" fmla="*/ 0 h 857047"/>
              <a:gd name="connsiteX27" fmla="*/ 3757936 w 6881206"/>
              <a:gd name="connsiteY27" fmla="*/ 0 h 857047"/>
              <a:gd name="connsiteX28" fmla="*/ 3914505 w 6881206"/>
              <a:gd name="connsiteY28" fmla="*/ 0 h 857047"/>
              <a:gd name="connsiteX29" fmla="*/ 4099165 w 6881206"/>
              <a:gd name="connsiteY29" fmla="*/ 0 h 857047"/>
              <a:gd name="connsiteX30" fmla="*/ 4176573 w 6881206"/>
              <a:gd name="connsiteY30" fmla="*/ 0 h 857047"/>
              <a:gd name="connsiteX31" fmla="*/ 4211043 w 6881206"/>
              <a:gd name="connsiteY31" fmla="*/ 0 h 857047"/>
              <a:gd name="connsiteX32" fmla="*/ 4249415 w 6881206"/>
              <a:gd name="connsiteY32" fmla="*/ 0 h 857047"/>
              <a:gd name="connsiteX33" fmla="*/ 4292911 w 6881206"/>
              <a:gd name="connsiteY33" fmla="*/ 0 h 857047"/>
              <a:gd name="connsiteX34" fmla="*/ 4715176 w 6881206"/>
              <a:gd name="connsiteY34" fmla="*/ 0 h 857047"/>
              <a:gd name="connsiteX35" fmla="*/ 4749035 w 6881206"/>
              <a:gd name="connsiteY35" fmla="*/ 0 h 857047"/>
              <a:gd name="connsiteX36" fmla="*/ 5107279 w 6881206"/>
              <a:gd name="connsiteY36" fmla="*/ 0 h 857047"/>
              <a:gd name="connsiteX37" fmla="*/ 5446306 w 6881206"/>
              <a:gd name="connsiteY37" fmla="*/ 0 h 857047"/>
              <a:gd name="connsiteX38" fmla="*/ 5654500 w 6881206"/>
              <a:gd name="connsiteY38" fmla="*/ 0 h 857047"/>
              <a:gd name="connsiteX39" fmla="*/ 5879355 w 6881206"/>
              <a:gd name="connsiteY39" fmla="*/ 0 h 857047"/>
              <a:gd name="connsiteX40" fmla="*/ 6374171 w 6881206"/>
              <a:gd name="connsiteY40" fmla="*/ 0 h 857047"/>
              <a:gd name="connsiteX41" fmla="*/ 6382691 w 6881206"/>
              <a:gd name="connsiteY41" fmla="*/ 0 h 857047"/>
              <a:gd name="connsiteX42" fmla="*/ 6406881 w 6881206"/>
              <a:gd name="connsiteY42" fmla="*/ 10516 h 857047"/>
              <a:gd name="connsiteX43" fmla="*/ 6411719 w 6881206"/>
              <a:gd name="connsiteY43" fmla="*/ 15774 h 857047"/>
              <a:gd name="connsiteX44" fmla="*/ 6412418 w 6881206"/>
              <a:gd name="connsiteY44" fmla="*/ 16534 h 857047"/>
              <a:gd name="connsiteX45" fmla="*/ 6413765 w 6881206"/>
              <a:gd name="connsiteY45" fmla="*/ 17998 h 857047"/>
              <a:gd name="connsiteX46" fmla="*/ 6418286 w 6881206"/>
              <a:gd name="connsiteY46" fmla="*/ 21854 h 857047"/>
              <a:gd name="connsiteX47" fmla="*/ 6867337 w 6881206"/>
              <a:gd name="connsiteY47" fmla="*/ 404863 h 857047"/>
              <a:gd name="connsiteX48" fmla="*/ 6867337 w 6881206"/>
              <a:gd name="connsiteY48" fmla="*/ 452185 h 857047"/>
              <a:gd name="connsiteX49" fmla="*/ 6491457 w 6881206"/>
              <a:gd name="connsiteY49" fmla="*/ 772784 h 857047"/>
              <a:gd name="connsiteX50" fmla="*/ 6413765 w 6881206"/>
              <a:gd name="connsiteY50" fmla="*/ 839050 h 857047"/>
              <a:gd name="connsiteX51" fmla="*/ 6411719 w 6881206"/>
              <a:gd name="connsiteY51" fmla="*/ 841273 h 857047"/>
              <a:gd name="connsiteX52" fmla="*/ 6406881 w 6881206"/>
              <a:gd name="connsiteY52" fmla="*/ 846531 h 857047"/>
              <a:gd name="connsiteX53" fmla="*/ 6382691 w 6881206"/>
              <a:gd name="connsiteY53" fmla="*/ 857047 h 857047"/>
              <a:gd name="connsiteX54" fmla="*/ 6374171 w 6881206"/>
              <a:gd name="connsiteY54" fmla="*/ 857047 h 857047"/>
              <a:gd name="connsiteX55" fmla="*/ 6368680 w 6881206"/>
              <a:gd name="connsiteY55" fmla="*/ 857047 h 857047"/>
              <a:gd name="connsiteX56" fmla="*/ 6348221 w 6881206"/>
              <a:gd name="connsiteY56" fmla="*/ 857047 h 857047"/>
              <a:gd name="connsiteX57" fmla="*/ 6330248 w 6881206"/>
              <a:gd name="connsiteY57" fmla="*/ 857047 h 857047"/>
              <a:gd name="connsiteX58" fmla="*/ 6266353 w 6881206"/>
              <a:gd name="connsiteY58" fmla="*/ 857047 h 857047"/>
              <a:gd name="connsiteX59" fmla="*/ 6225932 w 6881206"/>
              <a:gd name="connsiteY59" fmla="*/ 857047 h 857047"/>
              <a:gd name="connsiteX60" fmla="*/ 6106926 w 6881206"/>
              <a:gd name="connsiteY60" fmla="*/ 857047 h 857047"/>
              <a:gd name="connsiteX61" fmla="*/ 6022790 w 6881206"/>
              <a:gd name="connsiteY61" fmla="*/ 857047 h 857047"/>
              <a:gd name="connsiteX62" fmla="*/ 5844088 w 6881206"/>
              <a:gd name="connsiteY62" fmla="*/ 857047 h 857047"/>
              <a:gd name="connsiteX63" fmla="*/ 5687880 w 6881206"/>
              <a:gd name="connsiteY63" fmla="*/ 857047 h 857047"/>
              <a:gd name="connsiteX64" fmla="*/ 5451985 w 6881206"/>
              <a:gd name="connsiteY64" fmla="*/ 857047 h 857047"/>
              <a:gd name="connsiteX65" fmla="*/ 5188261 w 6881206"/>
              <a:gd name="connsiteY65" fmla="*/ 857047 h 857047"/>
              <a:gd name="connsiteX66" fmla="*/ 4904764 w 6881206"/>
              <a:gd name="connsiteY66" fmla="*/ 857047 h 857047"/>
              <a:gd name="connsiteX67" fmla="*/ 4490989 w 6881206"/>
              <a:gd name="connsiteY67" fmla="*/ 857047 h 857047"/>
              <a:gd name="connsiteX68" fmla="*/ 4176573 w 6881206"/>
              <a:gd name="connsiteY68" fmla="*/ 857047 h 857047"/>
              <a:gd name="connsiteX69" fmla="*/ 4099165 w 6881206"/>
              <a:gd name="connsiteY69" fmla="*/ 857047 h 857047"/>
              <a:gd name="connsiteX70" fmla="*/ 4089943 w 6881206"/>
              <a:gd name="connsiteY70" fmla="*/ 857047 h 857047"/>
              <a:gd name="connsiteX71" fmla="*/ 4057940 w 6881206"/>
              <a:gd name="connsiteY71" fmla="*/ 857047 h 857047"/>
              <a:gd name="connsiteX72" fmla="*/ 4025386 w 6881206"/>
              <a:gd name="connsiteY72" fmla="*/ 857047 h 857047"/>
              <a:gd name="connsiteX73" fmla="*/ 3850160 w 6881206"/>
              <a:gd name="connsiteY73" fmla="*/ 857047 h 857047"/>
              <a:gd name="connsiteX74" fmla="*/ 3563124 w 6881206"/>
              <a:gd name="connsiteY74" fmla="*/ 857047 h 857047"/>
              <a:gd name="connsiteX75" fmla="*/ 3550795 w 6881206"/>
              <a:gd name="connsiteY75" fmla="*/ 857047 h 857047"/>
              <a:gd name="connsiteX76" fmla="*/ 3508932 w 6881206"/>
              <a:gd name="connsiteY76" fmla="*/ 857047 h 857047"/>
              <a:gd name="connsiteX77" fmla="*/ 3483683 w 6881206"/>
              <a:gd name="connsiteY77" fmla="*/ 857047 h 857047"/>
              <a:gd name="connsiteX78" fmla="*/ 3464491 w 6881206"/>
              <a:gd name="connsiteY78" fmla="*/ 857047 h 857047"/>
              <a:gd name="connsiteX79" fmla="*/ 3452740 w 6881206"/>
              <a:gd name="connsiteY79" fmla="*/ 857047 h 857047"/>
              <a:gd name="connsiteX80" fmla="*/ 3423719 w 6881206"/>
              <a:gd name="connsiteY80" fmla="*/ 857047 h 857047"/>
              <a:gd name="connsiteX81" fmla="*/ 3370481 w 6881206"/>
              <a:gd name="connsiteY81" fmla="*/ 857047 h 857047"/>
              <a:gd name="connsiteX82" fmla="*/ 3306946 w 6881206"/>
              <a:gd name="connsiteY82" fmla="*/ 857047 h 857047"/>
              <a:gd name="connsiteX83" fmla="*/ 3147208 w 6881206"/>
              <a:gd name="connsiteY83" fmla="*/ 857047 h 857047"/>
              <a:gd name="connsiteX84" fmla="*/ 3114429 w 6881206"/>
              <a:gd name="connsiteY84" fmla="*/ 857047 h 857047"/>
              <a:gd name="connsiteX85" fmla="*/ 2960658 w 6881206"/>
              <a:gd name="connsiteY85" fmla="*/ 857047 h 857047"/>
              <a:gd name="connsiteX86" fmla="*/ 2827230 w 6881206"/>
              <a:gd name="connsiteY86" fmla="*/ 857047 h 857047"/>
              <a:gd name="connsiteX87" fmla="*/ 2712413 w 6881206"/>
              <a:gd name="connsiteY87" fmla="*/ 857047 h 857047"/>
              <a:gd name="connsiteX88" fmla="*/ 2680242 w 6881206"/>
              <a:gd name="connsiteY88" fmla="*/ 857047 h 857047"/>
              <a:gd name="connsiteX89" fmla="*/ 2603835 w 6881206"/>
              <a:gd name="connsiteY89" fmla="*/ 857047 h 857047"/>
              <a:gd name="connsiteX90" fmla="*/ 2455042 w 6881206"/>
              <a:gd name="connsiteY90" fmla="*/ 857047 h 857047"/>
              <a:gd name="connsiteX91" fmla="*/ 2426415 w 6881206"/>
              <a:gd name="connsiteY91" fmla="*/ 857047 h 857047"/>
              <a:gd name="connsiteX92" fmla="*/ 2209736 w 6881206"/>
              <a:gd name="connsiteY92" fmla="*/ 857047 h 857047"/>
              <a:gd name="connsiteX93" fmla="*/ 1893047 w 6881206"/>
              <a:gd name="connsiteY93" fmla="*/ 857047 h 857047"/>
              <a:gd name="connsiteX94" fmla="*/ 1885034 w 6881206"/>
              <a:gd name="connsiteY94" fmla="*/ 857047 h 857047"/>
              <a:gd name="connsiteX95" fmla="*/ 1843786 w 6881206"/>
              <a:gd name="connsiteY95" fmla="*/ 857047 h 857047"/>
              <a:gd name="connsiteX96" fmla="*/ 1828944 w 6881206"/>
              <a:gd name="connsiteY96" fmla="*/ 857047 h 857047"/>
              <a:gd name="connsiteX97" fmla="*/ 1380221 w 6881206"/>
              <a:gd name="connsiteY97" fmla="*/ 857047 h 857047"/>
              <a:gd name="connsiteX98" fmla="*/ 1333065 w 6881206"/>
              <a:gd name="connsiteY98" fmla="*/ 857047 h 857047"/>
              <a:gd name="connsiteX99" fmla="*/ 653445 w 6881206"/>
              <a:gd name="connsiteY99" fmla="*/ 857047 h 857047"/>
              <a:gd name="connsiteX100" fmla="*/ 0 w 6881206"/>
              <a:gd name="connsiteY100" fmla="*/ 857047 h 857047"/>
              <a:gd name="connsiteX101" fmla="*/ 0 w 6881206"/>
              <a:gd name="connsiteY101" fmla="*/ 0 h 857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6881206" h="857047">
                <a:moveTo>
                  <a:pt x="0" y="0"/>
                </a:moveTo>
                <a:cubicBezTo>
                  <a:pt x="0" y="0"/>
                  <a:pt x="0" y="0"/>
                  <a:pt x="653445" y="0"/>
                </a:cubicBezTo>
                <a:cubicBezTo>
                  <a:pt x="653445" y="0"/>
                  <a:pt x="653445" y="0"/>
                  <a:pt x="1156123" y="0"/>
                </a:cubicBezTo>
                <a:lnTo>
                  <a:pt x="1380221" y="0"/>
                </a:lnTo>
                <a:cubicBezTo>
                  <a:pt x="1380221" y="0"/>
                  <a:pt x="1380221" y="0"/>
                  <a:pt x="1444324" y="0"/>
                </a:cubicBezTo>
                <a:lnTo>
                  <a:pt x="1522072" y="0"/>
                </a:lnTo>
                <a:lnTo>
                  <a:pt x="1596570" y="0"/>
                </a:lnTo>
                <a:cubicBezTo>
                  <a:pt x="1668686" y="0"/>
                  <a:pt x="1764840" y="0"/>
                  <a:pt x="1893047" y="0"/>
                </a:cubicBezTo>
                <a:cubicBezTo>
                  <a:pt x="1893047" y="0"/>
                  <a:pt x="1893047" y="0"/>
                  <a:pt x="1978260" y="0"/>
                </a:cubicBezTo>
                <a:lnTo>
                  <a:pt x="2032793" y="0"/>
                </a:lnTo>
                <a:lnTo>
                  <a:pt x="2095032" y="0"/>
                </a:lnTo>
                <a:cubicBezTo>
                  <a:pt x="2196025" y="0"/>
                  <a:pt x="2347515" y="0"/>
                  <a:pt x="2574748" y="0"/>
                </a:cubicBezTo>
                <a:lnTo>
                  <a:pt x="2712413" y="0"/>
                </a:lnTo>
                <a:lnTo>
                  <a:pt x="2724164" y="0"/>
                </a:lnTo>
                <a:lnTo>
                  <a:pt x="2806423" y="0"/>
                </a:lnTo>
                <a:lnTo>
                  <a:pt x="2975563" y="0"/>
                </a:lnTo>
                <a:lnTo>
                  <a:pt x="3029696" y="0"/>
                </a:lnTo>
                <a:lnTo>
                  <a:pt x="3216247" y="0"/>
                </a:lnTo>
                <a:lnTo>
                  <a:pt x="3464491" y="0"/>
                </a:lnTo>
                <a:lnTo>
                  <a:pt x="3476820" y="0"/>
                </a:lnTo>
                <a:lnTo>
                  <a:pt x="3508932" y="0"/>
                </a:lnTo>
                <a:cubicBezTo>
                  <a:pt x="3508932" y="0"/>
                  <a:pt x="3508932" y="0"/>
                  <a:pt x="3518154" y="0"/>
                </a:cubicBezTo>
                <a:lnTo>
                  <a:pt x="3563124" y="0"/>
                </a:lnTo>
                <a:lnTo>
                  <a:pt x="3568615" y="0"/>
                </a:lnTo>
                <a:lnTo>
                  <a:pt x="3582711" y="0"/>
                </a:lnTo>
                <a:lnTo>
                  <a:pt x="3607047" y="0"/>
                </a:lnTo>
                <a:lnTo>
                  <a:pt x="3711363" y="0"/>
                </a:lnTo>
                <a:lnTo>
                  <a:pt x="3757936" y="0"/>
                </a:lnTo>
                <a:lnTo>
                  <a:pt x="3914505" y="0"/>
                </a:lnTo>
                <a:lnTo>
                  <a:pt x="4099165" y="0"/>
                </a:lnTo>
                <a:cubicBezTo>
                  <a:pt x="4099165" y="0"/>
                  <a:pt x="4099165" y="0"/>
                  <a:pt x="4176573" y="0"/>
                </a:cubicBezTo>
                <a:cubicBezTo>
                  <a:pt x="4176573" y="0"/>
                  <a:pt x="4176573" y="0"/>
                  <a:pt x="4211043" y="0"/>
                </a:cubicBezTo>
                <a:lnTo>
                  <a:pt x="4249415" y="0"/>
                </a:lnTo>
                <a:lnTo>
                  <a:pt x="4292911" y="0"/>
                </a:lnTo>
                <a:cubicBezTo>
                  <a:pt x="4370470" y="0"/>
                  <a:pt x="4499735" y="0"/>
                  <a:pt x="4715176" y="0"/>
                </a:cubicBezTo>
                <a:lnTo>
                  <a:pt x="4749035" y="0"/>
                </a:lnTo>
                <a:lnTo>
                  <a:pt x="5107279" y="0"/>
                </a:lnTo>
                <a:lnTo>
                  <a:pt x="5446306" y="0"/>
                </a:lnTo>
                <a:lnTo>
                  <a:pt x="5654500" y="0"/>
                </a:lnTo>
                <a:lnTo>
                  <a:pt x="5879355" y="0"/>
                </a:lnTo>
                <a:lnTo>
                  <a:pt x="6374171" y="0"/>
                </a:lnTo>
                <a:lnTo>
                  <a:pt x="6382691" y="0"/>
                </a:lnTo>
                <a:cubicBezTo>
                  <a:pt x="6392367" y="0"/>
                  <a:pt x="6402043" y="5258"/>
                  <a:pt x="6406881" y="10516"/>
                </a:cubicBezTo>
                <a:cubicBezTo>
                  <a:pt x="6406881" y="10516"/>
                  <a:pt x="6411719" y="10516"/>
                  <a:pt x="6411719" y="15774"/>
                </a:cubicBezTo>
                <a:cubicBezTo>
                  <a:pt x="6411719" y="15774"/>
                  <a:pt x="6411719" y="15774"/>
                  <a:pt x="6412418" y="16534"/>
                </a:cubicBezTo>
                <a:lnTo>
                  <a:pt x="6413765" y="17998"/>
                </a:lnTo>
                <a:lnTo>
                  <a:pt x="6418286" y="21854"/>
                </a:lnTo>
                <a:cubicBezTo>
                  <a:pt x="6439669" y="40092"/>
                  <a:pt x="6525203" y="113046"/>
                  <a:pt x="6867337" y="404863"/>
                </a:cubicBezTo>
                <a:cubicBezTo>
                  <a:pt x="6885830" y="415379"/>
                  <a:pt x="6885830" y="436411"/>
                  <a:pt x="6867337" y="452185"/>
                </a:cubicBezTo>
                <a:cubicBezTo>
                  <a:pt x="6867337" y="452185"/>
                  <a:pt x="6867337" y="452185"/>
                  <a:pt x="6491457" y="772784"/>
                </a:cubicBezTo>
                <a:lnTo>
                  <a:pt x="6413765" y="839050"/>
                </a:lnTo>
                <a:lnTo>
                  <a:pt x="6411719" y="841273"/>
                </a:lnTo>
                <a:cubicBezTo>
                  <a:pt x="6411719" y="841273"/>
                  <a:pt x="6406881" y="841273"/>
                  <a:pt x="6406881" y="846531"/>
                </a:cubicBezTo>
                <a:cubicBezTo>
                  <a:pt x="6402043" y="851789"/>
                  <a:pt x="6392367" y="857047"/>
                  <a:pt x="6382691" y="857047"/>
                </a:cubicBezTo>
                <a:lnTo>
                  <a:pt x="6374171" y="857047"/>
                </a:lnTo>
                <a:lnTo>
                  <a:pt x="6368680" y="857047"/>
                </a:lnTo>
                <a:lnTo>
                  <a:pt x="6348221" y="857047"/>
                </a:lnTo>
                <a:lnTo>
                  <a:pt x="6330248" y="857047"/>
                </a:lnTo>
                <a:lnTo>
                  <a:pt x="6266353" y="857047"/>
                </a:lnTo>
                <a:lnTo>
                  <a:pt x="6225932" y="857047"/>
                </a:lnTo>
                <a:lnTo>
                  <a:pt x="6106926" y="857047"/>
                </a:lnTo>
                <a:lnTo>
                  <a:pt x="6022790" y="857047"/>
                </a:lnTo>
                <a:lnTo>
                  <a:pt x="5844088" y="857047"/>
                </a:lnTo>
                <a:lnTo>
                  <a:pt x="5687880" y="857047"/>
                </a:lnTo>
                <a:lnTo>
                  <a:pt x="5451985" y="857047"/>
                </a:lnTo>
                <a:lnTo>
                  <a:pt x="5188261" y="857047"/>
                </a:lnTo>
                <a:lnTo>
                  <a:pt x="4904764" y="857047"/>
                </a:lnTo>
                <a:lnTo>
                  <a:pt x="4490989" y="857047"/>
                </a:lnTo>
                <a:lnTo>
                  <a:pt x="4176573" y="857047"/>
                </a:lnTo>
                <a:cubicBezTo>
                  <a:pt x="4176573" y="857047"/>
                  <a:pt x="4176573" y="857047"/>
                  <a:pt x="4099165" y="857047"/>
                </a:cubicBezTo>
                <a:cubicBezTo>
                  <a:pt x="4099165" y="857047"/>
                  <a:pt x="4099165" y="857047"/>
                  <a:pt x="4089943" y="857047"/>
                </a:cubicBezTo>
                <a:lnTo>
                  <a:pt x="4057940" y="857047"/>
                </a:lnTo>
                <a:lnTo>
                  <a:pt x="4025386" y="857047"/>
                </a:lnTo>
                <a:cubicBezTo>
                  <a:pt x="3988496" y="857047"/>
                  <a:pt x="3933162" y="857047"/>
                  <a:pt x="3850160" y="857047"/>
                </a:cubicBezTo>
                <a:lnTo>
                  <a:pt x="3563124" y="857047"/>
                </a:lnTo>
                <a:lnTo>
                  <a:pt x="3550795" y="857047"/>
                </a:lnTo>
                <a:lnTo>
                  <a:pt x="3508932" y="857047"/>
                </a:lnTo>
                <a:cubicBezTo>
                  <a:pt x="3508932" y="857047"/>
                  <a:pt x="3508932" y="857047"/>
                  <a:pt x="3483683" y="857047"/>
                </a:cubicBezTo>
                <a:lnTo>
                  <a:pt x="3464491" y="857047"/>
                </a:lnTo>
                <a:lnTo>
                  <a:pt x="3452740" y="857047"/>
                </a:lnTo>
                <a:lnTo>
                  <a:pt x="3423719" y="857047"/>
                </a:lnTo>
                <a:lnTo>
                  <a:pt x="3370481" y="857047"/>
                </a:lnTo>
                <a:lnTo>
                  <a:pt x="3306946" y="857047"/>
                </a:lnTo>
                <a:lnTo>
                  <a:pt x="3147208" y="857047"/>
                </a:lnTo>
                <a:lnTo>
                  <a:pt x="3114429" y="857047"/>
                </a:lnTo>
                <a:lnTo>
                  <a:pt x="2960658" y="857047"/>
                </a:lnTo>
                <a:lnTo>
                  <a:pt x="2827230" y="857047"/>
                </a:lnTo>
                <a:lnTo>
                  <a:pt x="2712413" y="857047"/>
                </a:lnTo>
                <a:lnTo>
                  <a:pt x="2680242" y="857047"/>
                </a:lnTo>
                <a:lnTo>
                  <a:pt x="2603835" y="857047"/>
                </a:lnTo>
                <a:lnTo>
                  <a:pt x="2455042" y="857047"/>
                </a:lnTo>
                <a:lnTo>
                  <a:pt x="2426415" y="857047"/>
                </a:lnTo>
                <a:lnTo>
                  <a:pt x="2209736" y="857047"/>
                </a:lnTo>
                <a:lnTo>
                  <a:pt x="1893047" y="857047"/>
                </a:lnTo>
                <a:cubicBezTo>
                  <a:pt x="1893047" y="857047"/>
                  <a:pt x="1893047" y="857047"/>
                  <a:pt x="1885034" y="857047"/>
                </a:cubicBezTo>
                <a:lnTo>
                  <a:pt x="1843786" y="857047"/>
                </a:lnTo>
                <a:lnTo>
                  <a:pt x="1828944" y="857047"/>
                </a:lnTo>
                <a:cubicBezTo>
                  <a:pt x="1764840" y="857047"/>
                  <a:pt x="1636634" y="857047"/>
                  <a:pt x="1380221" y="857047"/>
                </a:cubicBezTo>
                <a:lnTo>
                  <a:pt x="1333065" y="857047"/>
                </a:lnTo>
                <a:cubicBezTo>
                  <a:pt x="1136016" y="857047"/>
                  <a:pt x="910816" y="857047"/>
                  <a:pt x="653445" y="857047"/>
                </a:cubicBezTo>
                <a:cubicBezTo>
                  <a:pt x="653445" y="857047"/>
                  <a:pt x="653445" y="857047"/>
                  <a:pt x="0" y="857047"/>
                </a:cubicBezTo>
                <a:cubicBezTo>
                  <a:pt x="0" y="857047"/>
                  <a:pt x="0" y="857047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2" name="Picture 1" descr="A purple and gold logo&#10;&#10;AI-generated content may be incorrect.">
            <a:extLst>
              <a:ext uri="{FF2B5EF4-FFF2-40B4-BE49-F238E27FC236}">
                <a16:creationId xmlns:a16="http://schemas.microsoft.com/office/drawing/2014/main" id="{33E5E86B-8066-C09A-8D74-9B869359B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335" y="953386"/>
            <a:ext cx="3351406" cy="494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79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43" y="471855"/>
            <a:ext cx="1207113" cy="177409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4BDEFDA-846C-31D2-53F2-00145491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1" y="657443"/>
            <a:ext cx="10058400" cy="811761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Assistants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279ADE-B001-9A6E-F76A-10F20B43D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023" y="1548605"/>
            <a:ext cx="8648469" cy="2895575"/>
          </a:xfrm>
        </p:spPr>
        <p:txBody>
          <a:bodyPr>
            <a:normAutofit fontScale="92500" lnSpcReduction="10000"/>
          </a:bodyPr>
          <a:lstStyle/>
          <a:p>
            <a:r>
              <a:rPr lang="en-US" sz="3500" i="1" dirty="0">
                <a:latin typeface="Arial Rounded MT Bold" panose="020F0704030504030204" pitchFamily="34" charset="0"/>
              </a:rPr>
              <a:t>DG Radha Kaphle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DG Elect Kedar Timalsina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1stVDG Elect Gary Vinyard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CS Tami Kraus (Registration)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Danny Fletcher (Treasurer)</a:t>
            </a:r>
          </a:p>
          <a:p>
            <a:endParaRPr lang="en-US" sz="3500" i="1" dirty="0">
              <a:latin typeface="Arial Rounded MT Bold" panose="020F07040305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5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7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43" y="471855"/>
            <a:ext cx="1207113" cy="177409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4BDEFDA-846C-31D2-53F2-00145491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1" y="657443"/>
            <a:ext cx="10058400" cy="811761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Facilitators/Presenters 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279ADE-B001-9A6E-F76A-10F20B43D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023" y="1548605"/>
            <a:ext cx="8648469" cy="5139871"/>
          </a:xfrm>
        </p:spPr>
        <p:txBody>
          <a:bodyPr>
            <a:normAutofit fontScale="77500" lnSpcReduction="20000"/>
          </a:bodyPr>
          <a:lstStyle/>
          <a:p>
            <a:r>
              <a:rPr lang="en-US" sz="3500" i="1" dirty="0">
                <a:latin typeface="Arial Rounded MT Bold" panose="020F0704030504030204" pitchFamily="34" charset="0"/>
              </a:rPr>
              <a:t>PDG Vinod Mathur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DGE Kedar Timalsina 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2VDGE Nia MacKay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GMT Jim Woods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PDG Esmeralda Rodriguez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PDG Bill Smothermon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LCIF Coord. Manuel Palavicini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Lion Conrad </a:t>
            </a:r>
            <a:r>
              <a:rPr lang="en-US" sz="3500" i="1" dirty="0" err="1">
                <a:latin typeface="Arial Rounded MT Bold" panose="020F0704030504030204" pitchFamily="34" charset="0"/>
              </a:rPr>
              <a:t>Alagaban</a:t>
            </a:r>
            <a:r>
              <a:rPr lang="en-US" sz="3500" i="1" dirty="0">
                <a:latin typeface="Arial Rounded MT Bold" panose="020F0704030504030204" pitchFamily="34" charset="0"/>
              </a:rPr>
              <a:t> 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Lion Tom Garriss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GST Virginia Lamb</a:t>
            </a:r>
          </a:p>
          <a:p>
            <a:r>
              <a:rPr lang="en-US" sz="3500" i="1" dirty="0">
                <a:latin typeface="Arial Rounded MT Bold" panose="020F0704030504030204" pitchFamily="34" charset="0"/>
              </a:rPr>
              <a:t>PDG (GLT) Fred Conger </a:t>
            </a:r>
          </a:p>
          <a:p>
            <a:pPr marL="0" indent="0">
              <a:spcBef>
                <a:spcPts val="0"/>
              </a:spcBef>
              <a:buNone/>
            </a:pPr>
            <a:endParaRPr lang="en-US" sz="35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90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B124-3C40-4602-B20E-4FAF310A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356" y="656595"/>
            <a:ext cx="6785275" cy="70230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Lions University Sessions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F780F-2C86-4EC1-B18E-903FB789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5446"/>
            <a:ext cx="10058400" cy="4745951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Session 1: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9:00 am – 10:00 am</a:t>
            </a:r>
          </a:p>
          <a:p>
            <a:pPr lvl="1"/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Break: 10:00 am – 10:10 am</a:t>
            </a:r>
          </a:p>
          <a:p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Session 2: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10:10 am – 11:30 am</a:t>
            </a:r>
          </a:p>
          <a:p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11:30 am – 12:20 pm</a:t>
            </a:r>
          </a:p>
          <a:p>
            <a:pPr lvl="1"/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Break: 12:20 pm – 12:30 pm</a:t>
            </a:r>
          </a:p>
          <a:p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 Officer Sessions: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12:30 pm – 2:00 pm</a:t>
            </a:r>
          </a:p>
          <a:p>
            <a:r>
              <a:rPr lang="en-US" sz="28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Graduation: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2:00 pm – 2:20 pm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43" y="471855"/>
            <a:ext cx="1207113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0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B124-3C40-4602-B20E-4FAF310A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356" y="656595"/>
            <a:ext cx="6785275" cy="70230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2-X1 Lions University Rooms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F780F-2C86-4EC1-B18E-903FB789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5446"/>
            <a:ext cx="10058400" cy="4745951"/>
          </a:xfrm>
        </p:spPr>
        <p:txBody>
          <a:bodyPr>
            <a:normAutofit/>
          </a:bodyPr>
          <a:lstStyle/>
          <a:p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First Floor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Collin/Dallas/Ellis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– General Sessions &amp; President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Hunt &amp; Kaufman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– Secretary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Grayson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– Treasurer Class</a:t>
            </a:r>
          </a:p>
          <a:p>
            <a:r>
              <a:rPr lang="en-US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Second Floor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Lamar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– Service Chair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Crockett/Bowie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– Membership Chair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Houston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– Marketing &amp; Communication Chair Class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Austin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– LCIF Coordinator Class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43" y="471855"/>
            <a:ext cx="1207113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88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E8B0DC-72BE-C98C-ED75-65D2F8977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6996" y="270079"/>
            <a:ext cx="812669" cy="119191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942F851-5417-F1BB-EDDC-9EB3C416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646" y="163731"/>
            <a:ext cx="6785275" cy="70230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University Sessions - Morning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3E61B75-D75A-ACF3-D69A-264D25C8EA2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232"/>
          <a:stretch>
            <a:fillRect/>
          </a:stretch>
        </p:blipFill>
        <p:spPr>
          <a:xfrm>
            <a:off x="1302137" y="819150"/>
            <a:ext cx="9679685" cy="587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2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3376" y="471855"/>
            <a:ext cx="1105380" cy="16245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4BDEFDA-846C-31D2-53F2-00145491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0471" y="657443"/>
            <a:ext cx="10058400" cy="811761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Lunch &amp; Guest Speaker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279ADE-B001-9A6E-F76A-10F20B43D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023" y="1548606"/>
            <a:ext cx="8648469" cy="4985758"/>
          </a:xfrm>
        </p:spPr>
        <p:txBody>
          <a:bodyPr>
            <a:normAutofit fontScale="92500"/>
          </a:bodyPr>
          <a:lstStyle/>
          <a:p>
            <a:r>
              <a:rPr lang="en-US" sz="3500" i="1" dirty="0">
                <a:latin typeface="Arial Rounded MT Bold" panose="020F0704030504030204" pitchFamily="34" charset="0"/>
              </a:rPr>
              <a:t>11:30 am – 12:20 pm</a:t>
            </a:r>
          </a:p>
          <a:p>
            <a:pPr marL="0" indent="0">
              <a:buNone/>
            </a:pPr>
            <a:r>
              <a:rPr lang="en-US" sz="3500" i="1" dirty="0">
                <a:latin typeface="Arial Rounded MT Bold" panose="020F0704030504030204" pitchFamily="34" charset="0"/>
              </a:rPr>
              <a:t>________________________________________</a:t>
            </a:r>
          </a:p>
          <a:p>
            <a:r>
              <a:rPr lang="en-US" sz="3500" i="1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Guest Speaker </a:t>
            </a:r>
            <a:r>
              <a:rPr lang="en-US" sz="3500" i="1" dirty="0">
                <a:latin typeface="Arial Rounded MT Bold" panose="020F0704030504030204" pitchFamily="34" charset="0"/>
              </a:rPr>
              <a:t>–  PDG Paul Moore </a:t>
            </a:r>
          </a:p>
          <a:p>
            <a:pPr lvl="1"/>
            <a:r>
              <a:rPr lang="en-US" sz="2800" i="1" dirty="0">
                <a:latin typeface="Arial Rounded MT Bold" panose="020F0704030504030204" pitchFamily="34" charset="0"/>
              </a:rPr>
              <a:t>District Governor  - District 2-S2 (2022-2023)</a:t>
            </a:r>
          </a:p>
          <a:p>
            <a:pPr lvl="1"/>
            <a:r>
              <a:rPr lang="en-US" sz="2600" i="1" dirty="0">
                <a:latin typeface="Arial Rounded MT Bold" panose="020F0704030504030204" pitchFamily="34" charset="0"/>
              </a:rPr>
              <a:t>Multiple District 2 (MD-2) Global Leadership Coordinator</a:t>
            </a:r>
          </a:p>
          <a:p>
            <a:pPr marL="0" indent="0">
              <a:buNone/>
            </a:pPr>
            <a:r>
              <a:rPr lang="en-US" sz="3500" i="1" dirty="0">
                <a:latin typeface="Arial Rounded MT Bold" panose="020F0704030504030204" pitchFamily="34" charset="0"/>
              </a:rPr>
              <a:t>________________________________________</a:t>
            </a:r>
          </a:p>
          <a:p>
            <a:pPr lvl="1"/>
            <a:r>
              <a:rPr lang="en-US" sz="2900" i="1" dirty="0">
                <a:latin typeface="Arial Rounded MT Bold" panose="020F0704030504030204" pitchFamily="34" charset="0"/>
              </a:rPr>
              <a:t>Break &amp; Afternoon Instructions</a:t>
            </a:r>
          </a:p>
          <a:p>
            <a:pPr marL="601218" lvl="2" indent="0">
              <a:buNone/>
            </a:pPr>
            <a:r>
              <a:rPr lang="en-US" sz="2900" i="1" dirty="0">
                <a:latin typeface="Arial Rounded MT Bold" panose="020F0704030504030204" pitchFamily="34" charset="0"/>
              </a:rPr>
              <a:t>12:20 pm – 12:30 pm</a:t>
            </a:r>
          </a:p>
          <a:p>
            <a:pPr marL="0" indent="0">
              <a:spcBef>
                <a:spcPts val="0"/>
              </a:spcBef>
              <a:buNone/>
            </a:pPr>
            <a:endParaRPr lang="en-US" sz="35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8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2B124-3C40-4602-B20E-4FAF310A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907" y="656595"/>
            <a:ext cx="10058400" cy="702305"/>
          </a:xfrm>
        </p:spPr>
        <p:txBody>
          <a:bodyPr/>
          <a:lstStyle/>
          <a:p>
            <a:r>
              <a:rPr lang="en-US" b="1" i="1" dirty="0">
                <a:latin typeface="+mn-lt"/>
              </a:rPr>
              <a:t>University Sessions - Afternoon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F780F-2C86-4EC1-B18E-903FB789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202" y="1659982"/>
            <a:ext cx="10058400" cy="431707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Breakout Sessions: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12:30 pm – 2:00 pm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Club Presidents &amp; Vice-Presidents			-	Collin/Dallas/Ellis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Club Secretaries								-	Hunt/Kaufman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Club Treasurers								-	Grayson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Club Membership Chairpersons			-	Crockett/Bowie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Club Service Chairpersons					-	Lamar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Club Marketing &amp; Communications Chairpersons - Houston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Club LCIF Coordinators						-	Austin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43" y="471855"/>
            <a:ext cx="1207113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41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AD27348-5A3B-6DD9-E7F8-7DE9A5565A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1643" y="471855"/>
            <a:ext cx="1207113" cy="177409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4BDEFDA-846C-31D2-53F2-00145491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356" y="633521"/>
            <a:ext cx="10058400" cy="1450757"/>
          </a:xfrm>
        </p:spPr>
        <p:txBody>
          <a:bodyPr>
            <a:normAutofit/>
          </a:bodyPr>
          <a:lstStyle/>
          <a:p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Closing/Graduation – 2:00 pm – 2:20 pm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5279ADE-B001-9A6E-F76A-10F20B43D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625357"/>
            <a:ext cx="10058400" cy="3760788"/>
          </a:xfrm>
        </p:spPr>
        <p:txBody>
          <a:bodyPr>
            <a:normAutofit/>
          </a:bodyPr>
          <a:lstStyle/>
          <a:p>
            <a:r>
              <a:rPr lang="en-US" sz="3500" i="1" dirty="0">
                <a:latin typeface="Arial Rounded MT Bold" panose="020F0704030504030204" pitchFamily="34" charset="0"/>
              </a:rPr>
              <a:t>Receive Completion Certificates</a:t>
            </a:r>
          </a:p>
          <a:p>
            <a:pPr lvl="1"/>
            <a:r>
              <a:rPr lang="en-US" sz="3300" i="1" u="sng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Must be present</a:t>
            </a:r>
            <a:r>
              <a:rPr lang="en-US" sz="3300" i="1" u="sng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3300" i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– no club deliveries will be made.</a:t>
            </a:r>
          </a:p>
          <a:p>
            <a:pPr marL="0" indent="0">
              <a:spcBef>
                <a:spcPts val="0"/>
              </a:spcBef>
              <a:buNone/>
            </a:pPr>
            <a:endParaRPr lang="en-US" sz="35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60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2212</TotalTime>
  <Words>512</Words>
  <Application>Microsoft Office PowerPoint</Application>
  <PresentationFormat>Widescreen</PresentationFormat>
  <Paragraphs>79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Rounded MT Bold</vt:lpstr>
      <vt:lpstr>Calibri</vt:lpstr>
      <vt:lpstr>Century Gothic</vt:lpstr>
      <vt:lpstr>Wingdings</vt:lpstr>
      <vt:lpstr>Wingdings 3</vt:lpstr>
      <vt:lpstr>Wisp</vt:lpstr>
      <vt:lpstr>District 2-X1 “Lions University”</vt:lpstr>
      <vt:lpstr>Assistants</vt:lpstr>
      <vt:lpstr>Facilitators/Presenters </vt:lpstr>
      <vt:lpstr>Lions University Sessions -</vt:lpstr>
      <vt:lpstr>2-X1 Lions University Rooms</vt:lpstr>
      <vt:lpstr>University Sessions - Morning</vt:lpstr>
      <vt:lpstr>Lunch &amp; Guest Speaker</vt:lpstr>
      <vt:lpstr>University Sessions - Afternoon</vt:lpstr>
      <vt:lpstr>Closing/Graduation – 2:00 pm – 2:20 pm</vt:lpstr>
      <vt:lpstr>Pledge to the American Flag 1st VDGE Gary Vineyard</vt:lpstr>
      <vt:lpstr>Pledge to the Texas Flag 1st VDGE Gary Vineyard</vt:lpstr>
      <vt:lpstr>Invocation 2nd VDGE Nia MacKay</vt:lpstr>
      <vt:lpstr>District 2-X1 Website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Lions  District 2-X1 University</dc:title>
  <dc:creator>Fred Conger</dc:creator>
  <cp:lastModifiedBy>Fred Conger</cp:lastModifiedBy>
  <cp:revision>180</cp:revision>
  <cp:lastPrinted>2016-06-08T03:22:08Z</cp:lastPrinted>
  <dcterms:created xsi:type="dcterms:W3CDTF">2015-03-16T22:15:15Z</dcterms:created>
  <dcterms:modified xsi:type="dcterms:W3CDTF">2025-05-31T04:06:02Z</dcterms:modified>
</cp:coreProperties>
</file>