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5"/>
  </p:notesMasterIdLst>
  <p:sldIdLst>
    <p:sldId id="256" r:id="rId2"/>
    <p:sldId id="257" r:id="rId3"/>
    <p:sldId id="261" r:id="rId4"/>
    <p:sldId id="259" r:id="rId5"/>
    <p:sldId id="260" r:id="rId6"/>
    <p:sldId id="258" r:id="rId7"/>
    <p:sldId id="283" r:id="rId8"/>
    <p:sldId id="263" r:id="rId9"/>
    <p:sldId id="266" r:id="rId10"/>
    <p:sldId id="267" r:id="rId11"/>
    <p:sldId id="268" r:id="rId12"/>
    <p:sldId id="269" r:id="rId13"/>
    <p:sldId id="270" r:id="rId14"/>
    <p:sldId id="273" r:id="rId15"/>
    <p:sldId id="275" r:id="rId16"/>
    <p:sldId id="272" r:id="rId17"/>
    <p:sldId id="277" r:id="rId18"/>
    <p:sldId id="276" r:id="rId19"/>
    <p:sldId id="280" r:id="rId20"/>
    <p:sldId id="278" r:id="rId21"/>
    <p:sldId id="279" r:id="rId22"/>
    <p:sldId id="281" r:id="rId23"/>
    <p:sldId id="28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84" autoAdjust="0"/>
    <p:restoredTop sz="94848" autoAdjust="0"/>
  </p:normalViewPr>
  <p:slideViewPr>
    <p:cSldViewPr snapToGrid="0">
      <p:cViewPr varScale="1">
        <p:scale>
          <a:sx n="79" d="100"/>
          <a:sy n="79" d="100"/>
        </p:scale>
        <p:origin x="82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                                                                          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Services in Percentage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02B-4F31-AA69-9C8EFFB281A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11D-4EA8-A885-74144BB4E0C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02B-4F31-AA69-9C8EFFB281A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02B-4F31-AA69-9C8EFFB281A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F02B-4F31-AA69-9C8EFFB281A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F02B-4F31-AA69-9C8EFFB281A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Vision</c:v>
                </c:pt>
                <c:pt idx="1">
                  <c:v>Hunger</c:v>
                </c:pt>
                <c:pt idx="2">
                  <c:v>Environment</c:v>
                </c:pt>
                <c:pt idx="3">
                  <c:v>Diabetes</c:v>
                </c:pt>
                <c:pt idx="4">
                  <c:v>Chieldhood Cancer</c:v>
                </c:pt>
                <c:pt idx="5">
                  <c:v>Other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8.7100000000000009</c:v>
                </c:pt>
                <c:pt idx="1">
                  <c:v>20.91</c:v>
                </c:pt>
                <c:pt idx="2">
                  <c:v>6.1</c:v>
                </c:pt>
                <c:pt idx="3">
                  <c:v>1.97</c:v>
                </c:pt>
                <c:pt idx="4">
                  <c:v>0.88</c:v>
                </c:pt>
                <c:pt idx="5">
                  <c:v>62.14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1D-4EA8-A885-74144BB4E0C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Total Activites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F02B-4F31-AA69-9C8EFFB281A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F02B-4F31-AA69-9C8EFFB281A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F02B-4F31-AA69-9C8EFFB281A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F02B-4F31-AA69-9C8EFFB281A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F02B-4F31-AA69-9C8EFFB281A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F02B-4F31-AA69-9C8EFFB281A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Vision</c:v>
                </c:pt>
                <c:pt idx="1">
                  <c:v>Hunger</c:v>
                </c:pt>
                <c:pt idx="2">
                  <c:v>Environment</c:v>
                </c:pt>
                <c:pt idx="3">
                  <c:v>Diabetes</c:v>
                </c:pt>
                <c:pt idx="4">
                  <c:v>Chieldhood Cancer</c:v>
                </c:pt>
                <c:pt idx="5">
                  <c:v>Other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217</c:v>
                </c:pt>
                <c:pt idx="1">
                  <c:v>503</c:v>
                </c:pt>
                <c:pt idx="2">
                  <c:v>152</c:v>
                </c:pt>
                <c:pt idx="3">
                  <c:v>49</c:v>
                </c:pt>
                <c:pt idx="4">
                  <c:v>22</c:v>
                </c:pt>
                <c:pt idx="5" formatCode="#,##0">
                  <c:v>1548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11D-4EA8-A885-74144BB4E0CB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0C142D-C5FF-4BF6-BA9D-DB51AB38B06C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2D098-D520-4B18-9769-1C2C45089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2D098-D520-4B18-9769-1C2C450890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58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2D098-D520-4B18-9769-1C2C450890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46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="1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2D098-D520-4B18-9769-1C2C4508908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439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2D098-D520-4B18-9769-1C2C4508908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72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sz="2400" b="1" dirty="0">
                <a:solidFill>
                  <a:srgbClr val="00B0F0"/>
                </a:solidFill>
              </a:rPr>
              <a:t>GST/SERVICE CHAIRS IN THE DISTRICT/CHARITES/CLUB OFFICERS &amp; SERVICE CHAIRS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2D098-D520-4B18-9769-1C2C4508908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3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2D098-D520-4B18-9769-1C2C4508908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082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1944B-DF1D-653D-5476-962171A086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7358B-DDC9-8AD0-CA24-02492597A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1E393-9544-8F4A-7B81-BA2CBAC2A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BD6E6-953A-418B-A02F-E87160F14AB0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8D53F-B42A-C9BC-A004-265A1C388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898A6-3D9F-2338-55C3-90F8C4D1D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65D6-3B30-4790-88AA-94815696A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0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AF195-2610-0799-4397-B8158009D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35A0F8-A7E0-CB4F-297C-8F63D1A0FD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97105C-2553-EBB4-8FE2-34C91C163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BD6E6-953A-418B-A02F-E87160F14AB0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4EA37-BD3C-CDF4-02F0-E363E5553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2EE75-4D44-02F4-51FC-5C6D29D3E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65D6-3B30-4790-88AA-94815696A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05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6AB361-BE22-92D8-B563-F0AF8505F0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C7F29B-EEE8-DF54-F196-C77A7CA34E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D33B4-4C82-4BC1-25DA-A665BAAF9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BD6E6-953A-418B-A02F-E87160F14AB0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CEFE0-6CF5-10CD-81A9-ED181C8DA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A8146-B9E1-8017-783B-8D262E48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65D6-3B30-4790-88AA-94815696A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105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BBA6B-B1A7-689C-6D97-B7C61890D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EC79C-7E6B-302D-66ED-6AD9EF122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C4673-6074-0503-0691-88BCAC458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BD6E6-953A-418B-A02F-E87160F14AB0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F1844-5B55-9478-C751-641EFF9C2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E40CE-1197-11CD-FF66-F3F920345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65D6-3B30-4790-88AA-94815696A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739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F1DB9-E929-ED20-B029-FD9013645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624549-46B8-88C6-C366-D70A69C43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DEE311-6D2F-7F88-8947-34492F346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BD6E6-953A-418B-A02F-E87160F14AB0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90844-24EE-D47F-8ED5-7B9E1A29C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27C3F-6A1F-2215-F9BD-381A24632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65D6-3B30-4790-88AA-94815696A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9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C9A9D-3BD1-E59D-201F-0C4C324EB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969C3-0EF3-3BED-6188-BF1FDC72F4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4DEC9-22D4-7FCF-9645-58BE62DCC3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2ED9C9-7401-4618-41EC-2A5DD3880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BD6E6-953A-418B-A02F-E87160F14AB0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EC5476-C383-2756-D657-376D0093C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D237D5-EA8C-4740-A2CB-DE12F3CF2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65D6-3B30-4790-88AA-94815696A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603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88156-2AA9-FF50-81D9-B723BE037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470FF5-EE72-A60F-F15C-3F972F071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CA0219-9DE8-F27A-F4D2-4A69E57750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CACDAA-A7A0-7025-6AA8-4730D147FA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F70149-FBEF-78AF-6AA5-6CC38C52BD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FDBEAE-4026-EB2D-FEB6-1CA89EB85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BD6E6-953A-418B-A02F-E87160F14AB0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00FF15-0135-1DF7-C471-12AB15548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149AED-2A8F-8BE2-6882-8100143B8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65D6-3B30-4790-88AA-94815696A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468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E3EA6-1304-3EDB-102B-36BB84359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6829CF-BC22-C325-BCCC-E1756AFED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BD6E6-953A-418B-A02F-E87160F14AB0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9C6B7B-A662-EB3B-8D6F-5331276EA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ED72F1-4E8E-D919-925B-6E64EF26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65D6-3B30-4790-88AA-94815696A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95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92E0CF-6246-76E8-78CA-88486206C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BD6E6-953A-418B-A02F-E87160F14AB0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827248-7B67-3971-E8C7-9D9860542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8120E-626E-C3DE-D2D8-B83F1F691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65D6-3B30-4790-88AA-94815696A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02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16DC9-A335-4B71-FA99-48CFCDEB9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8E412-CEB3-C588-2529-0C9F3869B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2268AD-CE8E-E125-00D2-29B0E3B57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C5AE09-E6F3-7177-523F-757A7CA5F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BD6E6-953A-418B-A02F-E87160F14AB0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9B690C-AEE9-B604-35AC-7794E2413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9312C7-1F6E-745C-5CAC-A1A2DDB99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65D6-3B30-4790-88AA-94815696A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96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32174-26A3-32AB-CBF1-0FC226866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9BF3A5-D1C8-FFB4-5300-2EB274E34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B3A24E-AF49-523A-4CED-C001E294B7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B6C941-C8DF-31F9-9294-F6634BBD0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BD6E6-953A-418B-A02F-E87160F14AB0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389188-4005-A433-85AC-520AA06A7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92C0BB-916D-6337-4FF6-8F4A29FD6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65D6-3B30-4790-88AA-94815696A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1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93C50D-E79F-7E93-25DE-E87E0C54D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DC121-95C1-7EBC-A9AD-2EC02B07B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534EC-7A2F-E919-2507-430D840CCE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BD6E6-953A-418B-A02F-E87160F14AB0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22DFE-4E8C-E4CB-4DAA-C92F4F0D97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E5647-B03E-B1B8-BBB1-B374271EE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665D6-3B30-4790-88AA-94815696A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315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TneXvcxvT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1drv.ms/w/c/ade386569242a037/EST3AKpl9mVKmad1tEQ5W0EBxPFV1QaTHYC71UgVSEGlVw?e=X5NaIr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1drv.ms/w/c/ade386569242a037/Ea15FG9bvbJIscZyw7lR8hEBXEn0FJ9qhZ9Jf9m-kTWXiw?e=il7M8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hyperlink" Target="https://1drv.ms/w/c/ade386569242a037/Ea15FG9bvbJIscZyw7lR8hEBXEn0FJ9qhZ9Jf9m-kTWXiw?e=DB3qhg" TargetMode="Externa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1drv.ms/w/c/ade386569242a037/EWgbJavKc0RHvVZEELNqxN4By01e4mwXe8uCSa1RDv7pTA?e=PGlQw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1drv.ms/w/c/ade386569242a037/EeguRLS4165Bhk-5l7S-GrEBYU7Xbz8a6SrCVKn6xd2BLA?e=eNnXPc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1drv.ms/w/c/ade386569242a037/EVW6BLGgXjBMim8YGznTPgYBZnt6dkRE2oY5gjZE4mqBbg?e=TM8G5a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CB464-400A-93E0-062B-C243FB181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77307" y="1289661"/>
            <a:ext cx="8264769" cy="1506293"/>
          </a:xfrm>
        </p:spPr>
        <p:txBody>
          <a:bodyPr numCol="1">
            <a:normAutofit/>
          </a:bodyPr>
          <a:lstStyle/>
          <a:p>
            <a:pPr algn="l"/>
            <a:br>
              <a:rPr lang="en-US" sz="1400" dirty="0"/>
            </a:br>
            <a:endParaRPr lang="en-US" sz="4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F9C469-8939-43C1-6632-711E97AB39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77307" y="3059723"/>
            <a:ext cx="7852461" cy="2576146"/>
          </a:xfrm>
        </p:spPr>
        <p:txBody>
          <a:bodyPr>
            <a:normAutofit/>
          </a:bodyPr>
          <a:lstStyle/>
          <a:p>
            <a:r>
              <a:rPr lang="en-US" sz="4800" b="1" i="1" dirty="0">
                <a:solidFill>
                  <a:schemeClr val="tx2"/>
                </a:solidFill>
              </a:rPr>
              <a:t>Where are We Headed?</a:t>
            </a:r>
            <a:endParaRPr lang="en-US" sz="4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3C423C-6C54-1924-A322-FED8CC83C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3900771"/>
            <a:ext cx="6787661" cy="155046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494A1E-DB99-7243-1B36-9DFCA642B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11" y="3900772"/>
            <a:ext cx="3174022" cy="2177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E1517C-16BD-1D9D-E8D5-D6E494204F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9" cy="27959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DC68C9C-A7F5-EE30-5462-F063F5DF55A0}"/>
              </a:ext>
            </a:extLst>
          </p:cNvPr>
          <p:cNvSpPr txBox="1"/>
          <p:nvPr/>
        </p:nvSpPr>
        <p:spPr>
          <a:xfrm>
            <a:off x="2927838" y="184844"/>
            <a:ext cx="8783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1800" b="1" i="1" dirty="0">
                <a:solidFill>
                  <a:schemeClr val="tx2"/>
                </a:solidFill>
              </a:rPr>
            </a:br>
            <a:r>
              <a:rPr lang="en-US" sz="5400" b="1" i="1" dirty="0">
                <a:solidFill>
                  <a:schemeClr val="accent4"/>
                </a:solidFill>
              </a:rPr>
              <a:t>District 2-X1 Goals 2024-2025</a:t>
            </a:r>
            <a:endParaRPr lang="en-US" sz="5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579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CB464-400A-93E0-062B-C243FB181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7661" y="0"/>
            <a:ext cx="5404338" cy="1074420"/>
          </a:xfrm>
          <a:solidFill>
            <a:schemeClr val="accent4">
              <a:lumMod val="40000"/>
              <a:lumOff val="60000"/>
            </a:schemeClr>
          </a:solidFill>
        </p:spPr>
        <p:txBody>
          <a:bodyPr numCol="1">
            <a:normAutofit fontScale="90000"/>
          </a:bodyPr>
          <a:lstStyle/>
          <a:p>
            <a:pPr algn="l">
              <a:lnSpc>
                <a:spcPct val="100000"/>
              </a:lnSpc>
            </a:pP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District 2-X1 Goals 2024-2025</a:t>
            </a:r>
            <a:br>
              <a:rPr lang="en-US" sz="1400" dirty="0"/>
            </a:br>
            <a:endParaRPr lang="en-US" sz="4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3C423C-6C54-1924-A322-FED8CC83C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87661" cy="1074420"/>
          </a:xfrm>
          <a:prstGeom prst="rect">
            <a:avLst/>
          </a:prstGeom>
          <a:solidFill>
            <a:schemeClr val="accent5"/>
          </a:solidFill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F517BF9-A333-8AD1-6EBC-7AEFDE243239}"/>
              </a:ext>
            </a:extLst>
          </p:cNvPr>
          <p:cNvGraphicFramePr>
            <a:graphicFrameLocks noGrp="1"/>
          </p:cNvGraphicFramePr>
          <p:nvPr/>
        </p:nvGraphicFramePr>
        <p:xfrm>
          <a:off x="114300" y="2293038"/>
          <a:ext cx="12077699" cy="39858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18562">
                  <a:extLst>
                    <a:ext uri="{9D8B030D-6E8A-4147-A177-3AD203B41FA5}">
                      <a16:colId xmlns:a16="http://schemas.microsoft.com/office/drawing/2014/main" val="2582243480"/>
                    </a:ext>
                  </a:extLst>
                </a:gridCol>
                <a:gridCol w="1470890">
                  <a:extLst>
                    <a:ext uri="{9D8B030D-6E8A-4147-A177-3AD203B41FA5}">
                      <a16:colId xmlns:a16="http://schemas.microsoft.com/office/drawing/2014/main" val="583010185"/>
                    </a:ext>
                  </a:extLst>
                </a:gridCol>
                <a:gridCol w="2702385">
                  <a:extLst>
                    <a:ext uri="{9D8B030D-6E8A-4147-A177-3AD203B41FA5}">
                      <a16:colId xmlns:a16="http://schemas.microsoft.com/office/drawing/2014/main" val="7000104"/>
                    </a:ext>
                  </a:extLst>
                </a:gridCol>
                <a:gridCol w="1675780">
                  <a:extLst>
                    <a:ext uri="{9D8B030D-6E8A-4147-A177-3AD203B41FA5}">
                      <a16:colId xmlns:a16="http://schemas.microsoft.com/office/drawing/2014/main" val="2833219092"/>
                    </a:ext>
                  </a:extLst>
                </a:gridCol>
                <a:gridCol w="1592746">
                  <a:extLst>
                    <a:ext uri="{9D8B030D-6E8A-4147-A177-3AD203B41FA5}">
                      <a16:colId xmlns:a16="http://schemas.microsoft.com/office/drawing/2014/main" val="1212448798"/>
                    </a:ext>
                  </a:extLst>
                </a:gridCol>
                <a:gridCol w="1917336">
                  <a:extLst>
                    <a:ext uri="{9D8B030D-6E8A-4147-A177-3AD203B41FA5}">
                      <a16:colId xmlns:a16="http://schemas.microsoft.com/office/drawing/2014/main" val="1035538551"/>
                    </a:ext>
                  </a:extLst>
                </a:gridCol>
              </a:tblGrid>
              <a:tr h="1308355">
                <a:tc rowSpan="2">
                  <a:txBody>
                    <a:bodyPr/>
                    <a:lstStyle/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711658"/>
                  </a:ext>
                </a:extLst>
              </a:tr>
              <a:tr h="26774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0743035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74561E8A-70E7-3F0A-1A54-ACF9348CC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77375"/>
            <a:ext cx="2351215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b="1" u="sng" dirty="0">
              <a:solidFill>
                <a:schemeClr val="accent1"/>
              </a:solidFill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b="1" dirty="0">
              <a:solidFill>
                <a:schemeClr val="accent5"/>
              </a:solidFill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b="1" dirty="0">
              <a:solidFill>
                <a:schemeClr val="accent5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59F635-2B42-14DB-6CD0-8C9E39F5073E}"/>
              </a:ext>
            </a:extLst>
          </p:cNvPr>
          <p:cNvSpPr txBox="1"/>
          <p:nvPr/>
        </p:nvSpPr>
        <p:spPr>
          <a:xfrm>
            <a:off x="0" y="2057400"/>
            <a:ext cx="17979390" cy="3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0" lvl="3">
              <a:lnSpc>
                <a:spcPct val="107000"/>
              </a:lnSpc>
              <a:spcAft>
                <a:spcPts val="800"/>
              </a:spcAft>
            </a:pPr>
            <a:r>
              <a:rPr lang="en-US" sz="1400" b="1" kern="100" dirty="0">
                <a:solidFill>
                  <a:srgbClr val="00338D"/>
                </a:solidFill>
                <a:effectLst/>
                <a:highlight>
                  <a:srgbClr val="FFFFFF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83B51D-E21A-4832-5011-57DE5D188ABD}"/>
              </a:ext>
            </a:extLst>
          </p:cNvPr>
          <p:cNvSpPr txBox="1"/>
          <p:nvPr/>
        </p:nvSpPr>
        <p:spPr>
          <a:xfrm>
            <a:off x="0" y="1074421"/>
            <a:ext cx="12192000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GLOBAL MEMBERSHIP APPROACH SWOT ANALYSIS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F014221-0A51-5413-35D9-F909DBB6D4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157424"/>
              </p:ext>
            </p:extLst>
          </p:nvPr>
        </p:nvGraphicFramePr>
        <p:xfrm>
          <a:off x="0" y="1638300"/>
          <a:ext cx="12191999" cy="52196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91999">
                  <a:extLst>
                    <a:ext uri="{9D8B030D-6E8A-4147-A177-3AD203B41FA5}">
                      <a16:colId xmlns:a16="http://schemas.microsoft.com/office/drawing/2014/main" val="2470525001"/>
                    </a:ext>
                  </a:extLst>
                </a:gridCol>
              </a:tblGrid>
              <a:tr h="5219699">
                <a:tc>
                  <a:txBody>
                    <a:bodyPr/>
                    <a:lstStyle/>
                    <a:p>
                      <a:pPr marL="0" marR="0"/>
                      <a:r>
                        <a:rPr lang="en-US" sz="2800" u="sng" kern="100" dirty="0">
                          <a:effectLst/>
                        </a:rPr>
                        <a:t>Weaknesses (Internal)</a:t>
                      </a:r>
                      <a:endParaRPr lang="en-US" sz="2800" kern="100" dirty="0">
                        <a:effectLst/>
                      </a:endParaRPr>
                    </a:p>
                    <a:p>
                      <a:pPr marL="0" marR="0"/>
                      <a:r>
                        <a:rPr lang="en-US" sz="1100" kern="100" dirty="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buFont typeface="+mj-lt"/>
                        <a:buAutoNum type="arabicPeriod"/>
                      </a:pPr>
                      <a:r>
                        <a:rPr lang="en-US" sz="2000" kern="100" dirty="0">
                          <a:effectLst/>
                        </a:rPr>
                        <a:t>Poor Club Leadership Succession (Repeating Club Presidents And Officers)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000" kern="100" dirty="0">
                          <a:effectLst/>
                        </a:rPr>
                        <a:t>Difficult To Retain Members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000" kern="100" dirty="0">
                          <a:effectLst/>
                        </a:rPr>
                        <a:t>Graying Membership (Aging)/ Failed To Recruit New Members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000" kern="100" dirty="0">
                          <a:effectLst/>
                        </a:rPr>
                        <a:t>Lack Of Sufficient Guiding Lions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000" kern="100" dirty="0">
                          <a:effectLst/>
                        </a:rPr>
                        <a:t>Zone Chairs (Additional Responsibilities Needed)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000" kern="100" dirty="0">
                          <a:effectLst/>
                        </a:rPr>
                        <a:t>Lack Of Zone/Multiple Zone Level Service Projects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000" kern="100" dirty="0">
                          <a:effectLst/>
                        </a:rPr>
                        <a:t>Lack Of Club New Member Orientations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000" kern="100" dirty="0">
                          <a:effectLst/>
                        </a:rPr>
                        <a:t>Club Responsibilities Not Fulfilled Properly (Reporting, Communication To District And Club Members)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000" kern="100" dirty="0">
                          <a:effectLst/>
                        </a:rPr>
                        <a:t>Web Site Needs Increased Usage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000" kern="100" dirty="0">
                          <a:effectLst/>
                        </a:rPr>
                        <a:t>Unfilled Club GMT, GST, </a:t>
                      </a:r>
                      <a:r>
                        <a:rPr lang="en-US" sz="2000" kern="100" dirty="0" err="1">
                          <a:effectLst/>
                        </a:rPr>
                        <a:t>Memership</a:t>
                      </a:r>
                      <a:r>
                        <a:rPr lang="en-US" sz="2000" kern="100" dirty="0">
                          <a:effectLst/>
                        </a:rPr>
                        <a:t>,  Positions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000" kern="100" dirty="0">
                          <a:effectLst/>
                        </a:rPr>
                        <a:t>Clubs Are Not Using 1st VP As GLT And Promoting Training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 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32" marR="67332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4876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0364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CB464-400A-93E0-062B-C243FB181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7661" y="0"/>
            <a:ext cx="5404338" cy="1074420"/>
          </a:xfrm>
          <a:solidFill>
            <a:schemeClr val="accent4">
              <a:lumMod val="40000"/>
              <a:lumOff val="60000"/>
            </a:schemeClr>
          </a:solidFill>
        </p:spPr>
        <p:txBody>
          <a:bodyPr numCol="1">
            <a:normAutofit fontScale="90000"/>
          </a:bodyPr>
          <a:lstStyle/>
          <a:p>
            <a:pPr algn="l">
              <a:lnSpc>
                <a:spcPct val="100000"/>
              </a:lnSpc>
            </a:pP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District 2-X1 Goals 2024-2025</a:t>
            </a:r>
            <a:br>
              <a:rPr lang="en-US" sz="1400" dirty="0"/>
            </a:br>
            <a:endParaRPr lang="en-US" sz="4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3C423C-6C54-1924-A322-FED8CC83C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87661" cy="1074420"/>
          </a:xfrm>
          <a:prstGeom prst="rect">
            <a:avLst/>
          </a:prstGeom>
          <a:solidFill>
            <a:schemeClr val="accent5"/>
          </a:solidFill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F517BF9-A333-8AD1-6EBC-7AEFDE243239}"/>
              </a:ext>
            </a:extLst>
          </p:cNvPr>
          <p:cNvGraphicFramePr>
            <a:graphicFrameLocks noGrp="1"/>
          </p:cNvGraphicFramePr>
          <p:nvPr/>
        </p:nvGraphicFramePr>
        <p:xfrm>
          <a:off x="114300" y="2293038"/>
          <a:ext cx="12077699" cy="39858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18562">
                  <a:extLst>
                    <a:ext uri="{9D8B030D-6E8A-4147-A177-3AD203B41FA5}">
                      <a16:colId xmlns:a16="http://schemas.microsoft.com/office/drawing/2014/main" val="2582243480"/>
                    </a:ext>
                  </a:extLst>
                </a:gridCol>
                <a:gridCol w="1470890">
                  <a:extLst>
                    <a:ext uri="{9D8B030D-6E8A-4147-A177-3AD203B41FA5}">
                      <a16:colId xmlns:a16="http://schemas.microsoft.com/office/drawing/2014/main" val="583010185"/>
                    </a:ext>
                  </a:extLst>
                </a:gridCol>
                <a:gridCol w="2702385">
                  <a:extLst>
                    <a:ext uri="{9D8B030D-6E8A-4147-A177-3AD203B41FA5}">
                      <a16:colId xmlns:a16="http://schemas.microsoft.com/office/drawing/2014/main" val="7000104"/>
                    </a:ext>
                  </a:extLst>
                </a:gridCol>
                <a:gridCol w="1675780">
                  <a:extLst>
                    <a:ext uri="{9D8B030D-6E8A-4147-A177-3AD203B41FA5}">
                      <a16:colId xmlns:a16="http://schemas.microsoft.com/office/drawing/2014/main" val="2833219092"/>
                    </a:ext>
                  </a:extLst>
                </a:gridCol>
                <a:gridCol w="1592746">
                  <a:extLst>
                    <a:ext uri="{9D8B030D-6E8A-4147-A177-3AD203B41FA5}">
                      <a16:colId xmlns:a16="http://schemas.microsoft.com/office/drawing/2014/main" val="1212448798"/>
                    </a:ext>
                  </a:extLst>
                </a:gridCol>
                <a:gridCol w="1917336">
                  <a:extLst>
                    <a:ext uri="{9D8B030D-6E8A-4147-A177-3AD203B41FA5}">
                      <a16:colId xmlns:a16="http://schemas.microsoft.com/office/drawing/2014/main" val="1035538551"/>
                    </a:ext>
                  </a:extLst>
                </a:gridCol>
              </a:tblGrid>
              <a:tr h="1308355">
                <a:tc rowSpan="2">
                  <a:txBody>
                    <a:bodyPr/>
                    <a:lstStyle/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711658"/>
                  </a:ext>
                </a:extLst>
              </a:tr>
              <a:tr h="26774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0743035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74561E8A-70E7-3F0A-1A54-ACF9348CC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77375"/>
            <a:ext cx="2351215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b="1" u="sng" dirty="0">
              <a:solidFill>
                <a:schemeClr val="accent1"/>
              </a:solidFill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b="1" dirty="0">
              <a:solidFill>
                <a:schemeClr val="accent5"/>
              </a:solidFill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b="1" dirty="0">
              <a:solidFill>
                <a:schemeClr val="accent5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59F635-2B42-14DB-6CD0-8C9E39F5073E}"/>
              </a:ext>
            </a:extLst>
          </p:cNvPr>
          <p:cNvSpPr txBox="1"/>
          <p:nvPr/>
        </p:nvSpPr>
        <p:spPr>
          <a:xfrm>
            <a:off x="0" y="2057400"/>
            <a:ext cx="17979390" cy="3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0" lvl="3">
              <a:lnSpc>
                <a:spcPct val="107000"/>
              </a:lnSpc>
              <a:spcAft>
                <a:spcPts val="800"/>
              </a:spcAft>
            </a:pPr>
            <a:r>
              <a:rPr lang="en-US" sz="1400" b="1" kern="100" dirty="0">
                <a:solidFill>
                  <a:srgbClr val="00338D"/>
                </a:solidFill>
                <a:effectLst/>
                <a:highlight>
                  <a:srgbClr val="FFFFFF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83B51D-E21A-4832-5011-57DE5D188ABD}"/>
              </a:ext>
            </a:extLst>
          </p:cNvPr>
          <p:cNvSpPr txBox="1"/>
          <p:nvPr/>
        </p:nvSpPr>
        <p:spPr>
          <a:xfrm>
            <a:off x="0" y="1074421"/>
            <a:ext cx="12192000" cy="8389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BRIEF SWOT ANALYSIS: OVERVIEW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GLOBAL MEMBERSHIP APPROACH SWOT ANALYSIS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F014221-0A51-5413-35D9-F909DBB6D4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2427525"/>
              </p:ext>
            </p:extLst>
          </p:nvPr>
        </p:nvGraphicFramePr>
        <p:xfrm>
          <a:off x="0" y="2051882"/>
          <a:ext cx="12191999" cy="48061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91999">
                  <a:extLst>
                    <a:ext uri="{9D8B030D-6E8A-4147-A177-3AD203B41FA5}">
                      <a16:colId xmlns:a16="http://schemas.microsoft.com/office/drawing/2014/main" val="2470525001"/>
                    </a:ext>
                  </a:extLst>
                </a:gridCol>
              </a:tblGrid>
              <a:tr h="48061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 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32" marR="67332" marT="0" marB="0"/>
                </a:tc>
                <a:extLst>
                  <a:ext uri="{0D108BD9-81ED-4DB2-BD59-A6C34878D82A}">
                    <a16:rowId xmlns:a16="http://schemas.microsoft.com/office/drawing/2014/main" val="94648765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719389C-8D71-095A-E513-CE9F22FCFB94}"/>
              </a:ext>
            </a:extLst>
          </p:cNvPr>
          <p:cNvSpPr txBox="1"/>
          <p:nvPr/>
        </p:nvSpPr>
        <p:spPr>
          <a:xfrm>
            <a:off x="0" y="2051881"/>
            <a:ext cx="12192000" cy="39111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marR="0" indent="-457200">
              <a:buFont typeface="+mj-lt"/>
              <a:buAutoNum type="arabicPeriod"/>
            </a:pPr>
            <a:r>
              <a:rPr lang="en-US" sz="20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Opportunities (External)</a:t>
            </a:r>
            <a:r>
              <a:rPr lang="en-US" sz="2000" b="1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lvl="0" indent="-457200">
              <a:lnSpc>
                <a:spcPct val="115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Large/Increasing District Population Base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lvl="0" indent="-457200">
              <a:lnSpc>
                <a:spcPct val="115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Diverse Population (Ethnicities)</a:t>
            </a:r>
          </a:p>
          <a:p>
            <a:pPr marL="457200" marR="0" lvl="0" indent="-457200">
              <a:lnSpc>
                <a:spcPct val="115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Numerous College/University Students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lvl="0" indent="-457200">
              <a:lnSpc>
                <a:spcPct val="115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Vibrant/Large Corporations Moving To Area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lvl="0" indent="-457200">
              <a:lnSpc>
                <a:spcPct val="115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Many Volunteering And Service Organizations</a:t>
            </a:r>
          </a:p>
          <a:p>
            <a:pPr marL="457200" marR="0" lvl="0" indent="-457200">
              <a:lnSpc>
                <a:spcPct val="115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Opportunities To Make Contacts With Businesses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lvl="0" indent="-457200">
              <a:lnSpc>
                <a:spcPct val="115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Technology Availability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lvl="0" indent="-457200">
              <a:lnSpc>
                <a:spcPct val="115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Opportunities For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Specialty Club, Family, Traditional, Branch Clubs, Cyber Clubs, And Leo Clubs</a:t>
            </a:r>
          </a:p>
          <a:p>
            <a:pPr marL="457200" marR="0" lvl="0" indent="-457200">
              <a:lnSpc>
                <a:spcPct val="115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Use Of District Teams/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Pdgs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Help Smaller Clubs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lvl="0" indent="-457200">
              <a:lnSpc>
                <a:spcPct val="115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Social Media Utilization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595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CB464-400A-93E0-062B-C243FB181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7661" y="0"/>
            <a:ext cx="5404338" cy="1074420"/>
          </a:xfrm>
          <a:solidFill>
            <a:schemeClr val="accent4">
              <a:lumMod val="40000"/>
              <a:lumOff val="60000"/>
            </a:schemeClr>
          </a:solidFill>
        </p:spPr>
        <p:txBody>
          <a:bodyPr numCol="1">
            <a:normAutofit fontScale="90000"/>
          </a:bodyPr>
          <a:lstStyle/>
          <a:p>
            <a:pPr algn="l">
              <a:lnSpc>
                <a:spcPct val="100000"/>
              </a:lnSpc>
            </a:pP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District 2-X1 Goals 2024-2025</a:t>
            </a:r>
            <a:br>
              <a:rPr lang="en-US" sz="1400" dirty="0"/>
            </a:br>
            <a:endParaRPr lang="en-US" sz="4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3C423C-6C54-1924-A322-FED8CC83C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87661" cy="1074420"/>
          </a:xfrm>
          <a:prstGeom prst="rect">
            <a:avLst/>
          </a:prstGeom>
          <a:solidFill>
            <a:schemeClr val="accent5"/>
          </a:solidFill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F517BF9-A333-8AD1-6EBC-7AEFDE243239}"/>
              </a:ext>
            </a:extLst>
          </p:cNvPr>
          <p:cNvGraphicFramePr>
            <a:graphicFrameLocks noGrp="1"/>
          </p:cNvGraphicFramePr>
          <p:nvPr/>
        </p:nvGraphicFramePr>
        <p:xfrm>
          <a:off x="114300" y="2293038"/>
          <a:ext cx="12077699" cy="39858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18562">
                  <a:extLst>
                    <a:ext uri="{9D8B030D-6E8A-4147-A177-3AD203B41FA5}">
                      <a16:colId xmlns:a16="http://schemas.microsoft.com/office/drawing/2014/main" val="2582243480"/>
                    </a:ext>
                  </a:extLst>
                </a:gridCol>
                <a:gridCol w="1470890">
                  <a:extLst>
                    <a:ext uri="{9D8B030D-6E8A-4147-A177-3AD203B41FA5}">
                      <a16:colId xmlns:a16="http://schemas.microsoft.com/office/drawing/2014/main" val="583010185"/>
                    </a:ext>
                  </a:extLst>
                </a:gridCol>
                <a:gridCol w="2702385">
                  <a:extLst>
                    <a:ext uri="{9D8B030D-6E8A-4147-A177-3AD203B41FA5}">
                      <a16:colId xmlns:a16="http://schemas.microsoft.com/office/drawing/2014/main" val="7000104"/>
                    </a:ext>
                  </a:extLst>
                </a:gridCol>
                <a:gridCol w="1675780">
                  <a:extLst>
                    <a:ext uri="{9D8B030D-6E8A-4147-A177-3AD203B41FA5}">
                      <a16:colId xmlns:a16="http://schemas.microsoft.com/office/drawing/2014/main" val="2833219092"/>
                    </a:ext>
                  </a:extLst>
                </a:gridCol>
                <a:gridCol w="1592746">
                  <a:extLst>
                    <a:ext uri="{9D8B030D-6E8A-4147-A177-3AD203B41FA5}">
                      <a16:colId xmlns:a16="http://schemas.microsoft.com/office/drawing/2014/main" val="1212448798"/>
                    </a:ext>
                  </a:extLst>
                </a:gridCol>
                <a:gridCol w="1917336">
                  <a:extLst>
                    <a:ext uri="{9D8B030D-6E8A-4147-A177-3AD203B41FA5}">
                      <a16:colId xmlns:a16="http://schemas.microsoft.com/office/drawing/2014/main" val="1035538551"/>
                    </a:ext>
                  </a:extLst>
                </a:gridCol>
              </a:tblGrid>
              <a:tr h="1308355">
                <a:tc rowSpan="2">
                  <a:txBody>
                    <a:bodyPr/>
                    <a:lstStyle/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711658"/>
                  </a:ext>
                </a:extLst>
              </a:tr>
              <a:tr h="26774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0743035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74561E8A-70E7-3F0A-1A54-ACF9348CC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77375"/>
            <a:ext cx="2351215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b="1" u="sng" dirty="0">
              <a:solidFill>
                <a:schemeClr val="accent1"/>
              </a:solidFill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b="1" dirty="0">
              <a:solidFill>
                <a:schemeClr val="accent5"/>
              </a:solidFill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b="1" dirty="0">
              <a:solidFill>
                <a:schemeClr val="accent5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59F635-2B42-14DB-6CD0-8C9E39F5073E}"/>
              </a:ext>
            </a:extLst>
          </p:cNvPr>
          <p:cNvSpPr txBox="1"/>
          <p:nvPr/>
        </p:nvSpPr>
        <p:spPr>
          <a:xfrm>
            <a:off x="0" y="2057400"/>
            <a:ext cx="17979390" cy="3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0" lvl="3">
              <a:lnSpc>
                <a:spcPct val="107000"/>
              </a:lnSpc>
              <a:spcAft>
                <a:spcPts val="800"/>
              </a:spcAft>
            </a:pPr>
            <a:r>
              <a:rPr lang="en-US" sz="1400" b="1" kern="100" dirty="0">
                <a:solidFill>
                  <a:srgbClr val="00338D"/>
                </a:solidFill>
                <a:effectLst/>
                <a:highlight>
                  <a:srgbClr val="FFFFFF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83B51D-E21A-4832-5011-57DE5D188ABD}"/>
              </a:ext>
            </a:extLst>
          </p:cNvPr>
          <p:cNvSpPr txBox="1"/>
          <p:nvPr/>
        </p:nvSpPr>
        <p:spPr>
          <a:xfrm>
            <a:off x="0" y="1074421"/>
            <a:ext cx="12192000" cy="8389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BRIEF SWOT ANALYSIS: OVERVIEW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GLOBAL MEMBERSHIP APPROACH SWOT ANALYSIS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F014221-0A51-5413-35D9-F909DBB6D463}"/>
              </a:ext>
            </a:extLst>
          </p:cNvPr>
          <p:cNvGraphicFramePr>
            <a:graphicFrameLocks noGrp="1"/>
          </p:cNvGraphicFramePr>
          <p:nvPr/>
        </p:nvGraphicFramePr>
        <p:xfrm>
          <a:off x="0" y="2051882"/>
          <a:ext cx="12191999" cy="48061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91999">
                  <a:extLst>
                    <a:ext uri="{9D8B030D-6E8A-4147-A177-3AD203B41FA5}">
                      <a16:colId xmlns:a16="http://schemas.microsoft.com/office/drawing/2014/main" val="2470525001"/>
                    </a:ext>
                  </a:extLst>
                </a:gridCol>
              </a:tblGrid>
              <a:tr h="48061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 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32" marR="67332" marT="0" marB="0"/>
                </a:tc>
                <a:extLst>
                  <a:ext uri="{0D108BD9-81ED-4DB2-BD59-A6C34878D82A}">
                    <a16:rowId xmlns:a16="http://schemas.microsoft.com/office/drawing/2014/main" val="94648765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719389C-8D71-095A-E513-CE9F22FCFB94}"/>
              </a:ext>
            </a:extLst>
          </p:cNvPr>
          <p:cNvSpPr txBox="1"/>
          <p:nvPr/>
        </p:nvSpPr>
        <p:spPr>
          <a:xfrm>
            <a:off x="0" y="2051881"/>
            <a:ext cx="12192000" cy="51137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/>
            <a:r>
              <a:rPr lang="en-US" sz="2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Threats (External)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</a:pPr>
            <a:r>
              <a:rPr lang="en-US" sz="1800" b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indent="-342900">
              <a:lnSpc>
                <a:spcPct val="115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Politics, Religion, And 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Personal Conflicts 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indent="-342900">
              <a:lnSpc>
                <a:spcPct val="115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Competition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From Other Service Organizations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indent="-342900">
              <a:lnSpc>
                <a:spcPct val="115000"/>
              </a:lnSpc>
              <a:buFont typeface="+mj-lt"/>
              <a:buAutoNum type="arabicPeriod"/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Lack Of Volunteers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The Club Level.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indent="-342900">
              <a:lnSpc>
                <a:spcPct val="115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Member Resistance To 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Change And Technology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indent="-342900">
              <a:lnSpc>
                <a:spcPct val="115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Affordability To Pay Dues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indent="-342900">
              <a:lnSpc>
                <a:spcPct val="115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College Students Have Limited Time/ Finances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indent="-342900">
              <a:lnSpc>
                <a:spcPct val="115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Marketing The Lions Brand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indent="-342900">
              <a:lnSpc>
                <a:spcPct val="115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Cyber Security Threats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/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809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CB464-400A-93E0-062B-C243FB181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7661" y="0"/>
            <a:ext cx="5404338" cy="1074420"/>
          </a:xfrm>
          <a:solidFill>
            <a:schemeClr val="accent4">
              <a:lumMod val="40000"/>
              <a:lumOff val="60000"/>
            </a:schemeClr>
          </a:solidFill>
        </p:spPr>
        <p:txBody>
          <a:bodyPr numCol="1">
            <a:normAutofit fontScale="90000"/>
          </a:bodyPr>
          <a:lstStyle/>
          <a:p>
            <a:pPr algn="l">
              <a:lnSpc>
                <a:spcPct val="100000"/>
              </a:lnSpc>
            </a:pP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District 2-X1 Goals 2024-2025</a:t>
            </a:r>
            <a:br>
              <a:rPr lang="en-US" sz="1400" dirty="0"/>
            </a:br>
            <a:endParaRPr lang="en-US" sz="4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3C423C-6C54-1924-A322-FED8CC83C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87661" cy="1074420"/>
          </a:xfrm>
          <a:prstGeom prst="rect">
            <a:avLst/>
          </a:prstGeom>
          <a:solidFill>
            <a:schemeClr val="accent5"/>
          </a:solidFill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F517BF9-A333-8AD1-6EBC-7AEFDE243239}"/>
              </a:ext>
            </a:extLst>
          </p:cNvPr>
          <p:cNvGraphicFramePr>
            <a:graphicFrameLocks noGrp="1"/>
          </p:cNvGraphicFramePr>
          <p:nvPr/>
        </p:nvGraphicFramePr>
        <p:xfrm>
          <a:off x="114300" y="2293038"/>
          <a:ext cx="12077699" cy="39858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18562">
                  <a:extLst>
                    <a:ext uri="{9D8B030D-6E8A-4147-A177-3AD203B41FA5}">
                      <a16:colId xmlns:a16="http://schemas.microsoft.com/office/drawing/2014/main" val="2582243480"/>
                    </a:ext>
                  </a:extLst>
                </a:gridCol>
                <a:gridCol w="1470890">
                  <a:extLst>
                    <a:ext uri="{9D8B030D-6E8A-4147-A177-3AD203B41FA5}">
                      <a16:colId xmlns:a16="http://schemas.microsoft.com/office/drawing/2014/main" val="583010185"/>
                    </a:ext>
                  </a:extLst>
                </a:gridCol>
                <a:gridCol w="2702385">
                  <a:extLst>
                    <a:ext uri="{9D8B030D-6E8A-4147-A177-3AD203B41FA5}">
                      <a16:colId xmlns:a16="http://schemas.microsoft.com/office/drawing/2014/main" val="7000104"/>
                    </a:ext>
                  </a:extLst>
                </a:gridCol>
                <a:gridCol w="1675780">
                  <a:extLst>
                    <a:ext uri="{9D8B030D-6E8A-4147-A177-3AD203B41FA5}">
                      <a16:colId xmlns:a16="http://schemas.microsoft.com/office/drawing/2014/main" val="2833219092"/>
                    </a:ext>
                  </a:extLst>
                </a:gridCol>
                <a:gridCol w="1592746">
                  <a:extLst>
                    <a:ext uri="{9D8B030D-6E8A-4147-A177-3AD203B41FA5}">
                      <a16:colId xmlns:a16="http://schemas.microsoft.com/office/drawing/2014/main" val="1212448798"/>
                    </a:ext>
                  </a:extLst>
                </a:gridCol>
                <a:gridCol w="1917336">
                  <a:extLst>
                    <a:ext uri="{9D8B030D-6E8A-4147-A177-3AD203B41FA5}">
                      <a16:colId xmlns:a16="http://schemas.microsoft.com/office/drawing/2014/main" val="1035538551"/>
                    </a:ext>
                  </a:extLst>
                </a:gridCol>
              </a:tblGrid>
              <a:tr h="1308355">
                <a:tc rowSpan="2">
                  <a:txBody>
                    <a:bodyPr/>
                    <a:lstStyle/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711658"/>
                  </a:ext>
                </a:extLst>
              </a:tr>
              <a:tr h="26774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0743035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74561E8A-70E7-3F0A-1A54-ACF9348CC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77375"/>
            <a:ext cx="2351215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b="1" u="sng" dirty="0">
              <a:solidFill>
                <a:schemeClr val="accent1"/>
              </a:solidFill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b="1" dirty="0">
              <a:solidFill>
                <a:schemeClr val="accent5"/>
              </a:solidFill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b="1" dirty="0">
              <a:solidFill>
                <a:schemeClr val="accent5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59F635-2B42-14DB-6CD0-8C9E39F5073E}"/>
              </a:ext>
            </a:extLst>
          </p:cNvPr>
          <p:cNvSpPr txBox="1"/>
          <p:nvPr/>
        </p:nvSpPr>
        <p:spPr>
          <a:xfrm>
            <a:off x="0" y="2057400"/>
            <a:ext cx="17979390" cy="3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0" lvl="3">
              <a:lnSpc>
                <a:spcPct val="107000"/>
              </a:lnSpc>
              <a:spcAft>
                <a:spcPts val="800"/>
              </a:spcAft>
            </a:pPr>
            <a:r>
              <a:rPr lang="en-US" sz="1400" b="1" kern="100" dirty="0">
                <a:solidFill>
                  <a:srgbClr val="00338D"/>
                </a:solidFill>
                <a:effectLst/>
                <a:highlight>
                  <a:srgbClr val="FFFFFF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83B51D-E21A-4832-5011-57DE5D188ABD}"/>
              </a:ext>
            </a:extLst>
          </p:cNvPr>
          <p:cNvSpPr txBox="1"/>
          <p:nvPr/>
        </p:nvSpPr>
        <p:spPr>
          <a:xfrm>
            <a:off x="0" y="1074421"/>
            <a:ext cx="12192000" cy="24314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CLUBS MEMBERSHIP STATUS: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1" u="none" strike="noStrike" cap="none" normalizeH="0" baseline="0" dirty="0">
                <a:ln>
                  <a:noFill/>
                </a:ln>
                <a:solidFill>
                  <a:srgbClr val="0D0D0D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Those who charter new clubs and increase the number of new members beyond these expectations would achieve an extraordinary accomplishment</a:t>
            </a:r>
            <a:r>
              <a:rPr lang="en-US" altLang="en-US" sz="2000" b="1" i="1" dirty="0">
                <a:solidFill>
                  <a:srgbClr val="0D0D0D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/recognitions.</a:t>
            </a:r>
            <a:endParaRPr kumimoji="0" lang="en-US" altLang="en-US" sz="2000" b="1" i="1" u="none" strike="noStrike" cap="none" normalizeH="0" baseline="0" dirty="0">
              <a:ln>
                <a:noFill/>
              </a:ln>
              <a:solidFill>
                <a:srgbClr val="0D0D0D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b="1" i="1" dirty="0">
              <a:solidFill>
                <a:srgbClr val="0D0D0D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F014221-0A51-5413-35D9-F909DBB6D4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19927"/>
              </p:ext>
            </p:extLst>
          </p:nvPr>
        </p:nvGraphicFramePr>
        <p:xfrm>
          <a:off x="0" y="2528676"/>
          <a:ext cx="12191999" cy="4329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91999">
                  <a:extLst>
                    <a:ext uri="{9D8B030D-6E8A-4147-A177-3AD203B41FA5}">
                      <a16:colId xmlns:a16="http://schemas.microsoft.com/office/drawing/2014/main" val="2470525001"/>
                    </a:ext>
                  </a:extLst>
                </a:gridCol>
              </a:tblGrid>
              <a:tr h="432932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 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32" marR="67332" marT="0" marB="0"/>
                </a:tc>
                <a:extLst>
                  <a:ext uri="{0D108BD9-81ED-4DB2-BD59-A6C34878D82A}">
                    <a16:rowId xmlns:a16="http://schemas.microsoft.com/office/drawing/2014/main" val="946487654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88492BC-663D-D20D-AFCA-DB996F82AA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914560"/>
              </p:ext>
            </p:extLst>
          </p:nvPr>
        </p:nvGraphicFramePr>
        <p:xfrm>
          <a:off x="-2" y="2495992"/>
          <a:ext cx="12192001" cy="37522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63131">
                  <a:extLst>
                    <a:ext uri="{9D8B030D-6E8A-4147-A177-3AD203B41FA5}">
                      <a16:colId xmlns:a16="http://schemas.microsoft.com/office/drawing/2014/main" val="3915698674"/>
                    </a:ext>
                  </a:extLst>
                </a:gridCol>
                <a:gridCol w="2238611">
                  <a:extLst>
                    <a:ext uri="{9D8B030D-6E8A-4147-A177-3AD203B41FA5}">
                      <a16:colId xmlns:a16="http://schemas.microsoft.com/office/drawing/2014/main" val="4275112945"/>
                    </a:ext>
                  </a:extLst>
                </a:gridCol>
                <a:gridCol w="5890259">
                  <a:extLst>
                    <a:ext uri="{9D8B030D-6E8A-4147-A177-3AD203B41FA5}">
                      <a16:colId xmlns:a16="http://schemas.microsoft.com/office/drawing/2014/main" val="2439786020"/>
                    </a:ext>
                  </a:extLst>
                </a:gridCol>
              </a:tblGrid>
              <a:tr h="44119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Member Status/Club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Current Total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solidFill>
                            <a:schemeClr val="tx1"/>
                          </a:solidFill>
                          <a:effectLst/>
                        </a:rPr>
                        <a:t>Mimumum</a:t>
                      </a: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</a:rPr>
                        <a:t> Expectation- Net New Members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164285"/>
                  </a:ext>
                </a:extLst>
              </a:tr>
              <a:tr h="48478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 50 plus members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9 Clubs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</a:rPr>
                        <a:t>9X7=63   - Opportunity to charter new clubs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932738"/>
                  </a:ext>
                </a:extLst>
              </a:tr>
              <a:tr h="5413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More than 20 -49 members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31 Clubs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</a:rPr>
                        <a:t>31X3=93   (Net plus/ Try to Charter a new branch club/club)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427335"/>
                  </a:ext>
                </a:extLst>
              </a:tr>
              <a:tr h="50397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Between 15 - 19 members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13 Clubs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</a:rPr>
                        <a:t>13X4= 52 ( Try to grow at </a:t>
                      </a:r>
                      <a:r>
                        <a:rPr lang="en-US" sz="1800" kern="100" dirty="0" err="1">
                          <a:solidFill>
                            <a:schemeClr val="tx1"/>
                          </a:solidFill>
                          <a:effectLst/>
                        </a:rPr>
                        <a:t>laest</a:t>
                      </a: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</a:rPr>
                        <a:t> 20 members club)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371488"/>
                  </a:ext>
                </a:extLst>
              </a:tr>
              <a:tr h="55997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Between 10 - 14 members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 Clubs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</a:rPr>
                        <a:t>2X4=08 ( Grow to be 20 members Club)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728216"/>
                  </a:ext>
                </a:extLst>
              </a:tr>
              <a:tr h="56930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Less than 10 members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10 Clubs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</a:rPr>
                        <a:t>10X5 = 50 (Become at least 15 this year)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000977"/>
                  </a:ext>
                </a:extLst>
              </a:tr>
              <a:tr h="44119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highlight>
                            <a:srgbClr val="FFFF00"/>
                          </a:highlight>
                        </a:rPr>
                        <a:t>Total </a:t>
                      </a:r>
                      <a:endParaRPr lang="en-US" sz="1800" kern="1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highlight>
                            <a:srgbClr val="FFFF00"/>
                          </a:highlight>
                        </a:rPr>
                        <a:t>65</a:t>
                      </a:r>
                      <a:endParaRPr lang="en-US" sz="1800" kern="1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266 + New Chartering Clubs 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35530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2423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CB464-400A-93E0-062B-C243FB181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7661" y="0"/>
            <a:ext cx="5404338" cy="1074420"/>
          </a:xfrm>
          <a:solidFill>
            <a:schemeClr val="accent4">
              <a:lumMod val="40000"/>
              <a:lumOff val="60000"/>
            </a:schemeClr>
          </a:solidFill>
        </p:spPr>
        <p:txBody>
          <a:bodyPr numCol="1">
            <a:normAutofit fontScale="90000"/>
          </a:bodyPr>
          <a:lstStyle/>
          <a:p>
            <a:pPr algn="l">
              <a:lnSpc>
                <a:spcPct val="100000"/>
              </a:lnSpc>
            </a:pP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District 2-X1 Goals 2024-2025</a:t>
            </a:r>
            <a:br>
              <a:rPr lang="en-US" sz="1400" dirty="0"/>
            </a:br>
            <a:endParaRPr lang="en-US" sz="4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3C423C-6C54-1924-A322-FED8CC83C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87661" cy="1074420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74561E8A-70E7-3F0A-1A54-ACF9348CC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31264"/>
            <a:ext cx="2351215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b="1" dirty="0">
              <a:solidFill>
                <a:schemeClr val="accent5"/>
              </a:solidFill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b="1" dirty="0">
              <a:solidFill>
                <a:schemeClr val="accent5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59F635-2B42-14DB-6CD0-8C9E39F5073E}"/>
              </a:ext>
            </a:extLst>
          </p:cNvPr>
          <p:cNvSpPr txBox="1"/>
          <p:nvPr/>
        </p:nvSpPr>
        <p:spPr>
          <a:xfrm>
            <a:off x="0" y="1958340"/>
            <a:ext cx="12192000" cy="39867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GOALS</a:t>
            </a:r>
            <a:r>
              <a:rPr lang="en-US" sz="1800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https://www.youtube.com/watch?v=UTneXvcxvTU</a:t>
            </a:r>
            <a:r>
              <a:rPr lang="en-US" sz="1800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kern="0" spc="4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MISSION 1.5 </a:t>
            </a:r>
            <a:r>
              <a:rPr lang="en-US" sz="2400" kern="0" spc="4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z="2400" kern="0" spc="4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our latest membership growth initiative, but setting and achieving district growth targets has always been an important part of how we serve as Lions.</a:t>
            </a:r>
            <a:endParaRPr lang="en-US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ts val="1800"/>
              </a:lnSpc>
              <a:spcBef>
                <a:spcPts val="0"/>
              </a:spcBef>
              <a:spcAft>
                <a:spcPts val="1125"/>
              </a:spcAft>
              <a:buFont typeface="Wingdings" panose="05000000000000000000" pitchFamily="2" charset="2"/>
              <a:buChar char="Ø"/>
            </a:pPr>
            <a:r>
              <a:rPr lang="en-US" sz="2400" kern="0" spc="4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Our district teams develop goals and action plans by planning for a successful year ahead. </a:t>
            </a:r>
          </a:p>
          <a:p>
            <a:pPr marL="285750" marR="0" indent="-285750">
              <a:lnSpc>
                <a:spcPts val="1800"/>
              </a:lnSpc>
              <a:spcBef>
                <a:spcPts val="0"/>
              </a:spcBef>
              <a:spcAft>
                <a:spcPts val="1125"/>
              </a:spcAft>
              <a:buFont typeface="Wingdings" panose="05000000000000000000" pitchFamily="2" charset="2"/>
              <a:buChar char="Ø"/>
            </a:pPr>
            <a:endParaRPr lang="en-US" sz="2400" kern="0" spc="4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ts val="1800"/>
              </a:lnSpc>
              <a:spcBef>
                <a:spcPts val="0"/>
              </a:spcBef>
              <a:spcAft>
                <a:spcPts val="1125"/>
              </a:spcAft>
              <a:buFont typeface="Wingdings" panose="05000000000000000000" pitchFamily="2" charset="2"/>
              <a:buChar char="Ø"/>
            </a:pPr>
            <a:r>
              <a:rPr lang="en-US" sz="2400" kern="0" spc="4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Driven by the action plans created, Lions in your communities will increase our service impact on a local and global level.</a:t>
            </a:r>
          </a:p>
          <a:p>
            <a:pPr marR="0">
              <a:lnSpc>
                <a:spcPts val="1800"/>
              </a:lnSpc>
              <a:spcBef>
                <a:spcPts val="0"/>
              </a:spcBef>
              <a:spcAft>
                <a:spcPts val="1125"/>
              </a:spcAft>
            </a:pPr>
            <a:endParaRPr lang="en-US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ts val="1800"/>
              </a:lnSpc>
              <a:spcBef>
                <a:spcPts val="0"/>
              </a:spcBef>
              <a:spcAft>
                <a:spcPts val="1125"/>
              </a:spcAft>
              <a:buFont typeface="Wingdings" panose="05000000000000000000" pitchFamily="2" charset="2"/>
              <a:buChar char="Ø"/>
            </a:pPr>
            <a:r>
              <a:rPr lang="en-US" sz="2400" kern="0" spc="4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Our commitment in strengthening our District by developing strategic action plans in support of the following association goals</a:t>
            </a:r>
            <a:endParaRPr lang="en-US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B7AD1A-2680-C8BD-52FC-BD782FF40BEC}"/>
              </a:ext>
            </a:extLst>
          </p:cNvPr>
          <p:cNvSpPr txBox="1"/>
          <p:nvPr/>
        </p:nvSpPr>
        <p:spPr>
          <a:xfrm>
            <a:off x="121920" y="1203960"/>
            <a:ext cx="12070078" cy="5808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i="1" kern="1800" spc="4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2024-2025 </a:t>
            </a:r>
            <a:r>
              <a:rPr lang="en-US" sz="3200" b="1" i="1" kern="10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District Goal and Action Plan</a:t>
            </a:r>
          </a:p>
        </p:txBody>
      </p:sp>
      <p:pic>
        <p:nvPicPr>
          <p:cNvPr id="8" name="Picture 7" descr="2024-2025 District Goals">
            <a:extLst>
              <a:ext uri="{FF2B5EF4-FFF2-40B4-BE49-F238E27FC236}">
                <a16:creationId xmlns:a16="http://schemas.microsoft.com/office/drawing/2014/main" id="{91694E99-1432-7174-AA60-67BCC6A13A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080" y="535145"/>
            <a:ext cx="1310640" cy="1249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6990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CB464-400A-93E0-062B-C243FB181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7661" y="0"/>
            <a:ext cx="5404338" cy="1074420"/>
          </a:xfrm>
          <a:solidFill>
            <a:schemeClr val="accent4">
              <a:lumMod val="40000"/>
              <a:lumOff val="60000"/>
            </a:schemeClr>
          </a:solidFill>
        </p:spPr>
        <p:txBody>
          <a:bodyPr numCol="1">
            <a:normAutofit fontScale="90000"/>
          </a:bodyPr>
          <a:lstStyle/>
          <a:p>
            <a:pPr algn="l">
              <a:lnSpc>
                <a:spcPct val="100000"/>
              </a:lnSpc>
            </a:pP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District 2-X1 Goals 2024-2025</a:t>
            </a:r>
            <a:br>
              <a:rPr lang="en-US" sz="1400" dirty="0"/>
            </a:br>
            <a:r>
              <a:rPr lang="en-US" sz="1100" dirty="0">
                <a:hlinkClick r:id="rId3"/>
              </a:rPr>
              <a:t>Action Plan Membership 2024-2025.docx</a:t>
            </a:r>
            <a:endParaRPr lang="en-US" sz="4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3C423C-6C54-1924-A322-FED8CC83C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87661" cy="1074420"/>
          </a:xfrm>
          <a:prstGeom prst="rect">
            <a:avLst/>
          </a:prstGeom>
          <a:solidFill>
            <a:schemeClr val="accent5"/>
          </a:solidFill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F517BF9-A333-8AD1-6EBC-7AEFDE2432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8029690"/>
              </p:ext>
            </p:extLst>
          </p:nvPr>
        </p:nvGraphicFramePr>
        <p:xfrm>
          <a:off x="0" y="2217420"/>
          <a:ext cx="12192002" cy="51262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4290">
                  <a:extLst>
                    <a:ext uri="{9D8B030D-6E8A-4147-A177-3AD203B41FA5}">
                      <a16:colId xmlns:a16="http://schemas.microsoft.com/office/drawing/2014/main" val="2582243480"/>
                    </a:ext>
                  </a:extLst>
                </a:gridCol>
                <a:gridCol w="1484810">
                  <a:extLst>
                    <a:ext uri="{9D8B030D-6E8A-4147-A177-3AD203B41FA5}">
                      <a16:colId xmlns:a16="http://schemas.microsoft.com/office/drawing/2014/main" val="583010185"/>
                    </a:ext>
                  </a:extLst>
                </a:gridCol>
                <a:gridCol w="2727960">
                  <a:extLst>
                    <a:ext uri="{9D8B030D-6E8A-4147-A177-3AD203B41FA5}">
                      <a16:colId xmlns:a16="http://schemas.microsoft.com/office/drawing/2014/main" val="7000104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2833219092"/>
                    </a:ext>
                  </a:extLst>
                </a:gridCol>
                <a:gridCol w="1607820">
                  <a:extLst>
                    <a:ext uri="{9D8B030D-6E8A-4147-A177-3AD203B41FA5}">
                      <a16:colId xmlns:a16="http://schemas.microsoft.com/office/drawing/2014/main" val="1212448798"/>
                    </a:ext>
                  </a:extLst>
                </a:gridCol>
                <a:gridCol w="1935482">
                  <a:extLst>
                    <a:ext uri="{9D8B030D-6E8A-4147-A177-3AD203B41FA5}">
                      <a16:colId xmlns:a16="http://schemas.microsoft.com/office/drawing/2014/main" val="1035538551"/>
                    </a:ext>
                  </a:extLst>
                </a:gridCol>
              </a:tblGrid>
              <a:tr h="400714">
                <a:tc>
                  <a:txBody>
                    <a:bodyPr/>
                    <a:lstStyle/>
                    <a:p>
                      <a:endParaRPr lang="en-US" sz="2000" dirty="0">
                        <a:latin typeface="+mn-lt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+mn-lt"/>
                      </a:endParaRPr>
                    </a:p>
                  </a:txBody>
                  <a:tcPr marL="81882" marR="81882" marT="40941" marB="40941"/>
                </a:tc>
                <a:tc>
                  <a:txBody>
                    <a:bodyPr/>
                    <a:lstStyle/>
                    <a:p>
                      <a:endParaRPr lang="en-US" sz="2000">
                        <a:latin typeface="+mn-lt"/>
                      </a:endParaRPr>
                    </a:p>
                  </a:txBody>
                  <a:tcPr marL="81882" marR="81882" marT="40941" marB="40941"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+mn-lt"/>
                      </a:endParaRPr>
                    </a:p>
                  </a:txBody>
                  <a:tcPr marL="81882" marR="81882" marT="40941" marB="40941"/>
                </a:tc>
                <a:tc>
                  <a:txBody>
                    <a:bodyPr/>
                    <a:lstStyle/>
                    <a:p>
                      <a:endParaRPr lang="en-US" sz="2000">
                        <a:latin typeface="+mn-lt"/>
                      </a:endParaRPr>
                    </a:p>
                  </a:txBody>
                  <a:tcPr marL="81882" marR="81882" marT="40941" marB="40941"/>
                </a:tc>
                <a:tc>
                  <a:txBody>
                    <a:bodyPr/>
                    <a:lstStyle/>
                    <a:p>
                      <a:endParaRPr lang="en-US" sz="2000">
                        <a:latin typeface="+mn-lt"/>
                      </a:endParaRPr>
                    </a:p>
                  </a:txBody>
                  <a:tcPr marL="81882" marR="81882" marT="40941" marB="40941"/>
                </a:tc>
                <a:extLst>
                  <a:ext uri="{0D108BD9-81ED-4DB2-BD59-A6C34878D82A}">
                    <a16:rowId xmlns:a16="http://schemas.microsoft.com/office/drawing/2014/main" val="786431621"/>
                  </a:ext>
                </a:extLst>
              </a:tr>
              <a:tr h="66093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Memberships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Mission 1.5 Targets(LCI)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District Goal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+mn-lt"/>
                        </a:rPr>
                        <a:t>Actual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+mn-lt"/>
                        </a:rPr>
                        <a:t>(Current)</a:t>
                      </a:r>
                      <a:endPara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+mn-lt"/>
                        </a:rPr>
                        <a:t> </a:t>
                      </a:r>
                      <a:endPara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extLst>
                  <a:ext uri="{0D108BD9-81ED-4DB2-BD59-A6C34878D82A}">
                    <a16:rowId xmlns:a16="http://schemas.microsoft.com/office/drawing/2014/main" val="1622116619"/>
                  </a:ext>
                </a:extLst>
              </a:tr>
              <a:tr h="322968">
                <a:tc rowSpan="2">
                  <a:txBody>
                    <a:bodyPr/>
                    <a:lstStyle/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New Clubs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Minimum</a:t>
                      </a: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2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3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extLst>
                  <a:ext uri="{0D108BD9-81ED-4DB2-BD59-A6C34878D82A}">
                    <a16:rowId xmlns:a16="http://schemas.microsoft.com/office/drawing/2014/main" val="3525038493"/>
                  </a:ext>
                </a:extLst>
              </a:tr>
              <a:tr h="6609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Expectations</a:t>
                      </a: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1411" marR="6141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extLst>
                  <a:ext uri="{0D108BD9-81ED-4DB2-BD59-A6C34878D82A}">
                    <a16:rowId xmlns:a16="http://schemas.microsoft.com/office/drawing/2014/main" val="3770319405"/>
                  </a:ext>
                </a:extLst>
              </a:tr>
              <a:tr h="322968">
                <a:tc rowSpan="2">
                  <a:txBody>
                    <a:bodyPr/>
                    <a:lstStyle/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New Members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Minimum</a:t>
                      </a: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351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350</a:t>
                      </a:r>
                    </a:p>
                  </a:txBody>
                  <a:tcPr marL="61411" marR="6141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extLst>
                  <a:ext uri="{0D108BD9-81ED-4DB2-BD59-A6C34878D82A}">
                    <a16:rowId xmlns:a16="http://schemas.microsoft.com/office/drawing/2014/main" val="4226020671"/>
                  </a:ext>
                </a:extLst>
              </a:tr>
              <a:tr h="6609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Expectations</a:t>
                      </a: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450</a:t>
                      </a:r>
                    </a:p>
                  </a:txBody>
                  <a:tcPr marL="61411" marR="6141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extLst>
                  <a:ext uri="{0D108BD9-81ED-4DB2-BD59-A6C34878D82A}">
                    <a16:rowId xmlns:a16="http://schemas.microsoft.com/office/drawing/2014/main" val="1506940427"/>
                  </a:ext>
                </a:extLst>
              </a:tr>
              <a:tr h="451984">
                <a:tc rowSpan="2">
                  <a:txBody>
                    <a:bodyPr/>
                    <a:lstStyle/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Dropped Members: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(Focus Retention)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Minimum</a:t>
                      </a: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-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extLst>
                  <a:ext uri="{0D108BD9-81ED-4DB2-BD59-A6C34878D82A}">
                    <a16:rowId xmlns:a16="http://schemas.microsoft.com/office/drawing/2014/main" val="3484169317"/>
                  </a:ext>
                </a:extLst>
              </a:tr>
              <a:tr h="6609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Expectations</a:t>
                      </a: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293</a:t>
                      </a: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270</a:t>
                      </a:r>
                    </a:p>
                  </a:txBody>
                  <a:tcPr marL="61411" marR="6141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246</a:t>
                      </a: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extLst>
                  <a:ext uri="{0D108BD9-81ED-4DB2-BD59-A6C34878D82A}">
                    <a16:rowId xmlns:a16="http://schemas.microsoft.com/office/drawing/2014/main" val="2980896611"/>
                  </a:ext>
                </a:extLst>
              </a:tr>
              <a:tr h="322968">
                <a:tc rowSpan="2">
                  <a:txBody>
                    <a:bodyPr/>
                    <a:lstStyle/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Net members: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Minimum</a:t>
                      </a: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80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157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extLst>
                  <a:ext uri="{0D108BD9-81ED-4DB2-BD59-A6C34878D82A}">
                    <a16:rowId xmlns:a16="http://schemas.microsoft.com/office/drawing/2014/main" val="158711658"/>
                  </a:ext>
                </a:extLst>
              </a:tr>
              <a:tr h="6609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Expectations</a:t>
                      </a: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180</a:t>
                      </a: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extLst>
                  <a:ext uri="{0D108BD9-81ED-4DB2-BD59-A6C34878D82A}">
                    <a16:rowId xmlns:a16="http://schemas.microsoft.com/office/drawing/2014/main" val="1600743035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74561E8A-70E7-3F0A-1A54-ACF9348CC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079553"/>
            <a:ext cx="12192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6"/>
                </a:solidFill>
              </a:rPr>
              <a:t>A SHORT OVERVIEW OF THE CURRENT LY 2024-2025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Membership: Opening tentative: 1900            </a:t>
            </a:r>
            <a:r>
              <a:rPr lang="en-US" altLang="en-US" sz="2800" b="1" dirty="0"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End of the year: Expected 2080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304604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CB464-400A-93E0-062B-C243FB181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7661" y="0"/>
            <a:ext cx="5404338" cy="1074420"/>
          </a:xfrm>
          <a:solidFill>
            <a:schemeClr val="accent4">
              <a:lumMod val="40000"/>
              <a:lumOff val="60000"/>
            </a:schemeClr>
          </a:solidFill>
        </p:spPr>
        <p:txBody>
          <a:bodyPr numCol="1">
            <a:normAutofit fontScale="90000"/>
          </a:bodyPr>
          <a:lstStyle/>
          <a:p>
            <a:pPr algn="l">
              <a:lnSpc>
                <a:spcPct val="100000"/>
              </a:lnSpc>
            </a:pP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District 2-X1 Goals 2024-2025</a:t>
            </a:r>
            <a:br>
              <a:rPr lang="en-US" sz="1400" dirty="0"/>
            </a:br>
            <a:endParaRPr lang="en-US" sz="4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3C423C-6C54-1924-A322-FED8CC83C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87661" cy="1074420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59F635-2B42-14DB-6CD0-8C9E39F5073E}"/>
              </a:ext>
            </a:extLst>
          </p:cNvPr>
          <p:cNvSpPr txBox="1"/>
          <p:nvPr/>
        </p:nvSpPr>
        <p:spPr>
          <a:xfrm>
            <a:off x="525780" y="2057400"/>
            <a:ext cx="11666220" cy="33387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2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Each Club’s increase net member should be at least 2 members per 10 existing members, i.e. 20 % of the total existing members (1900*20%)=380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2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Retention should be targeted to dropped rate decrease by 20% in each club (300*20%) =60, not more than 240 drop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2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 growth of membership should be at least 380-240= 140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2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Club Chartering at least 3, 20*3=60 members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en-US" sz="2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targeted net new members 140+60= 200 end of the year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Retention Clue: If you drop 1 member, add at least 2 members, stay positive 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5AF421-C82F-5E40-EF79-4C297C1931B7}"/>
              </a:ext>
            </a:extLst>
          </p:cNvPr>
          <p:cNvSpPr txBox="1"/>
          <p:nvPr/>
        </p:nvSpPr>
        <p:spPr>
          <a:xfrm>
            <a:off x="1" y="1190358"/>
            <a:ext cx="12191998" cy="6588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CLUB LEVEL TARGET: MEMBERSHIP</a:t>
            </a:r>
            <a:endParaRPr lang="en-US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373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CB464-400A-93E0-062B-C243FB181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7661" y="0"/>
            <a:ext cx="5404338" cy="1074420"/>
          </a:xfrm>
          <a:solidFill>
            <a:schemeClr val="accent4">
              <a:lumMod val="40000"/>
              <a:lumOff val="60000"/>
            </a:schemeClr>
          </a:solidFill>
        </p:spPr>
        <p:txBody>
          <a:bodyPr numCol="1">
            <a:normAutofit fontScale="90000"/>
          </a:bodyPr>
          <a:lstStyle/>
          <a:p>
            <a:pPr algn="l">
              <a:lnSpc>
                <a:spcPct val="100000"/>
              </a:lnSpc>
            </a:pP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District 2-X1 Goals 2024-2025</a:t>
            </a:r>
            <a:br>
              <a:rPr lang="en-US" sz="1400" dirty="0"/>
            </a:br>
            <a:r>
              <a:rPr lang="fr-FR" sz="1600" dirty="0">
                <a:hlinkClick r:id="rId3"/>
              </a:rPr>
              <a:t>Action Plan Service </a:t>
            </a:r>
            <a:r>
              <a:rPr lang="fr-FR" sz="1600" dirty="0" err="1">
                <a:hlinkClick r:id="rId3"/>
              </a:rPr>
              <a:t>Activities</a:t>
            </a:r>
            <a:r>
              <a:rPr lang="fr-FR" sz="1600" dirty="0">
                <a:hlinkClick r:id="rId3"/>
              </a:rPr>
              <a:t> 2024-2025.docx</a:t>
            </a:r>
            <a:endParaRPr lang="en-US" sz="16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3C423C-6C54-1924-A322-FED8CC83C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87661" cy="1074420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74561E8A-70E7-3F0A-1A54-ACF9348CC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" y="1445282"/>
            <a:ext cx="1217675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b="1" dirty="0">
              <a:solidFill>
                <a:schemeClr val="accent5"/>
              </a:solidFill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b="1" dirty="0">
              <a:solidFill>
                <a:schemeClr val="accent5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59F635-2B42-14DB-6CD0-8C9E39F5073E}"/>
              </a:ext>
            </a:extLst>
          </p:cNvPr>
          <p:cNvSpPr txBox="1"/>
          <p:nvPr/>
        </p:nvSpPr>
        <p:spPr>
          <a:xfrm>
            <a:off x="30482" y="1796354"/>
            <a:ext cx="12085318" cy="14549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9144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By the end of the 2024-2025 fiscal year, District 2-X1 will serve minimum of 200</a:t>
            </a:r>
            <a:r>
              <a:rPr lang="en-US" sz="2800" b="1" u="sng" kern="1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,000 </a:t>
            </a:r>
            <a:r>
              <a:rPr lang="en-US" sz="28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persons and will maintain the clubs reporting service at 80%, which is 52 clubs out of 65 clubs.</a:t>
            </a:r>
            <a:r>
              <a:rPr lang="en-US" sz="2800" b="1" kern="100" dirty="0">
                <a:solidFill>
                  <a:srgbClr val="00338D"/>
                </a:solidFill>
                <a:effectLst/>
                <a:highlight>
                  <a:srgbClr val="FFFFFF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2800" b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4915A6-7216-2B96-397C-6D051E3C6D89}"/>
              </a:ext>
            </a:extLst>
          </p:cNvPr>
          <p:cNvSpPr txBox="1"/>
          <p:nvPr/>
        </p:nvSpPr>
        <p:spPr>
          <a:xfrm>
            <a:off x="22860" y="1211580"/>
            <a:ext cx="12161518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/>
              <a:t>2. SERVICE GOALS    2024-2025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DFF946-AA12-CB82-6755-B4381BC8F0BE}"/>
              </a:ext>
            </a:extLst>
          </p:cNvPr>
          <p:cNvSpPr txBox="1"/>
          <p:nvPr/>
        </p:nvSpPr>
        <p:spPr>
          <a:xfrm>
            <a:off x="15241" y="3251304"/>
            <a:ext cx="12176760" cy="369331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endParaRPr lang="en-US" sz="1800" b="1" u="sng" dirty="0"/>
          </a:p>
          <a:p>
            <a:r>
              <a:rPr lang="en-US" sz="2400" b="1" u="sng" dirty="0"/>
              <a:t>Service:</a:t>
            </a:r>
          </a:p>
          <a:p>
            <a:r>
              <a:rPr lang="en-US" sz="2400" b="1" dirty="0"/>
              <a:t> Official Goal: Serve 200K People </a:t>
            </a:r>
          </a:p>
          <a:p>
            <a:r>
              <a:rPr lang="en-US" sz="2400" b="1" dirty="0"/>
              <a:t> Expectations: Serve 350K People                         Hours: 90K</a:t>
            </a:r>
          </a:p>
          <a:p>
            <a:r>
              <a:rPr lang="en-US" sz="2400" b="1" dirty="0"/>
              <a:t> </a:t>
            </a:r>
          </a:p>
          <a:p>
            <a:r>
              <a:rPr lang="en-US" sz="2400" b="1" dirty="0"/>
              <a:t> </a:t>
            </a:r>
            <a:r>
              <a:rPr lang="en-US" sz="2400" b="1" u="sng" dirty="0"/>
              <a:t>Clubs’ Service Reporting: </a:t>
            </a:r>
          </a:p>
          <a:p>
            <a:r>
              <a:rPr lang="en-US" sz="2400" b="1" dirty="0"/>
              <a:t> Official Goal: 80 % Clubs report services</a:t>
            </a:r>
          </a:p>
          <a:p>
            <a:r>
              <a:rPr lang="en-US" sz="2400" b="1" dirty="0"/>
              <a:t> Expectations: 90 % Clubs report services            Actual: </a:t>
            </a:r>
          </a:p>
          <a:p>
            <a:endParaRPr lang="fr-FR" sz="2400" dirty="0">
              <a:hlinkClick r:id="rId5"/>
            </a:endParaRPr>
          </a:p>
          <a:p>
            <a:r>
              <a:rPr lang="fr-FR" sz="2400" dirty="0">
                <a:hlinkClick r:id="rId5"/>
              </a:rPr>
              <a:t>Action Plan Service </a:t>
            </a:r>
            <a:r>
              <a:rPr lang="fr-FR" sz="2400" dirty="0" err="1">
                <a:hlinkClick r:id="rId5"/>
              </a:rPr>
              <a:t>Activities</a:t>
            </a:r>
            <a:r>
              <a:rPr lang="fr-FR" sz="2400" dirty="0">
                <a:hlinkClick r:id="rId5"/>
              </a:rPr>
              <a:t> 2024-2025.docx</a:t>
            </a:r>
            <a:endParaRPr lang="en-US" sz="2400" b="1" dirty="0"/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70874E6F-7CE8-4E3B-2653-C21B4577DB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CF1508-1FFB-AF56-C679-DAB69C1A6B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940" y="3368040"/>
            <a:ext cx="4152899" cy="333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71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CB464-400A-93E0-062B-C243FB181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7661" y="0"/>
            <a:ext cx="5404338" cy="1074420"/>
          </a:xfrm>
          <a:solidFill>
            <a:schemeClr val="accent4">
              <a:lumMod val="40000"/>
              <a:lumOff val="60000"/>
            </a:schemeClr>
          </a:solidFill>
        </p:spPr>
        <p:txBody>
          <a:bodyPr numCol="1">
            <a:normAutofit fontScale="90000"/>
          </a:bodyPr>
          <a:lstStyle/>
          <a:p>
            <a:pPr algn="l">
              <a:lnSpc>
                <a:spcPct val="100000"/>
              </a:lnSpc>
            </a:pP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District 2-X1 Goals 2024-2025</a:t>
            </a:r>
            <a:br>
              <a:rPr lang="en-US" sz="1400" dirty="0"/>
            </a:br>
            <a:endParaRPr lang="en-US" sz="4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3C423C-6C54-1924-A322-FED8CC83C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87661" cy="1074420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74561E8A-70E7-3F0A-1A54-ACF9348CC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31264"/>
            <a:ext cx="121919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b="1" dirty="0">
              <a:solidFill>
                <a:schemeClr val="accent5"/>
              </a:solidFill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b="1" dirty="0">
              <a:solidFill>
                <a:schemeClr val="accent5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59F635-2B42-14DB-6CD0-8C9E39F5073E}"/>
              </a:ext>
            </a:extLst>
          </p:cNvPr>
          <p:cNvSpPr txBox="1"/>
          <p:nvPr/>
        </p:nvSpPr>
        <p:spPr>
          <a:xfrm>
            <a:off x="0" y="2057400"/>
            <a:ext cx="12191999" cy="50300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endParaRPr lang="en-US" sz="1800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u="sng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District/Zone levels:</a:t>
            </a: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Each cabinet meeting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convention has 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least one service project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involving Leos and Lions or families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District Level Fellowship and service projects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working with district charities and LCIF projects 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(Build a bed, Food Drive, Health Services, DAWN projects, Environment/Community Clean up, Cyber security, Cancer Awareness, Funs raising activities, Picnic and others)</a:t>
            </a:r>
            <a:endParaRPr lang="en-US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Women and Youth program, Senior Citizen entertainment and fellowship, Lions Quest, Leader Dog and white Can, Sport Extravaganzas, Blood Drive </a:t>
            </a:r>
            <a:r>
              <a:rPr lang="en-US" sz="1800" b="1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etc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n-US" sz="1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and preparedness to serve disaster and humanity and provide the proper trainings</a:t>
            </a:r>
            <a:endParaRPr lang="en-US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u="sng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Club Level:</a:t>
            </a:r>
            <a:endParaRPr lang="en-US" sz="2400" b="1" u="sng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to add one new service project preferably LCI service areas as per community needs- Vision, Hunger, Diabetes, Environment, and Pediatric cancer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n-US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to participate the district level service projects, utilize the district charity services, Texas Lions Camp, Youth competitions,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0" lvl="3">
              <a:lnSpc>
                <a:spcPct val="107000"/>
              </a:lnSpc>
              <a:spcAft>
                <a:spcPts val="800"/>
              </a:spcAft>
            </a:pPr>
            <a:r>
              <a:rPr lang="en-US" b="1" kern="100" dirty="0">
                <a:solidFill>
                  <a:srgbClr val="00338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3A8927-AF24-D7BF-019A-99F29174EB04}"/>
              </a:ext>
            </a:extLst>
          </p:cNvPr>
          <p:cNvSpPr txBox="1"/>
          <p:nvPr/>
        </p:nvSpPr>
        <p:spPr>
          <a:xfrm>
            <a:off x="0" y="1190334"/>
            <a:ext cx="12191999" cy="523220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r>
              <a:rPr lang="en-US" altLang="en-US" sz="2800" b="1" dirty="0"/>
              <a:t>           SERVICE GOALS /Action Plans including Club level……..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467C7C-5DB2-9A58-8334-F8DA7C830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286" y="1172796"/>
            <a:ext cx="2493819" cy="1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97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CB464-400A-93E0-062B-C243FB181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0"/>
            <a:ext cx="5951220" cy="1211580"/>
          </a:xfrm>
          <a:solidFill>
            <a:schemeClr val="accent4">
              <a:lumMod val="40000"/>
              <a:lumOff val="60000"/>
            </a:schemeClr>
          </a:solidFill>
        </p:spPr>
        <p:txBody>
          <a:bodyPr numCol="1">
            <a:normAutofit fontScale="90000"/>
          </a:bodyPr>
          <a:lstStyle/>
          <a:p>
            <a:pPr algn="l">
              <a:lnSpc>
                <a:spcPct val="100000"/>
              </a:lnSpc>
            </a:pP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District 2-X1 Goals 2024-2025</a:t>
            </a:r>
            <a:br>
              <a:rPr lang="en-US" sz="1400" dirty="0"/>
            </a:br>
            <a:endParaRPr lang="en-US" sz="4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3C423C-6C54-1924-A322-FED8CC83C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21" y="0"/>
            <a:ext cx="6240779" cy="1211580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74561E8A-70E7-3F0A-1A54-ACF9348CC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" y="1211580"/>
            <a:ext cx="23512158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</a:rPr>
              <a:t>3. Leadership Goals : Trainings              </a:t>
            </a:r>
            <a:r>
              <a:rPr lang="en-US" sz="1600" dirty="0">
                <a:hlinkClick r:id="rId3"/>
              </a:rPr>
              <a:t>Action Plan Leadership Devel 2024-2025.docx</a:t>
            </a:r>
            <a:endParaRPr lang="en-US" alt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5E61A1-3CBF-39AB-2584-60829A8D3BC0}"/>
              </a:ext>
            </a:extLst>
          </p:cNvPr>
          <p:cNvSpPr txBox="1"/>
          <p:nvPr/>
        </p:nvSpPr>
        <p:spPr>
          <a:xfrm>
            <a:off x="-5" y="1796355"/>
            <a:ext cx="12192001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1"/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</a:rPr>
              <a:t>Leadership: Official Goal: </a:t>
            </a:r>
          </a:p>
          <a:p>
            <a:pPr lvl="1" algn="just"/>
            <a:r>
              <a:rPr lang="en-US" sz="2000" b="1" i="1" dirty="0"/>
              <a:t>A . Train at least 65% of Club Officers                  Expected : 80%</a:t>
            </a:r>
          </a:p>
          <a:p>
            <a:pPr lvl="1"/>
            <a:r>
              <a:rPr lang="en-US" sz="2000" b="1" i="1" dirty="0"/>
              <a:t>B. Train 100% of Zone Chairs                                  Expected: 100%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103E41-3FEE-CC5F-198F-A133D6A7CFAE}"/>
              </a:ext>
            </a:extLst>
          </p:cNvPr>
          <p:cNvSpPr txBox="1"/>
          <p:nvPr/>
        </p:nvSpPr>
        <p:spPr>
          <a:xfrm>
            <a:off x="-3" y="2873573"/>
            <a:ext cx="12191999" cy="37856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4. </a:t>
            </a:r>
            <a:endParaRPr lang="en-US" sz="2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6BEC45-96D6-6ED6-382A-2E91A4D37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73573"/>
            <a:ext cx="4547937" cy="39844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5CC69F-4B90-C274-3C86-B6A24281C4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926" y="2873573"/>
            <a:ext cx="4219070" cy="39844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8AF8DC6-EA3A-8482-5E97-DD72E5A14377}"/>
              </a:ext>
            </a:extLst>
          </p:cNvPr>
          <p:cNvSpPr txBox="1"/>
          <p:nvPr/>
        </p:nvSpPr>
        <p:spPr>
          <a:xfrm>
            <a:off x="4547937" y="2908904"/>
            <a:ext cx="3424989" cy="3970318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GLT/MENTORS/PDGs/RC, ZCS, GUIDING LIONS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SERVICE CHAIRS, CLUB OFFICERS, OTHER SPECIALISTS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TRAINING OPPORTUNITIES &amp; MATERIALS</a:t>
            </a:r>
          </a:p>
        </p:txBody>
      </p:sp>
    </p:spTree>
    <p:extLst>
      <p:ext uri="{BB962C8B-B14F-4D97-AF65-F5344CB8AC3E}">
        <p14:creationId xmlns:p14="http://schemas.microsoft.com/office/powerpoint/2010/main" val="957152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CB464-400A-93E0-062B-C243FB181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7661" y="0"/>
            <a:ext cx="5404338" cy="1074420"/>
          </a:xfrm>
          <a:solidFill>
            <a:schemeClr val="accent4">
              <a:lumMod val="40000"/>
              <a:lumOff val="60000"/>
            </a:schemeClr>
          </a:solidFill>
        </p:spPr>
        <p:txBody>
          <a:bodyPr numCol="1">
            <a:normAutofit fontScale="90000"/>
          </a:bodyPr>
          <a:lstStyle/>
          <a:p>
            <a:pPr algn="l">
              <a:lnSpc>
                <a:spcPct val="100000"/>
              </a:lnSpc>
            </a:pP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District 2-X1 Goals 2024-2025</a:t>
            </a:r>
            <a:br>
              <a:rPr lang="en-US" sz="1400" dirty="0"/>
            </a:br>
            <a:endParaRPr lang="en-US" sz="4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3C423C-6C54-1924-A322-FED8CC83C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87661" cy="1074420"/>
          </a:xfrm>
          <a:prstGeom prst="rect">
            <a:avLst/>
          </a:prstGeom>
          <a:solidFill>
            <a:schemeClr val="accent5"/>
          </a:solidFill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F517BF9-A333-8AD1-6EBC-7AEFDE2432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127151"/>
              </p:ext>
            </p:extLst>
          </p:nvPr>
        </p:nvGraphicFramePr>
        <p:xfrm>
          <a:off x="0" y="2217420"/>
          <a:ext cx="12192002" cy="51262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4290">
                  <a:extLst>
                    <a:ext uri="{9D8B030D-6E8A-4147-A177-3AD203B41FA5}">
                      <a16:colId xmlns:a16="http://schemas.microsoft.com/office/drawing/2014/main" val="2582243480"/>
                    </a:ext>
                  </a:extLst>
                </a:gridCol>
                <a:gridCol w="1484810">
                  <a:extLst>
                    <a:ext uri="{9D8B030D-6E8A-4147-A177-3AD203B41FA5}">
                      <a16:colId xmlns:a16="http://schemas.microsoft.com/office/drawing/2014/main" val="583010185"/>
                    </a:ext>
                  </a:extLst>
                </a:gridCol>
                <a:gridCol w="2727960">
                  <a:extLst>
                    <a:ext uri="{9D8B030D-6E8A-4147-A177-3AD203B41FA5}">
                      <a16:colId xmlns:a16="http://schemas.microsoft.com/office/drawing/2014/main" val="7000104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2833219092"/>
                    </a:ext>
                  </a:extLst>
                </a:gridCol>
                <a:gridCol w="1607820">
                  <a:extLst>
                    <a:ext uri="{9D8B030D-6E8A-4147-A177-3AD203B41FA5}">
                      <a16:colId xmlns:a16="http://schemas.microsoft.com/office/drawing/2014/main" val="1212448798"/>
                    </a:ext>
                  </a:extLst>
                </a:gridCol>
                <a:gridCol w="1935482">
                  <a:extLst>
                    <a:ext uri="{9D8B030D-6E8A-4147-A177-3AD203B41FA5}">
                      <a16:colId xmlns:a16="http://schemas.microsoft.com/office/drawing/2014/main" val="1035538551"/>
                    </a:ext>
                  </a:extLst>
                </a:gridCol>
              </a:tblGrid>
              <a:tr h="400714">
                <a:tc>
                  <a:txBody>
                    <a:bodyPr/>
                    <a:lstStyle/>
                    <a:p>
                      <a:endParaRPr lang="en-US" sz="2000" dirty="0">
                        <a:latin typeface="+mn-lt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+mn-lt"/>
                      </a:endParaRPr>
                    </a:p>
                  </a:txBody>
                  <a:tcPr marL="81882" marR="81882" marT="40941" marB="40941"/>
                </a:tc>
                <a:tc>
                  <a:txBody>
                    <a:bodyPr/>
                    <a:lstStyle/>
                    <a:p>
                      <a:endParaRPr lang="en-US" sz="2000">
                        <a:latin typeface="+mn-lt"/>
                      </a:endParaRPr>
                    </a:p>
                  </a:txBody>
                  <a:tcPr marL="81882" marR="81882" marT="40941" marB="40941"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+mn-lt"/>
                      </a:endParaRPr>
                    </a:p>
                  </a:txBody>
                  <a:tcPr marL="81882" marR="81882" marT="40941" marB="40941"/>
                </a:tc>
                <a:tc>
                  <a:txBody>
                    <a:bodyPr/>
                    <a:lstStyle/>
                    <a:p>
                      <a:endParaRPr lang="en-US" sz="2000">
                        <a:latin typeface="+mn-lt"/>
                      </a:endParaRPr>
                    </a:p>
                  </a:txBody>
                  <a:tcPr marL="81882" marR="81882" marT="40941" marB="40941"/>
                </a:tc>
                <a:tc>
                  <a:txBody>
                    <a:bodyPr/>
                    <a:lstStyle/>
                    <a:p>
                      <a:endParaRPr lang="en-US" sz="2000">
                        <a:latin typeface="+mn-lt"/>
                      </a:endParaRPr>
                    </a:p>
                  </a:txBody>
                  <a:tcPr marL="81882" marR="81882" marT="40941" marB="40941"/>
                </a:tc>
                <a:extLst>
                  <a:ext uri="{0D108BD9-81ED-4DB2-BD59-A6C34878D82A}">
                    <a16:rowId xmlns:a16="http://schemas.microsoft.com/office/drawing/2014/main" val="786431621"/>
                  </a:ext>
                </a:extLst>
              </a:tr>
              <a:tr h="66093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Memberships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Mission 1.5 Targets(LCI)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District Goal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+mn-lt"/>
                        </a:rPr>
                        <a:t>Actual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+mn-lt"/>
                        </a:rPr>
                        <a:t>(Current)</a:t>
                      </a:r>
                      <a:endPara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+mn-lt"/>
                        </a:rPr>
                        <a:t> </a:t>
                      </a:r>
                      <a:endPara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extLst>
                  <a:ext uri="{0D108BD9-81ED-4DB2-BD59-A6C34878D82A}">
                    <a16:rowId xmlns:a16="http://schemas.microsoft.com/office/drawing/2014/main" val="1622116619"/>
                  </a:ext>
                </a:extLst>
              </a:tr>
              <a:tr h="322968">
                <a:tc rowSpan="2">
                  <a:txBody>
                    <a:bodyPr/>
                    <a:lstStyle/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New Clubs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Minimum</a:t>
                      </a: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2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3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4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06/01/2024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extLst>
                  <a:ext uri="{0D108BD9-81ED-4DB2-BD59-A6C34878D82A}">
                    <a16:rowId xmlns:a16="http://schemas.microsoft.com/office/drawing/2014/main" val="3525038493"/>
                  </a:ext>
                </a:extLst>
              </a:tr>
              <a:tr h="6609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Expectations</a:t>
                      </a: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extLst>
                  <a:ext uri="{0D108BD9-81ED-4DB2-BD59-A6C34878D82A}">
                    <a16:rowId xmlns:a16="http://schemas.microsoft.com/office/drawing/2014/main" val="3770319405"/>
                  </a:ext>
                </a:extLst>
              </a:tr>
              <a:tr h="322968">
                <a:tc rowSpan="2">
                  <a:txBody>
                    <a:bodyPr/>
                    <a:lstStyle/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New Members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Minimum</a:t>
                      </a: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351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290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403</a:t>
                      </a: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extLst>
                  <a:ext uri="{0D108BD9-81ED-4DB2-BD59-A6C34878D82A}">
                    <a16:rowId xmlns:a16="http://schemas.microsoft.com/office/drawing/2014/main" val="4226020671"/>
                  </a:ext>
                </a:extLst>
              </a:tr>
              <a:tr h="6609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Expectations</a:t>
                      </a: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extLst>
                  <a:ext uri="{0D108BD9-81ED-4DB2-BD59-A6C34878D82A}">
                    <a16:rowId xmlns:a16="http://schemas.microsoft.com/office/drawing/2014/main" val="1506940427"/>
                  </a:ext>
                </a:extLst>
              </a:tr>
              <a:tr h="451984">
                <a:tc rowSpan="2">
                  <a:txBody>
                    <a:bodyPr/>
                    <a:lstStyle/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Dropped Members: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Minimum</a:t>
                      </a: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-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extLst>
                  <a:ext uri="{0D108BD9-81ED-4DB2-BD59-A6C34878D82A}">
                    <a16:rowId xmlns:a16="http://schemas.microsoft.com/office/drawing/2014/main" val="3484169317"/>
                  </a:ext>
                </a:extLst>
              </a:tr>
              <a:tr h="6609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Expectations</a:t>
                      </a: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</a:t>
                      </a: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280</a:t>
                      </a: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246</a:t>
                      </a: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extLst>
                  <a:ext uri="{0D108BD9-81ED-4DB2-BD59-A6C34878D82A}">
                    <a16:rowId xmlns:a16="http://schemas.microsoft.com/office/drawing/2014/main" val="2980896611"/>
                  </a:ext>
                </a:extLst>
              </a:tr>
              <a:tr h="322968">
                <a:tc rowSpan="2">
                  <a:txBody>
                    <a:bodyPr/>
                    <a:lstStyle/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+mn-lt"/>
                        </a:rPr>
                        <a:t>Net members: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+mn-lt"/>
                        </a:rPr>
                        <a:t> </a:t>
                      </a:r>
                      <a:endPara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Minimum</a:t>
                      </a: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50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157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extLst>
                  <a:ext uri="{0D108BD9-81ED-4DB2-BD59-A6C34878D82A}">
                    <a16:rowId xmlns:a16="http://schemas.microsoft.com/office/drawing/2014/main" val="158711658"/>
                  </a:ext>
                </a:extLst>
              </a:tr>
              <a:tr h="6609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Expectations</a:t>
                      </a: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162</a:t>
                      </a: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/>
                </a:tc>
                <a:extLst>
                  <a:ext uri="{0D108BD9-81ED-4DB2-BD59-A6C34878D82A}">
                    <a16:rowId xmlns:a16="http://schemas.microsoft.com/office/drawing/2014/main" val="1600743035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74561E8A-70E7-3F0A-1A54-ACF9348CC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31263"/>
            <a:ext cx="2351215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chemeClr val="accent6"/>
                </a:solidFill>
              </a:rPr>
              <a:t>A SHORT OVERVIEW OF THE CURRENT LY 2023-2024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Membership: Opening 1805           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Current: 1911 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516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CB464-400A-93E0-062B-C243FB181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7661" y="0"/>
            <a:ext cx="5404338" cy="1074420"/>
          </a:xfrm>
          <a:solidFill>
            <a:schemeClr val="accent4">
              <a:lumMod val="40000"/>
              <a:lumOff val="60000"/>
            </a:schemeClr>
          </a:solidFill>
        </p:spPr>
        <p:txBody>
          <a:bodyPr numCol="1">
            <a:normAutofit fontScale="90000"/>
          </a:bodyPr>
          <a:lstStyle/>
          <a:p>
            <a:pPr algn="l">
              <a:lnSpc>
                <a:spcPct val="100000"/>
              </a:lnSpc>
            </a:pP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District 2-X1 Goals 2024-2025</a:t>
            </a:r>
            <a:br>
              <a:rPr lang="en-US" sz="1400" dirty="0"/>
            </a:br>
            <a:endParaRPr lang="en-US" sz="4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3C423C-6C54-1924-A322-FED8CC83C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87661" cy="1074420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74561E8A-70E7-3F0A-1A54-ACF9348CC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6253" y="1130049"/>
            <a:ext cx="12191999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Leadership Goals : Trainings…………….</a:t>
            </a:r>
            <a:endParaRPr lang="en-US" altLang="en-US" sz="3600" b="1" dirty="0">
              <a:solidFill>
                <a:schemeClr val="accent5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59F635-2B42-14DB-6CD0-8C9E39F5073E}"/>
              </a:ext>
            </a:extLst>
          </p:cNvPr>
          <p:cNvSpPr txBox="1"/>
          <p:nvPr/>
        </p:nvSpPr>
        <p:spPr>
          <a:xfrm>
            <a:off x="525780" y="2057400"/>
            <a:ext cx="1745361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0" lvl="3">
              <a:lnSpc>
                <a:spcPct val="107000"/>
              </a:lnSpc>
              <a:spcAft>
                <a:spcPts val="800"/>
              </a:spcAft>
            </a:pPr>
            <a:r>
              <a:rPr lang="en-US" b="1" kern="100" dirty="0">
                <a:solidFill>
                  <a:srgbClr val="00338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93499E-B188-13EF-6571-546953C6E879}"/>
              </a:ext>
            </a:extLst>
          </p:cNvPr>
          <p:cNvSpPr txBox="1"/>
          <p:nvPr/>
        </p:nvSpPr>
        <p:spPr>
          <a:xfrm>
            <a:off x="0" y="1958738"/>
            <a:ext cx="12192000" cy="2216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06000"/>
              </a:lnSpc>
              <a:spcBef>
                <a:spcPts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By the end of the first quarter of the 2024-2025 fiscal year, District 2-X1 will conduct training sessions for club officers and zone chairpersons. The district GLT coordinator will report each training session using the "manage training" feature in Learn.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indent="-342900">
              <a:lnSpc>
                <a:spcPct val="106000"/>
              </a:lnSpc>
              <a:spcBef>
                <a:spcPts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district GLT coordinator will report each training session in Learn.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indent="-342900">
              <a:lnSpc>
                <a:spcPct val="106000"/>
              </a:lnSpc>
              <a:spcBef>
                <a:spcPts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Our team will ensure that 100% of zone chairpersons attend zone chairperson training.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indent="-342900">
              <a:lnSpc>
                <a:spcPct val="106000"/>
              </a:lnSpc>
              <a:spcBef>
                <a:spcPts val="0"/>
              </a:spcBef>
              <a:spcAft>
                <a:spcPts val="200"/>
              </a:spcAft>
              <a:buFont typeface="Wingdings" panose="05000000000000000000" pitchFamily="2" charset="2"/>
              <a:buChar char="§"/>
              <a:tabLst>
                <a:tab pos="685800" algn="l"/>
              </a:tabLst>
            </a:pP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Our district will confirm that at least 65 percent of club officers (president, secretary, and treasurer) attend club officer training.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GLT Coordinator form a trainer’s team as required and provide training to new members, club officers, Regional/Zone Chairs, Guiding Lions, and other cabinet and services chairs as necessary. </a:t>
            </a:r>
            <a:endParaRPr lang="en-US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8277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CB464-400A-93E0-062B-C243FB181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7661" y="0"/>
            <a:ext cx="5404338" cy="990280"/>
          </a:xfrm>
          <a:solidFill>
            <a:schemeClr val="accent4">
              <a:lumMod val="40000"/>
              <a:lumOff val="60000"/>
            </a:schemeClr>
          </a:solidFill>
        </p:spPr>
        <p:txBody>
          <a:bodyPr numCol="1">
            <a:normAutofit fontScale="90000"/>
          </a:bodyPr>
          <a:lstStyle/>
          <a:p>
            <a:pPr algn="l">
              <a:lnSpc>
                <a:spcPct val="100000"/>
              </a:lnSpc>
            </a:pP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District 2-X1 Goals 2024-2025</a:t>
            </a:r>
            <a:br>
              <a:rPr lang="en-US" sz="1400" dirty="0"/>
            </a:br>
            <a:r>
              <a:rPr lang="en-US" sz="1600" dirty="0">
                <a:hlinkClick r:id="rId3"/>
              </a:rPr>
              <a:t>Action Plan LCIF Support 2024-2025.docx</a:t>
            </a:r>
            <a:endParaRPr lang="en-US" sz="16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3C423C-6C54-1924-A322-FED8CC83C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87661" cy="1074420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74561E8A-70E7-3F0A-1A54-ACF9348CC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31264"/>
            <a:ext cx="121919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b="1" dirty="0">
              <a:solidFill>
                <a:schemeClr val="accent5"/>
              </a:solidFill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b="1" dirty="0">
              <a:solidFill>
                <a:schemeClr val="accent5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59F635-2B42-14DB-6CD0-8C9E39F5073E}"/>
              </a:ext>
            </a:extLst>
          </p:cNvPr>
          <p:cNvSpPr txBox="1"/>
          <p:nvPr/>
        </p:nvSpPr>
        <p:spPr>
          <a:xfrm>
            <a:off x="525780" y="2057400"/>
            <a:ext cx="17453610" cy="774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1828800" lvl="3">
              <a:lnSpc>
                <a:spcPct val="107000"/>
              </a:lnSpc>
              <a:spcAft>
                <a:spcPts val="800"/>
              </a:spcAft>
            </a:pPr>
            <a:r>
              <a:rPr lang="en-US" b="1" kern="100" dirty="0">
                <a:solidFill>
                  <a:srgbClr val="00338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3816AD-E976-D6FC-6770-A74909662A1A}"/>
              </a:ext>
            </a:extLst>
          </p:cNvPr>
          <p:cNvSpPr txBox="1"/>
          <p:nvPr/>
        </p:nvSpPr>
        <p:spPr>
          <a:xfrm>
            <a:off x="-36096" y="990280"/>
            <a:ext cx="12228095" cy="338554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4. LCIF Contribution Goals:</a:t>
            </a:r>
            <a:endParaRPr lang="en-US" sz="2800" u="sng" dirty="0"/>
          </a:p>
          <a:p>
            <a:r>
              <a:rPr lang="en-US" sz="2400" b="1" i="1" dirty="0">
                <a:solidFill>
                  <a:srgbClr val="00B0F0"/>
                </a:solidFill>
              </a:rPr>
              <a:t>Official Goal: </a:t>
            </a:r>
            <a:endParaRPr lang="en-US" sz="1800" b="1" i="1" dirty="0">
              <a:solidFill>
                <a:srgbClr val="00B0F0"/>
              </a:solidFill>
            </a:endParaRPr>
          </a:p>
          <a:p>
            <a:r>
              <a:rPr lang="en-US" sz="2400" b="1" i="1" dirty="0">
                <a:solidFill>
                  <a:srgbClr val="00B0F0"/>
                </a:solidFill>
              </a:rPr>
              <a:t> A.</a:t>
            </a:r>
            <a:r>
              <a:rPr lang="en-US" sz="2400" b="1" i="1" dirty="0"/>
              <a:t> </a:t>
            </a:r>
            <a:r>
              <a:rPr lang="en-US" sz="2400" b="1" i="1" dirty="0">
                <a:solidFill>
                  <a:srgbClr val="00B0F0"/>
                </a:solidFill>
              </a:rPr>
              <a:t>At least 40 Clubs donate to the LCIF (Expectation all Clubs)</a:t>
            </a:r>
          </a:p>
          <a:p>
            <a:r>
              <a:rPr lang="en-US" sz="2400" b="1" i="1" dirty="0">
                <a:solidFill>
                  <a:srgbClr val="00B0F0"/>
                </a:solidFill>
              </a:rPr>
              <a:t> B. At least 80 Individual Lions donate to the LCIF </a:t>
            </a:r>
          </a:p>
          <a:p>
            <a:r>
              <a:rPr lang="en-US" sz="2400" b="1" i="1" dirty="0">
                <a:solidFill>
                  <a:srgbClr val="00B0F0"/>
                </a:solidFill>
              </a:rPr>
              <a:t>      (Expectation 250 Individual Lions donate)</a:t>
            </a:r>
          </a:p>
          <a:p>
            <a:r>
              <a:rPr lang="en-US" sz="2400" b="1" i="1" dirty="0">
                <a:solidFill>
                  <a:srgbClr val="00B0F0"/>
                </a:solidFill>
              </a:rPr>
              <a:t> C. </a:t>
            </a:r>
            <a:r>
              <a:rPr lang="en-US" sz="24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undraising goal for the year will be </a:t>
            </a:r>
          </a:p>
          <a:p>
            <a:r>
              <a:rPr lang="en-US" sz="24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    to increase the LCIF assigned goal by 10%, i.e. ($52300 in total)</a:t>
            </a:r>
          </a:p>
          <a:p>
            <a:r>
              <a:rPr lang="en-US" sz="1800" b="1"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56745B-8285-1DD6-1F17-EE7D3C6F7FF3}"/>
              </a:ext>
            </a:extLst>
          </p:cNvPr>
          <p:cNvSpPr txBox="1"/>
          <p:nvPr/>
        </p:nvSpPr>
        <p:spPr>
          <a:xfrm>
            <a:off x="-36096" y="4146884"/>
            <a:ext cx="12228096" cy="33547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000" dirty="0">
              <a:effectLst/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Our team will improve club participation from 60% to 62% for a total of 40 out of 65 clubs donating to LCIF.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Our team will strive to achieve at least 1 club in our district having 100%-member participation.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We will encourage all district cabinet members to make a personal donation of any amount to LCIF.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Our team will organize District level fund raising events and raise funds for at least one MJF award.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A18B88-59A3-BBBB-4991-EC149055DD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4535" y="990280"/>
            <a:ext cx="4215063" cy="268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20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0E4083-05DD-35A2-1F74-AD92D14B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87661" cy="1074420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C4CC437-CFF4-4BAC-BEF4-182BF8F423AC}"/>
              </a:ext>
            </a:extLst>
          </p:cNvPr>
          <p:cNvSpPr txBox="1">
            <a:spLocks/>
          </p:cNvSpPr>
          <p:nvPr/>
        </p:nvSpPr>
        <p:spPr>
          <a:xfrm>
            <a:off x="6787661" y="0"/>
            <a:ext cx="5404338" cy="10744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numCol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District 2-X1 Goals 2024-2025</a:t>
            </a:r>
            <a:br>
              <a:rPr lang="en-US" sz="2800" b="1" i="1" dirty="0">
                <a:solidFill>
                  <a:schemeClr val="accent4"/>
                </a:solidFill>
                <a:latin typeface="+mn-lt"/>
              </a:rPr>
            </a:br>
            <a:br>
              <a:rPr lang="en-US" sz="2800" b="1" i="1" dirty="0">
                <a:solidFill>
                  <a:schemeClr val="accent4"/>
                </a:solidFill>
                <a:latin typeface="+mn-lt"/>
              </a:rPr>
            </a:br>
            <a:br>
              <a:rPr lang="en-US" sz="2800" b="1" i="1" dirty="0">
                <a:solidFill>
                  <a:schemeClr val="accent4"/>
                </a:solidFill>
                <a:latin typeface="+mn-lt"/>
              </a:rPr>
            </a:br>
            <a:br>
              <a:rPr lang="en-US" sz="2800" b="1" i="1" dirty="0">
                <a:solidFill>
                  <a:schemeClr val="accent4"/>
                </a:solidFill>
                <a:latin typeface="+mn-lt"/>
              </a:rPr>
            </a:br>
            <a:br>
              <a:rPr lang="en-US" sz="2800" dirty="0">
                <a:latin typeface="+mn-lt"/>
              </a:rPr>
            </a:br>
            <a:endParaRPr lang="en-US" sz="2800" b="1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3CEDC6-E240-84F2-D784-A9FF3DCA0CD0}"/>
              </a:ext>
            </a:extLst>
          </p:cNvPr>
          <p:cNvSpPr txBox="1"/>
          <p:nvPr/>
        </p:nvSpPr>
        <p:spPr>
          <a:xfrm>
            <a:off x="1" y="1074420"/>
            <a:ext cx="12191999" cy="18517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05000"/>
              </a:lnSpc>
              <a:spcBef>
                <a:spcPts val="0"/>
              </a:spcBef>
              <a:spcAft>
                <a:spcPts val="200"/>
              </a:spcAft>
              <a:tabLst>
                <a:tab pos="685800" algn="l"/>
              </a:tabLst>
            </a:pPr>
            <a:r>
              <a:rPr lang="en-US" sz="3200" u="sng" kern="1200" dirty="0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5. Custom Goals: </a:t>
            </a:r>
          </a:p>
          <a:p>
            <a:pPr marL="0" marR="0">
              <a:lnSpc>
                <a:spcPct val="105000"/>
              </a:lnSpc>
              <a:spcBef>
                <a:spcPts val="0"/>
              </a:spcBef>
              <a:spcAft>
                <a:spcPts val="200"/>
              </a:spcAft>
              <a:tabLst>
                <a:tab pos="685800" algn="l"/>
              </a:tabLst>
            </a:pPr>
            <a:r>
              <a:rPr lang="en-US" sz="2800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By the end of the 2024-2025 fiscal year, district 2-X1 will achieve the following:</a:t>
            </a:r>
            <a:endParaRPr lang="en-US" sz="2800" b="1" dirty="0">
              <a:effectLst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b="1" dirty="0">
                <a:effectLst/>
                <a:ea typeface="Times New Roman" panose="02020603050405020304" pitchFamily="18" charset="0"/>
              </a:rPr>
              <a:t>Encourage clubs to meet the criteria for Club Excellence Awards at least 5 more clubs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b="1" dirty="0">
                <a:effectLst/>
                <a:ea typeface="Times New Roman" panose="02020603050405020304" pitchFamily="18" charset="0"/>
              </a:rPr>
              <a:t>Reduce the number of district clubs with fewer than 10 members by one.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0ED17E-2732-5CA2-59A1-AD53143A5BF4}"/>
              </a:ext>
            </a:extLst>
          </p:cNvPr>
          <p:cNvSpPr txBox="1"/>
          <p:nvPr/>
        </p:nvSpPr>
        <p:spPr>
          <a:xfrm>
            <a:off x="0" y="6333757"/>
            <a:ext cx="98257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https://www.lionsclubs.org/en/resources-for-members/resource-center/club-excellence-awards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D56FD6-6F75-D152-AB17-0269C8739CE8}"/>
              </a:ext>
            </a:extLst>
          </p:cNvPr>
          <p:cNvSpPr txBox="1"/>
          <p:nvPr/>
        </p:nvSpPr>
        <p:spPr>
          <a:xfrm>
            <a:off x="0" y="5922318"/>
            <a:ext cx="83338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Action Plan Custom Goal 1 2024-2025.docx</a:t>
            </a:r>
            <a:endParaRPr lang="en-US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12E57E-B5F7-1EA1-41F8-FB2ABBEA2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16045"/>
            <a:ext cx="7944773" cy="25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53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CB464-400A-93E0-062B-C243FB181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7661" y="0"/>
            <a:ext cx="5404338" cy="1074420"/>
          </a:xfrm>
          <a:solidFill>
            <a:schemeClr val="accent4">
              <a:lumMod val="40000"/>
              <a:lumOff val="60000"/>
            </a:schemeClr>
          </a:solidFill>
        </p:spPr>
        <p:txBody>
          <a:bodyPr numCol="1">
            <a:normAutofit fontScale="90000"/>
          </a:bodyPr>
          <a:lstStyle/>
          <a:p>
            <a:pPr algn="l">
              <a:lnSpc>
                <a:spcPct val="100000"/>
              </a:lnSpc>
            </a:pP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District 2-X1 Goals 2024-2025</a:t>
            </a:r>
            <a:br>
              <a:rPr lang="en-US" sz="1400" dirty="0"/>
            </a:br>
            <a:endParaRPr lang="en-US" sz="4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3C423C-6C54-1924-A322-FED8CC83C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87661" cy="1074420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74561E8A-70E7-3F0A-1A54-ACF9348CC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6253" y="1130049"/>
            <a:ext cx="12191999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accent5"/>
                </a:solidFill>
              </a:rPr>
              <a:t>Celebration of Success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59F635-2B42-14DB-6CD0-8C9E39F5073E}"/>
              </a:ext>
            </a:extLst>
          </p:cNvPr>
          <p:cNvSpPr txBox="1"/>
          <p:nvPr/>
        </p:nvSpPr>
        <p:spPr>
          <a:xfrm>
            <a:off x="0" y="1728322"/>
            <a:ext cx="10934700" cy="1096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0" lvl="3">
              <a:lnSpc>
                <a:spcPct val="107000"/>
              </a:lnSpc>
              <a:spcAft>
                <a:spcPts val="800"/>
              </a:spcAft>
            </a:pPr>
            <a:r>
              <a:rPr lang="en-US" sz="2800" b="1" kern="100" dirty="0">
                <a:solidFill>
                  <a:srgbClr val="00338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Finally, we want to celebrate and share the success.</a:t>
            </a:r>
          </a:p>
          <a:p>
            <a:pPr marL="1828800" lvl="3">
              <a:lnSpc>
                <a:spcPct val="107000"/>
              </a:lnSpc>
              <a:spcAft>
                <a:spcPts val="800"/>
              </a:spcAft>
            </a:pPr>
            <a:r>
              <a:rPr lang="en-US" sz="2800" b="1" kern="100" dirty="0">
                <a:solidFill>
                  <a:srgbClr val="00338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100" dirty="0">
                <a:solidFill>
                  <a:srgbClr val="00338D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800" b="1" kern="100" dirty="0">
                <a:solidFill>
                  <a:srgbClr val="00338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n’t it?  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20240603_101040_100311874385013 (1)">
            <a:hlinkClick r:id="" action="ppaction://media"/>
            <a:extLst>
              <a:ext uri="{FF2B5EF4-FFF2-40B4-BE49-F238E27FC236}">
                <a16:creationId xmlns:a16="http://schemas.microsoft.com/office/drawing/2014/main" id="{2DA80D6E-EA22-8118-F2E6-E8E827FD64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" y="2795122"/>
            <a:ext cx="4579619" cy="35599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543CAB-8469-5954-A982-7AA3045DF7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60" y="2433500"/>
            <a:ext cx="1844040" cy="20394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CD0B13-1D10-ADD4-AC46-2AD7C54E2050}"/>
              </a:ext>
            </a:extLst>
          </p:cNvPr>
          <p:cNvSpPr txBox="1"/>
          <p:nvPr/>
        </p:nvSpPr>
        <p:spPr>
          <a:xfrm>
            <a:off x="5897880" y="5631180"/>
            <a:ext cx="4701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THANK YOU !!</a:t>
            </a:r>
          </a:p>
        </p:txBody>
      </p:sp>
    </p:spTree>
    <p:extLst>
      <p:ext uri="{BB962C8B-B14F-4D97-AF65-F5344CB8AC3E}">
        <p14:creationId xmlns:p14="http://schemas.microsoft.com/office/powerpoint/2010/main" val="175102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CB464-400A-93E0-062B-C243FB181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7661" y="0"/>
            <a:ext cx="5404338" cy="1074420"/>
          </a:xfrm>
          <a:solidFill>
            <a:schemeClr val="accent4">
              <a:lumMod val="40000"/>
              <a:lumOff val="60000"/>
            </a:schemeClr>
          </a:solidFill>
        </p:spPr>
        <p:txBody>
          <a:bodyPr numCol="1">
            <a:normAutofit fontScale="90000"/>
          </a:bodyPr>
          <a:lstStyle/>
          <a:p>
            <a:pPr algn="l">
              <a:lnSpc>
                <a:spcPct val="100000"/>
              </a:lnSpc>
            </a:pP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District 2-X1 Goals 2024-2025</a:t>
            </a:r>
            <a:br>
              <a:rPr lang="en-US" sz="1400" dirty="0"/>
            </a:br>
            <a:endParaRPr lang="en-US" sz="4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3C423C-6C54-1924-A322-FED8CC83C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87661" cy="1074420"/>
          </a:xfrm>
          <a:prstGeom prst="rect">
            <a:avLst/>
          </a:prstGeom>
          <a:solidFill>
            <a:schemeClr val="accent5"/>
          </a:solidFill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F517BF9-A333-8AD1-6EBC-7AEFDE243239}"/>
              </a:ext>
            </a:extLst>
          </p:cNvPr>
          <p:cNvGraphicFramePr>
            <a:graphicFrameLocks noGrp="1"/>
          </p:cNvGraphicFramePr>
          <p:nvPr/>
        </p:nvGraphicFramePr>
        <p:xfrm>
          <a:off x="114300" y="2937046"/>
          <a:ext cx="12192002" cy="9839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4290">
                  <a:extLst>
                    <a:ext uri="{9D8B030D-6E8A-4147-A177-3AD203B41FA5}">
                      <a16:colId xmlns:a16="http://schemas.microsoft.com/office/drawing/2014/main" val="2582243480"/>
                    </a:ext>
                  </a:extLst>
                </a:gridCol>
                <a:gridCol w="1484810">
                  <a:extLst>
                    <a:ext uri="{9D8B030D-6E8A-4147-A177-3AD203B41FA5}">
                      <a16:colId xmlns:a16="http://schemas.microsoft.com/office/drawing/2014/main" val="583010185"/>
                    </a:ext>
                  </a:extLst>
                </a:gridCol>
                <a:gridCol w="2727960">
                  <a:extLst>
                    <a:ext uri="{9D8B030D-6E8A-4147-A177-3AD203B41FA5}">
                      <a16:colId xmlns:a16="http://schemas.microsoft.com/office/drawing/2014/main" val="7000104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2833219092"/>
                    </a:ext>
                  </a:extLst>
                </a:gridCol>
                <a:gridCol w="1607820">
                  <a:extLst>
                    <a:ext uri="{9D8B030D-6E8A-4147-A177-3AD203B41FA5}">
                      <a16:colId xmlns:a16="http://schemas.microsoft.com/office/drawing/2014/main" val="1212448798"/>
                    </a:ext>
                  </a:extLst>
                </a:gridCol>
                <a:gridCol w="1935482">
                  <a:extLst>
                    <a:ext uri="{9D8B030D-6E8A-4147-A177-3AD203B41FA5}">
                      <a16:colId xmlns:a16="http://schemas.microsoft.com/office/drawing/2014/main" val="1035538551"/>
                    </a:ext>
                  </a:extLst>
                </a:gridCol>
              </a:tblGrid>
              <a:tr h="322968">
                <a:tc rowSpan="2">
                  <a:txBody>
                    <a:bodyPr/>
                    <a:lstStyle/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711658"/>
                  </a:ext>
                </a:extLst>
              </a:tr>
              <a:tr h="6609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0743035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74561E8A-70E7-3F0A-1A54-ACF9348CC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31263"/>
            <a:ext cx="2351215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chemeClr val="accent6"/>
                </a:solidFill>
              </a:rPr>
              <a:t>A SHORT OVERVIEW OF THE CURRENT LY 2023-2024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/>
              <a:t>2. SERVICE GOALS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CA137B-172A-02DF-DB4C-1154A18DA21A}"/>
              </a:ext>
            </a:extLst>
          </p:cNvPr>
          <p:cNvSpPr txBox="1"/>
          <p:nvPr/>
        </p:nvSpPr>
        <p:spPr>
          <a:xfrm>
            <a:off x="373380" y="2348568"/>
            <a:ext cx="1726311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u="sng" dirty="0"/>
              <a:t>Service:</a:t>
            </a:r>
          </a:p>
          <a:p>
            <a:r>
              <a:rPr lang="en-US" sz="2000" b="1" dirty="0"/>
              <a:t> Official Goal: Serve 190K People </a:t>
            </a:r>
          </a:p>
          <a:p>
            <a:r>
              <a:rPr lang="en-US" sz="2000" b="1" dirty="0"/>
              <a:t> Expectations: Serve 325K People                         Actual: 500K       Hours: 88K</a:t>
            </a:r>
          </a:p>
          <a:p>
            <a:r>
              <a:rPr lang="en-US" sz="2000" b="1" dirty="0"/>
              <a:t> </a:t>
            </a:r>
          </a:p>
          <a:p>
            <a:r>
              <a:rPr lang="en-US" sz="2000" b="1" dirty="0"/>
              <a:t> </a:t>
            </a:r>
            <a:r>
              <a:rPr lang="en-US" sz="2000" b="1" u="sng" dirty="0"/>
              <a:t>Clubs’ Service Reporting: </a:t>
            </a:r>
          </a:p>
          <a:p>
            <a:r>
              <a:rPr lang="en-US" sz="2000" b="1" dirty="0"/>
              <a:t> Official Goal: 72 % Clubs report services                      Actual: 79% ( Including Leo Clubs)</a:t>
            </a:r>
          </a:p>
          <a:p>
            <a:r>
              <a:rPr lang="en-US" sz="2000" b="1" dirty="0"/>
              <a:t> Expectations: 90 % Clubs report services</a:t>
            </a:r>
          </a:p>
          <a:p>
            <a:endParaRPr lang="en-US" sz="2000" b="1" dirty="0"/>
          </a:p>
          <a:p>
            <a:endParaRPr lang="en-US" sz="2000" b="1" dirty="0"/>
          </a:p>
          <a:p>
            <a:r>
              <a:rPr lang="en-US" sz="2000" b="1" dirty="0"/>
              <a:t>             Total Clubs Including Leos 82 ( 65+17)               Actual : 58 Clubs &amp; 7 Leo Clubs</a:t>
            </a:r>
          </a:p>
        </p:txBody>
      </p:sp>
    </p:spTree>
    <p:extLst>
      <p:ext uri="{BB962C8B-B14F-4D97-AF65-F5344CB8AC3E}">
        <p14:creationId xmlns:p14="http://schemas.microsoft.com/office/powerpoint/2010/main" val="1012281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CB464-400A-93E0-062B-C243FB181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7661" y="0"/>
            <a:ext cx="5404338" cy="1074420"/>
          </a:xfrm>
          <a:solidFill>
            <a:schemeClr val="accent4">
              <a:lumMod val="40000"/>
              <a:lumOff val="60000"/>
            </a:schemeClr>
          </a:solidFill>
        </p:spPr>
        <p:txBody>
          <a:bodyPr numCol="1">
            <a:normAutofit fontScale="90000"/>
          </a:bodyPr>
          <a:lstStyle/>
          <a:p>
            <a:pPr algn="l">
              <a:lnSpc>
                <a:spcPct val="100000"/>
              </a:lnSpc>
            </a:pP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District 2-X1 Goals 2024-2025</a:t>
            </a:r>
            <a:br>
              <a:rPr lang="en-US" sz="1400" dirty="0"/>
            </a:br>
            <a:endParaRPr lang="en-US" sz="4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3C423C-6C54-1924-A322-FED8CC83C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87661" cy="1074420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74561E8A-70E7-3F0A-1A54-ACF9348CC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31263"/>
            <a:ext cx="2351215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/>
              <a:t>A SHORT OVERVIEW OF THE CURRENT LY 2023-2024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/>
              <a:t>SERVICE ACTIVITIES MATRICES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1D67CD8-F0DC-8C1E-CE26-858A2F5AE0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2726623"/>
              </p:ext>
            </p:extLst>
          </p:nvPr>
        </p:nvGraphicFramePr>
        <p:xfrm>
          <a:off x="0" y="1325880"/>
          <a:ext cx="1203237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65223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CB464-400A-93E0-062B-C243FB181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0"/>
            <a:ext cx="5951220" cy="1211580"/>
          </a:xfrm>
          <a:solidFill>
            <a:schemeClr val="accent4">
              <a:lumMod val="40000"/>
              <a:lumOff val="60000"/>
            </a:schemeClr>
          </a:solidFill>
        </p:spPr>
        <p:txBody>
          <a:bodyPr numCol="1">
            <a:normAutofit fontScale="90000"/>
          </a:bodyPr>
          <a:lstStyle/>
          <a:p>
            <a:pPr algn="l">
              <a:lnSpc>
                <a:spcPct val="100000"/>
              </a:lnSpc>
            </a:pP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District 2-X1 Goals 2024-2025</a:t>
            </a:r>
            <a:br>
              <a:rPr lang="en-US" sz="1400" dirty="0"/>
            </a:br>
            <a:endParaRPr lang="en-US" sz="4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3C423C-6C54-1924-A322-FED8CC83C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21" y="0"/>
            <a:ext cx="6240779" cy="1211580"/>
          </a:xfrm>
          <a:prstGeom prst="rect">
            <a:avLst/>
          </a:prstGeom>
          <a:solidFill>
            <a:schemeClr val="accent5"/>
          </a:solidFill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F517BF9-A333-8AD1-6EBC-7AEFDE243239}"/>
              </a:ext>
            </a:extLst>
          </p:cNvPr>
          <p:cNvGraphicFramePr>
            <a:graphicFrameLocks noGrp="1"/>
          </p:cNvGraphicFramePr>
          <p:nvPr/>
        </p:nvGraphicFramePr>
        <p:xfrm>
          <a:off x="114300" y="2937046"/>
          <a:ext cx="12192002" cy="9839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4290">
                  <a:extLst>
                    <a:ext uri="{9D8B030D-6E8A-4147-A177-3AD203B41FA5}">
                      <a16:colId xmlns:a16="http://schemas.microsoft.com/office/drawing/2014/main" val="2582243480"/>
                    </a:ext>
                  </a:extLst>
                </a:gridCol>
                <a:gridCol w="1484810">
                  <a:extLst>
                    <a:ext uri="{9D8B030D-6E8A-4147-A177-3AD203B41FA5}">
                      <a16:colId xmlns:a16="http://schemas.microsoft.com/office/drawing/2014/main" val="583010185"/>
                    </a:ext>
                  </a:extLst>
                </a:gridCol>
                <a:gridCol w="2727960">
                  <a:extLst>
                    <a:ext uri="{9D8B030D-6E8A-4147-A177-3AD203B41FA5}">
                      <a16:colId xmlns:a16="http://schemas.microsoft.com/office/drawing/2014/main" val="7000104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2833219092"/>
                    </a:ext>
                  </a:extLst>
                </a:gridCol>
                <a:gridCol w="1607820">
                  <a:extLst>
                    <a:ext uri="{9D8B030D-6E8A-4147-A177-3AD203B41FA5}">
                      <a16:colId xmlns:a16="http://schemas.microsoft.com/office/drawing/2014/main" val="1212448798"/>
                    </a:ext>
                  </a:extLst>
                </a:gridCol>
                <a:gridCol w="1935482">
                  <a:extLst>
                    <a:ext uri="{9D8B030D-6E8A-4147-A177-3AD203B41FA5}">
                      <a16:colId xmlns:a16="http://schemas.microsoft.com/office/drawing/2014/main" val="1035538551"/>
                    </a:ext>
                  </a:extLst>
                </a:gridCol>
              </a:tblGrid>
              <a:tr h="322968">
                <a:tc rowSpan="2">
                  <a:txBody>
                    <a:bodyPr/>
                    <a:lstStyle/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711658"/>
                  </a:ext>
                </a:extLst>
              </a:tr>
              <a:tr h="6609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0743035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74561E8A-70E7-3F0A-1A54-ACF9348CC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38931"/>
            <a:ext cx="23512157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dirty="0">
                <a:solidFill>
                  <a:schemeClr val="accent6"/>
                </a:solidFill>
              </a:rPr>
              <a:t>A SHORT OVERVIEW OF THE CURRENT LY 2023-2024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</a:rPr>
              <a:t>3. Leadership Goals : Trainings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5E61A1-3CBF-39AB-2584-60829A8D3BC0}"/>
              </a:ext>
            </a:extLst>
          </p:cNvPr>
          <p:cNvSpPr txBox="1"/>
          <p:nvPr/>
        </p:nvSpPr>
        <p:spPr>
          <a:xfrm>
            <a:off x="350520" y="2194560"/>
            <a:ext cx="172402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Leadership: Official Goal: </a:t>
            </a:r>
          </a:p>
          <a:p>
            <a:pPr algn="just"/>
            <a:r>
              <a:rPr lang="en-US" sz="2000" b="1" dirty="0"/>
              <a:t>A . Train at least 65% of Club Officers                  Actual: Completed then Expected</a:t>
            </a:r>
          </a:p>
          <a:p>
            <a:r>
              <a:rPr lang="en-US" sz="2000" b="1" dirty="0"/>
              <a:t>B. Train 100% of Zone Chairs                                  Actual : 100%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103E41-3FEE-CC5F-198F-A133D6A7CFAE}"/>
              </a:ext>
            </a:extLst>
          </p:cNvPr>
          <p:cNvSpPr txBox="1"/>
          <p:nvPr/>
        </p:nvSpPr>
        <p:spPr>
          <a:xfrm>
            <a:off x="350520" y="3482340"/>
            <a:ext cx="1724025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4. LCIF Contribution:</a:t>
            </a:r>
          </a:p>
          <a:p>
            <a:r>
              <a:rPr lang="en-US" dirty="0"/>
              <a:t> </a:t>
            </a:r>
            <a:r>
              <a:rPr lang="en-US" sz="2000" b="1" dirty="0"/>
              <a:t>Official Goal:                                                  - Total Contribution Target 48K       Actual $61K</a:t>
            </a:r>
          </a:p>
          <a:p>
            <a:r>
              <a:rPr lang="en-US" sz="2000" b="1" dirty="0"/>
              <a:t> a. At least 37 Clubs donate to the LCIF (Expectation all Clubs)   -  Actual 42</a:t>
            </a:r>
          </a:p>
          <a:p>
            <a:r>
              <a:rPr lang="en-US" sz="2000" b="1" dirty="0"/>
              <a:t> b. At least 36 Individual Lions donate to the LCIF – Members Actual 78</a:t>
            </a:r>
          </a:p>
          <a:p>
            <a:r>
              <a:rPr lang="en-US" sz="2000" b="1" dirty="0"/>
              <a:t>(Expectation 300 Individual Lions donate)</a:t>
            </a:r>
          </a:p>
        </p:txBody>
      </p:sp>
    </p:spTree>
    <p:extLst>
      <p:ext uri="{BB962C8B-B14F-4D97-AF65-F5344CB8AC3E}">
        <p14:creationId xmlns:p14="http://schemas.microsoft.com/office/powerpoint/2010/main" val="4161765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CB464-400A-93E0-062B-C243FB181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7661" y="0"/>
            <a:ext cx="5404338" cy="1074420"/>
          </a:xfrm>
          <a:solidFill>
            <a:schemeClr val="accent4">
              <a:lumMod val="40000"/>
              <a:lumOff val="60000"/>
            </a:schemeClr>
          </a:solidFill>
        </p:spPr>
        <p:txBody>
          <a:bodyPr numCol="1">
            <a:normAutofit fontScale="90000"/>
          </a:bodyPr>
          <a:lstStyle/>
          <a:p>
            <a:pPr algn="l">
              <a:lnSpc>
                <a:spcPct val="100000"/>
              </a:lnSpc>
            </a:pP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District 2-X1 Goals 2024-2025</a:t>
            </a:r>
            <a:br>
              <a:rPr lang="en-US" sz="1400" dirty="0"/>
            </a:br>
            <a:endParaRPr lang="en-US" sz="4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3C423C-6C54-1924-A322-FED8CC83C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94"/>
            <a:ext cx="6787661" cy="1074420"/>
          </a:xfrm>
          <a:prstGeom prst="rect">
            <a:avLst/>
          </a:prstGeom>
          <a:solidFill>
            <a:schemeClr val="accent5"/>
          </a:solidFill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F517BF9-A333-8AD1-6EBC-7AEFDE2432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0512261"/>
              </p:ext>
            </p:extLst>
          </p:nvPr>
        </p:nvGraphicFramePr>
        <p:xfrm>
          <a:off x="114300" y="2937046"/>
          <a:ext cx="12192002" cy="9839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4290">
                  <a:extLst>
                    <a:ext uri="{9D8B030D-6E8A-4147-A177-3AD203B41FA5}">
                      <a16:colId xmlns:a16="http://schemas.microsoft.com/office/drawing/2014/main" val="2582243480"/>
                    </a:ext>
                  </a:extLst>
                </a:gridCol>
                <a:gridCol w="1484810">
                  <a:extLst>
                    <a:ext uri="{9D8B030D-6E8A-4147-A177-3AD203B41FA5}">
                      <a16:colId xmlns:a16="http://schemas.microsoft.com/office/drawing/2014/main" val="583010185"/>
                    </a:ext>
                  </a:extLst>
                </a:gridCol>
                <a:gridCol w="2727960">
                  <a:extLst>
                    <a:ext uri="{9D8B030D-6E8A-4147-A177-3AD203B41FA5}">
                      <a16:colId xmlns:a16="http://schemas.microsoft.com/office/drawing/2014/main" val="7000104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2833219092"/>
                    </a:ext>
                  </a:extLst>
                </a:gridCol>
                <a:gridCol w="1607820">
                  <a:extLst>
                    <a:ext uri="{9D8B030D-6E8A-4147-A177-3AD203B41FA5}">
                      <a16:colId xmlns:a16="http://schemas.microsoft.com/office/drawing/2014/main" val="1212448798"/>
                    </a:ext>
                  </a:extLst>
                </a:gridCol>
                <a:gridCol w="1935482">
                  <a:extLst>
                    <a:ext uri="{9D8B030D-6E8A-4147-A177-3AD203B41FA5}">
                      <a16:colId xmlns:a16="http://schemas.microsoft.com/office/drawing/2014/main" val="1035538551"/>
                    </a:ext>
                  </a:extLst>
                </a:gridCol>
              </a:tblGrid>
              <a:tr h="322968">
                <a:tc rowSpan="2">
                  <a:txBody>
                    <a:bodyPr/>
                    <a:lstStyle/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711658"/>
                  </a:ext>
                </a:extLst>
              </a:tr>
              <a:tr h="6609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0743035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74561E8A-70E7-3F0A-1A54-ACF9348CC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6720" y="1077225"/>
            <a:ext cx="23938877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00" dirty="0">
                <a:solidFill>
                  <a:srgbClr val="00B0F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LCI Incoming President </a:t>
            </a:r>
            <a:r>
              <a:rPr lang="en-US" sz="2800" b="1" kern="100" dirty="0" err="1">
                <a:solidFill>
                  <a:srgbClr val="00B0F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Fabrício</a:t>
            </a:r>
            <a:r>
              <a:rPr lang="en-US" sz="2800" b="1" kern="100" dirty="0">
                <a:solidFill>
                  <a:srgbClr val="00B0F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Oliveira</a:t>
            </a:r>
            <a:endParaRPr lang="en-US" sz="2800" b="1" kern="100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b="1" dirty="0">
              <a:solidFill>
                <a:srgbClr val="00B0F0"/>
              </a:solidFill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b="1" dirty="0">
              <a:solidFill>
                <a:schemeClr val="accent5"/>
              </a:solidFill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5"/>
                </a:solidFill>
              </a:rPr>
              <a:t> </a:t>
            </a:r>
            <a:r>
              <a:rPr lang="en-US" altLang="en-US" sz="2800" b="1" u="sng" dirty="0">
                <a:solidFill>
                  <a:schemeClr val="accent1"/>
                </a:solidFill>
              </a:rPr>
              <a:t>Priorities 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b="1" dirty="0">
              <a:solidFill>
                <a:schemeClr val="accent5"/>
              </a:solidFill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b="1" dirty="0">
              <a:solidFill>
                <a:schemeClr val="accent5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59F635-2B42-14DB-6CD0-8C9E39F5073E}"/>
              </a:ext>
            </a:extLst>
          </p:cNvPr>
          <p:cNvSpPr txBox="1"/>
          <p:nvPr/>
        </p:nvSpPr>
        <p:spPr>
          <a:xfrm>
            <a:off x="190500" y="2937046"/>
            <a:ext cx="17453610" cy="4049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u="sng" kern="100" dirty="0">
                <a:solidFill>
                  <a:srgbClr val="00338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Priority One</a:t>
            </a:r>
            <a:r>
              <a:rPr lang="en-US" sz="2400" b="1" u="sng" kern="100" dirty="0"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u="sng" kern="100" dirty="0">
                <a:solidFill>
                  <a:srgbClr val="00338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Grow to Give more</a:t>
            </a:r>
            <a:endParaRPr lang="en-US" sz="2400" b="1" u="sng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b="1" kern="100" dirty="0">
                <a:solidFill>
                  <a:srgbClr val="00338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the need for service grows, we need to grow too,</a:t>
            </a: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</a:pPr>
            <a:r>
              <a:rPr lang="en-US" b="1" kern="100" dirty="0">
                <a:solidFill>
                  <a:srgbClr val="00338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b="1" kern="100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meet our Mission 1.5 goals, we need to invite new members and charter new clubs</a:t>
            </a: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</a:pPr>
            <a:r>
              <a:rPr lang="en-US" b="1" kern="100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More Lions mean more service and more impact</a:t>
            </a: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b="1" kern="100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We are working towards serving one billion people per year</a:t>
            </a:r>
            <a:endParaRPr lang="en-US" sz="1600" kern="100" dirty="0"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u="sng" kern="100" dirty="0">
                <a:solidFill>
                  <a:srgbClr val="00338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Priority </a:t>
            </a:r>
            <a:r>
              <a:rPr lang="en-US" sz="2400" b="1" u="sng" kern="100" dirty="0">
                <a:solidFill>
                  <a:srgbClr val="00338D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en-US" sz="2400" b="1" u="sng" kern="100" dirty="0">
                <a:solidFill>
                  <a:srgbClr val="00338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400" b="1" u="sng" kern="100" dirty="0"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 u="sng" kern="100" dirty="0">
                <a:solidFill>
                  <a:srgbClr val="00338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Strong Together</a:t>
            </a:r>
            <a:endParaRPr lang="en-US" sz="2400" b="1" u="sng" kern="100" dirty="0"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b="1" kern="100" dirty="0">
                <a:solidFill>
                  <a:srgbClr val="00338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Working hand in hand with LCIF</a:t>
            </a: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</a:pPr>
            <a:r>
              <a:rPr lang="en-US" b="1" kern="100" dirty="0">
                <a:solidFill>
                  <a:srgbClr val="00338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b="1" kern="100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have a global foundation to support our service. </a:t>
            </a: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</a:pPr>
            <a:r>
              <a:rPr lang="en-US" b="1" kern="100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Together we create a bigger impact and lasting outcomes.</a:t>
            </a: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</a:pPr>
            <a:r>
              <a:rPr lang="en-US" b="1" kern="100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Let’s Support LCIF so we are ready to serve when and where we are needed</a:t>
            </a: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>
              <a:lnSpc>
                <a:spcPct val="107000"/>
              </a:lnSpc>
              <a:spcAft>
                <a:spcPts val="800"/>
              </a:spcAft>
            </a:pPr>
            <a:r>
              <a:rPr lang="en-US" b="1" kern="100" dirty="0">
                <a:solidFill>
                  <a:srgbClr val="00338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BEB427-D6DB-023E-4A19-74446D8D4A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661" y="1098208"/>
            <a:ext cx="2230902" cy="226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82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CB464-400A-93E0-062B-C243FB181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7661" y="0"/>
            <a:ext cx="5404338" cy="1074420"/>
          </a:xfrm>
          <a:solidFill>
            <a:schemeClr val="accent4">
              <a:lumMod val="40000"/>
              <a:lumOff val="60000"/>
            </a:schemeClr>
          </a:solidFill>
        </p:spPr>
        <p:txBody>
          <a:bodyPr numCol="1">
            <a:normAutofit fontScale="90000"/>
          </a:bodyPr>
          <a:lstStyle/>
          <a:p>
            <a:pPr algn="l">
              <a:lnSpc>
                <a:spcPct val="100000"/>
              </a:lnSpc>
            </a:pP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District 2-X1 Goals 2024-2025</a:t>
            </a:r>
            <a:br>
              <a:rPr lang="en-US" sz="1400" dirty="0"/>
            </a:br>
            <a:endParaRPr lang="en-US" sz="4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3C423C-6C54-1924-A322-FED8CC83C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87661" cy="1074420"/>
          </a:xfrm>
          <a:prstGeom prst="rect">
            <a:avLst/>
          </a:prstGeom>
          <a:solidFill>
            <a:schemeClr val="accent5"/>
          </a:solidFill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F517BF9-A333-8AD1-6EBC-7AEFDE243239}"/>
              </a:ext>
            </a:extLst>
          </p:cNvPr>
          <p:cNvGraphicFramePr>
            <a:graphicFrameLocks noGrp="1"/>
          </p:cNvGraphicFramePr>
          <p:nvPr/>
        </p:nvGraphicFramePr>
        <p:xfrm>
          <a:off x="114300" y="2937046"/>
          <a:ext cx="12192002" cy="9839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4290">
                  <a:extLst>
                    <a:ext uri="{9D8B030D-6E8A-4147-A177-3AD203B41FA5}">
                      <a16:colId xmlns:a16="http://schemas.microsoft.com/office/drawing/2014/main" val="2582243480"/>
                    </a:ext>
                  </a:extLst>
                </a:gridCol>
                <a:gridCol w="1484810">
                  <a:extLst>
                    <a:ext uri="{9D8B030D-6E8A-4147-A177-3AD203B41FA5}">
                      <a16:colId xmlns:a16="http://schemas.microsoft.com/office/drawing/2014/main" val="583010185"/>
                    </a:ext>
                  </a:extLst>
                </a:gridCol>
                <a:gridCol w="2727960">
                  <a:extLst>
                    <a:ext uri="{9D8B030D-6E8A-4147-A177-3AD203B41FA5}">
                      <a16:colId xmlns:a16="http://schemas.microsoft.com/office/drawing/2014/main" val="7000104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2833219092"/>
                    </a:ext>
                  </a:extLst>
                </a:gridCol>
                <a:gridCol w="1607820">
                  <a:extLst>
                    <a:ext uri="{9D8B030D-6E8A-4147-A177-3AD203B41FA5}">
                      <a16:colId xmlns:a16="http://schemas.microsoft.com/office/drawing/2014/main" val="1212448798"/>
                    </a:ext>
                  </a:extLst>
                </a:gridCol>
                <a:gridCol w="1935482">
                  <a:extLst>
                    <a:ext uri="{9D8B030D-6E8A-4147-A177-3AD203B41FA5}">
                      <a16:colId xmlns:a16="http://schemas.microsoft.com/office/drawing/2014/main" val="1035538551"/>
                    </a:ext>
                  </a:extLst>
                </a:gridCol>
              </a:tblGrid>
              <a:tr h="322968">
                <a:tc rowSpan="2">
                  <a:txBody>
                    <a:bodyPr/>
                    <a:lstStyle/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711658"/>
                  </a:ext>
                </a:extLst>
              </a:tr>
              <a:tr h="6609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0743035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74561E8A-70E7-3F0A-1A54-ACF9348CC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61933"/>
            <a:ext cx="23512157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00" dirty="0">
                <a:solidFill>
                  <a:schemeClr val="accent5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LCI Incoming President </a:t>
            </a:r>
            <a:r>
              <a:rPr lang="en-US" sz="2400" b="1" kern="100" dirty="0" err="1">
                <a:solidFill>
                  <a:schemeClr val="accent5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Fabrício</a:t>
            </a:r>
            <a:r>
              <a:rPr lang="en-US" sz="2400" b="1" kern="100" dirty="0">
                <a:solidFill>
                  <a:schemeClr val="accent5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Oliveira</a:t>
            </a:r>
            <a:endParaRPr lang="en-US" sz="24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chemeClr val="accent5"/>
                </a:solidFill>
              </a:rPr>
              <a:t> </a:t>
            </a:r>
            <a:r>
              <a:rPr lang="en-US" altLang="en-US" sz="2400" b="1" u="sng" dirty="0">
                <a:solidFill>
                  <a:schemeClr val="accent1"/>
                </a:solidFill>
              </a:rPr>
              <a:t>Priorities 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b="1" dirty="0">
              <a:solidFill>
                <a:schemeClr val="accent5"/>
              </a:solidFill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b="1" dirty="0">
              <a:solidFill>
                <a:schemeClr val="accent5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59F635-2B42-14DB-6CD0-8C9E39F5073E}"/>
              </a:ext>
            </a:extLst>
          </p:cNvPr>
          <p:cNvSpPr txBox="1"/>
          <p:nvPr/>
        </p:nvSpPr>
        <p:spPr>
          <a:xfrm>
            <a:off x="0" y="2057400"/>
            <a:ext cx="17979390" cy="4890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marR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b="1" u="sng" kern="100" dirty="0">
                <a:solidFill>
                  <a:srgbClr val="00338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Priority Three</a:t>
            </a:r>
            <a:endParaRPr lang="en-US" sz="2400" b="1" u="sng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kern="100" dirty="0">
                <a:solidFill>
                  <a:srgbClr val="00338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00" dirty="0">
                <a:solidFill>
                  <a:srgbClr val="00338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Embrace your Leadership potential </a:t>
            </a:r>
            <a:endParaRPr lang="en-US" sz="2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07000"/>
              </a:lnSpc>
            </a:pPr>
            <a:r>
              <a:rPr lang="en-US" sz="2400" b="1" kern="100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Leaders grow our clubs and service.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07000"/>
              </a:lnSpc>
            </a:pPr>
            <a:r>
              <a:rPr lang="en-US" sz="2400" b="1" kern="100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Look for Leadership opportunities at all levels of Lions.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07000"/>
              </a:lnSpc>
            </a:pPr>
            <a:r>
              <a:rPr lang="en-US" sz="2400" b="1" kern="100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Find new ways to lead our service forward in our communities. 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b="1" kern="100" dirty="0">
                <a:solidFill>
                  <a:srgbClr val="00338D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2400" b="1" u="sng" kern="100" dirty="0">
                <a:solidFill>
                  <a:srgbClr val="00338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Priority Four</a:t>
            </a:r>
            <a:r>
              <a:rPr lang="en-US" sz="2400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400" u="sng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400" b="1" kern="1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Capture your community’s imagination</a:t>
            </a:r>
            <a:r>
              <a:rPr lang="en-US" sz="24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b="1" kern="1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romote our service, stories, success</a:t>
            </a:r>
            <a:endParaRPr lang="en-US" sz="2400" b="1" kern="1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07000"/>
              </a:lnSpc>
            </a:pPr>
            <a:r>
              <a:rPr lang="en-US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 </a:t>
            </a: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Promoting our service inspires others to join us</a:t>
            </a:r>
            <a:endParaRPr lang="en-US" sz="2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07000"/>
              </a:lnSpc>
            </a:pP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 Use Marketing and public relations to tell our story</a:t>
            </a:r>
            <a:endParaRPr lang="en-US" sz="2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 Tell others about the work we do and invite them to join us</a:t>
            </a:r>
            <a:endParaRPr lang="en-US" sz="2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0" lvl="3">
              <a:lnSpc>
                <a:spcPct val="107000"/>
              </a:lnSpc>
              <a:spcAft>
                <a:spcPts val="800"/>
              </a:spcAft>
            </a:pPr>
            <a:r>
              <a:rPr lang="en-US" b="1" kern="100" dirty="0">
                <a:solidFill>
                  <a:srgbClr val="00338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6AFF10-F31C-1B21-9F60-810E0C20F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120" y="1185483"/>
            <a:ext cx="2240280" cy="220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223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CB464-400A-93E0-062B-C243FB181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7661" y="0"/>
            <a:ext cx="5404338" cy="1074420"/>
          </a:xfrm>
          <a:solidFill>
            <a:schemeClr val="accent4">
              <a:lumMod val="40000"/>
              <a:lumOff val="60000"/>
            </a:schemeClr>
          </a:solidFill>
        </p:spPr>
        <p:txBody>
          <a:bodyPr numCol="1">
            <a:normAutofit fontScale="90000"/>
          </a:bodyPr>
          <a:lstStyle/>
          <a:p>
            <a:pPr algn="l">
              <a:lnSpc>
                <a:spcPct val="100000"/>
              </a:lnSpc>
            </a:pP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District 2-X1 Goals 2024-2025</a:t>
            </a:r>
            <a:br>
              <a:rPr lang="en-US" sz="1400" dirty="0"/>
            </a:br>
            <a:endParaRPr lang="en-US" sz="4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3C423C-6C54-1924-A322-FED8CC83C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87661" cy="1074420"/>
          </a:xfrm>
          <a:prstGeom prst="rect">
            <a:avLst/>
          </a:prstGeom>
          <a:solidFill>
            <a:schemeClr val="accent5"/>
          </a:solidFill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F517BF9-A333-8AD1-6EBC-7AEFDE243239}"/>
              </a:ext>
            </a:extLst>
          </p:cNvPr>
          <p:cNvGraphicFramePr>
            <a:graphicFrameLocks noGrp="1"/>
          </p:cNvGraphicFramePr>
          <p:nvPr/>
        </p:nvGraphicFramePr>
        <p:xfrm>
          <a:off x="114300" y="2937046"/>
          <a:ext cx="12192002" cy="9839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4290">
                  <a:extLst>
                    <a:ext uri="{9D8B030D-6E8A-4147-A177-3AD203B41FA5}">
                      <a16:colId xmlns:a16="http://schemas.microsoft.com/office/drawing/2014/main" val="2582243480"/>
                    </a:ext>
                  </a:extLst>
                </a:gridCol>
                <a:gridCol w="1484810">
                  <a:extLst>
                    <a:ext uri="{9D8B030D-6E8A-4147-A177-3AD203B41FA5}">
                      <a16:colId xmlns:a16="http://schemas.microsoft.com/office/drawing/2014/main" val="583010185"/>
                    </a:ext>
                  </a:extLst>
                </a:gridCol>
                <a:gridCol w="2727960">
                  <a:extLst>
                    <a:ext uri="{9D8B030D-6E8A-4147-A177-3AD203B41FA5}">
                      <a16:colId xmlns:a16="http://schemas.microsoft.com/office/drawing/2014/main" val="7000104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2833219092"/>
                    </a:ext>
                  </a:extLst>
                </a:gridCol>
                <a:gridCol w="1607820">
                  <a:extLst>
                    <a:ext uri="{9D8B030D-6E8A-4147-A177-3AD203B41FA5}">
                      <a16:colId xmlns:a16="http://schemas.microsoft.com/office/drawing/2014/main" val="1212448798"/>
                    </a:ext>
                  </a:extLst>
                </a:gridCol>
                <a:gridCol w="1935482">
                  <a:extLst>
                    <a:ext uri="{9D8B030D-6E8A-4147-A177-3AD203B41FA5}">
                      <a16:colId xmlns:a16="http://schemas.microsoft.com/office/drawing/2014/main" val="1035538551"/>
                    </a:ext>
                  </a:extLst>
                </a:gridCol>
              </a:tblGrid>
              <a:tr h="322968">
                <a:tc rowSpan="2">
                  <a:txBody>
                    <a:bodyPr/>
                    <a:lstStyle/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711658"/>
                  </a:ext>
                </a:extLst>
              </a:tr>
              <a:tr h="6609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0743035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74561E8A-70E7-3F0A-1A54-ACF9348CC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00377"/>
            <a:ext cx="2351215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00" dirty="0">
                <a:solidFill>
                  <a:schemeClr val="accent5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LCI President </a:t>
            </a:r>
            <a:r>
              <a:rPr lang="en-US" sz="2800" b="1" kern="100" dirty="0" err="1">
                <a:solidFill>
                  <a:schemeClr val="accent5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Fabrício</a:t>
            </a:r>
            <a:r>
              <a:rPr lang="en-US" sz="2800" b="1" kern="100" dirty="0">
                <a:solidFill>
                  <a:schemeClr val="accent5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Oliveira</a:t>
            </a:r>
            <a:endParaRPr lang="en-US" sz="2800" b="1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5"/>
                </a:solidFill>
              </a:rPr>
              <a:t> </a:t>
            </a:r>
            <a:r>
              <a:rPr lang="en-US" altLang="en-US" sz="2800" b="1" u="sng" dirty="0">
                <a:solidFill>
                  <a:schemeClr val="accent1"/>
                </a:solidFill>
              </a:rPr>
              <a:t>Priorities 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b="1" dirty="0">
              <a:solidFill>
                <a:schemeClr val="accent5"/>
              </a:solidFill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b="1" dirty="0">
              <a:solidFill>
                <a:schemeClr val="accent5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59F635-2B42-14DB-6CD0-8C9E39F5073E}"/>
              </a:ext>
            </a:extLst>
          </p:cNvPr>
          <p:cNvSpPr txBox="1"/>
          <p:nvPr/>
        </p:nvSpPr>
        <p:spPr>
          <a:xfrm>
            <a:off x="525780" y="2057400"/>
            <a:ext cx="17453610" cy="4762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Stay proactive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Don’t wait to act. 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Let’s be responsive to the needs of our communities.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Rally others around your service vision. 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Then take action to bring it to life.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Focus on positive outcomes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1828800" lvl="3">
              <a:lnSpc>
                <a:spcPct val="107000"/>
              </a:lnSpc>
              <a:spcAft>
                <a:spcPts val="800"/>
              </a:spcAft>
            </a:pPr>
            <a:r>
              <a:rPr lang="en-US" sz="2400" b="1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mark of great service</a:t>
            </a:r>
          </a:p>
          <a:p>
            <a:pPr marL="1828800" lvl="3">
              <a:lnSpc>
                <a:spcPct val="107000"/>
              </a:lnSpc>
              <a:spcAft>
                <a:spcPts val="800"/>
              </a:spcAft>
            </a:pPr>
            <a:r>
              <a:rPr lang="en-US" b="1" kern="100" dirty="0">
                <a:solidFill>
                  <a:srgbClr val="00338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E7A8D3-520B-D054-3008-732C4C2BA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0" y="1261423"/>
            <a:ext cx="2468880" cy="244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99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CB464-400A-93E0-062B-C243FB181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7661" y="0"/>
            <a:ext cx="5404338" cy="1074420"/>
          </a:xfrm>
          <a:solidFill>
            <a:schemeClr val="accent4">
              <a:lumMod val="40000"/>
              <a:lumOff val="60000"/>
            </a:schemeClr>
          </a:solidFill>
        </p:spPr>
        <p:txBody>
          <a:bodyPr numCol="1">
            <a:normAutofit fontScale="90000"/>
          </a:bodyPr>
          <a:lstStyle/>
          <a:p>
            <a:pPr algn="l">
              <a:lnSpc>
                <a:spcPct val="100000"/>
              </a:lnSpc>
            </a:pP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br>
              <a:rPr lang="en-US" sz="4400" b="1" i="1" dirty="0">
                <a:solidFill>
                  <a:schemeClr val="accent4"/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District 2-X1 Goals 2024-2025</a:t>
            </a:r>
            <a:br>
              <a:rPr lang="en-US" sz="1400" dirty="0"/>
            </a:br>
            <a:endParaRPr lang="en-US" sz="4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3C423C-6C54-1924-A322-FED8CC83C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87661" cy="1074420"/>
          </a:xfrm>
          <a:prstGeom prst="rect">
            <a:avLst/>
          </a:prstGeom>
          <a:solidFill>
            <a:schemeClr val="accent5"/>
          </a:solidFill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F517BF9-A333-8AD1-6EBC-7AEFDE2432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909094"/>
              </p:ext>
            </p:extLst>
          </p:nvPr>
        </p:nvGraphicFramePr>
        <p:xfrm>
          <a:off x="114300" y="2293038"/>
          <a:ext cx="12077699" cy="39858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18562">
                  <a:extLst>
                    <a:ext uri="{9D8B030D-6E8A-4147-A177-3AD203B41FA5}">
                      <a16:colId xmlns:a16="http://schemas.microsoft.com/office/drawing/2014/main" val="2582243480"/>
                    </a:ext>
                  </a:extLst>
                </a:gridCol>
                <a:gridCol w="1470890">
                  <a:extLst>
                    <a:ext uri="{9D8B030D-6E8A-4147-A177-3AD203B41FA5}">
                      <a16:colId xmlns:a16="http://schemas.microsoft.com/office/drawing/2014/main" val="583010185"/>
                    </a:ext>
                  </a:extLst>
                </a:gridCol>
                <a:gridCol w="2702385">
                  <a:extLst>
                    <a:ext uri="{9D8B030D-6E8A-4147-A177-3AD203B41FA5}">
                      <a16:colId xmlns:a16="http://schemas.microsoft.com/office/drawing/2014/main" val="7000104"/>
                    </a:ext>
                  </a:extLst>
                </a:gridCol>
                <a:gridCol w="1675780">
                  <a:extLst>
                    <a:ext uri="{9D8B030D-6E8A-4147-A177-3AD203B41FA5}">
                      <a16:colId xmlns:a16="http://schemas.microsoft.com/office/drawing/2014/main" val="2833219092"/>
                    </a:ext>
                  </a:extLst>
                </a:gridCol>
                <a:gridCol w="1592746">
                  <a:extLst>
                    <a:ext uri="{9D8B030D-6E8A-4147-A177-3AD203B41FA5}">
                      <a16:colId xmlns:a16="http://schemas.microsoft.com/office/drawing/2014/main" val="1212448798"/>
                    </a:ext>
                  </a:extLst>
                </a:gridCol>
                <a:gridCol w="1917336">
                  <a:extLst>
                    <a:ext uri="{9D8B030D-6E8A-4147-A177-3AD203B41FA5}">
                      <a16:colId xmlns:a16="http://schemas.microsoft.com/office/drawing/2014/main" val="1035538551"/>
                    </a:ext>
                  </a:extLst>
                </a:gridCol>
              </a:tblGrid>
              <a:tr h="1308355">
                <a:tc rowSpan="2">
                  <a:txBody>
                    <a:bodyPr/>
                    <a:lstStyle/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711658"/>
                  </a:ext>
                </a:extLst>
              </a:tr>
              <a:tr h="26774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11" marR="61411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0743035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74561E8A-70E7-3F0A-1A54-ACF9348CC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77375"/>
            <a:ext cx="2351215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b="1" u="sng" dirty="0">
              <a:solidFill>
                <a:schemeClr val="accent1"/>
              </a:solidFill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b="1" dirty="0">
              <a:solidFill>
                <a:schemeClr val="accent5"/>
              </a:solidFill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b="1" dirty="0">
              <a:solidFill>
                <a:schemeClr val="accent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83B51D-E21A-4832-5011-57DE5D188ABD}"/>
              </a:ext>
            </a:extLst>
          </p:cNvPr>
          <p:cNvSpPr txBox="1"/>
          <p:nvPr/>
        </p:nvSpPr>
        <p:spPr>
          <a:xfrm>
            <a:off x="0" y="1074421"/>
            <a:ext cx="12192000" cy="10336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DISTRICT 2-X1   2024-25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SWOT ANALYSIS: 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GLOBAL MEMBERSHIP APPROACH SWOT ANALYSIS</a:t>
            </a:r>
            <a:endParaRPr lang="en-US" sz="2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543D894-E5D8-3115-7EAE-955B24AFA8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003260"/>
              </p:ext>
            </p:extLst>
          </p:nvPr>
        </p:nvGraphicFramePr>
        <p:xfrm>
          <a:off x="0" y="2228212"/>
          <a:ext cx="11756078" cy="523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8039">
                  <a:extLst>
                    <a:ext uri="{9D8B030D-6E8A-4147-A177-3AD203B41FA5}">
                      <a16:colId xmlns:a16="http://schemas.microsoft.com/office/drawing/2014/main" val="3585800631"/>
                    </a:ext>
                  </a:extLst>
                </a:gridCol>
                <a:gridCol w="5878039">
                  <a:extLst>
                    <a:ext uri="{9D8B030D-6E8A-4147-A177-3AD203B41FA5}">
                      <a16:colId xmlns:a16="http://schemas.microsoft.com/office/drawing/2014/main" val="816607114"/>
                    </a:ext>
                  </a:extLst>
                </a:gridCol>
              </a:tblGrid>
              <a:tr h="5160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u="sng" dirty="0">
                          <a:solidFill>
                            <a:srgbClr val="000000"/>
                          </a:solidFill>
                          <a:effectLst/>
                          <a:ea typeface="Times New Roman" panose="02020603050405020304" pitchFamily="18" charset="0"/>
                        </a:rPr>
                        <a:t>Strengths (Internal)</a:t>
                      </a:r>
                      <a:endParaRPr lang="en-US" sz="3200" b="1" kern="1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u="sng" dirty="0">
                          <a:solidFill>
                            <a:srgbClr val="000000"/>
                          </a:solidFill>
                          <a:effectLst/>
                          <a:ea typeface="Times New Roman" panose="02020603050405020304" pitchFamily="18" charset="0"/>
                        </a:rPr>
                        <a:t>Strengths (Internal)</a:t>
                      </a:r>
                      <a:endParaRPr lang="en-US" sz="3200" b="1" kern="1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426663"/>
                  </a:ext>
                </a:extLst>
              </a:tr>
              <a:tr h="4053084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400" b="1" kern="100" dirty="0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Good District Leadership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400" b="1" kern="100" dirty="0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Districtwide Service Projects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400" kern="100" dirty="0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District Supports LCIF &amp; use of LCIF Grants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400" b="1" kern="100" dirty="0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Good Training Program (Rebuilding)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400" kern="100" dirty="0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Successful hybrid training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400" kern="100" dirty="0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Good Communications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400" kern="100" dirty="0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Good social media (Facebook, Web, etc.)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400" b="1" kern="100" dirty="0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 Effective Zone Structure (Regions/Zones)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kern="100" dirty="0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 Good Zone Chairs (most zones)</a:t>
                      </a:r>
                    </a:p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1" kern="100" dirty="0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 Several Colleges/Universities (young Lions)</a:t>
                      </a:r>
                    </a:p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kern="100" dirty="0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 District has various Service Coordinators</a:t>
                      </a:r>
                    </a:p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1" kern="100" dirty="0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 Clubs &amp; partnership service opportunity</a:t>
                      </a:r>
                    </a:p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1" kern="0" dirty="0">
                          <a:solidFill>
                            <a:srgbClr val="0D0D0D"/>
                          </a:solidFill>
                          <a:effectLst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 Recognition of Lion Services</a:t>
                      </a:r>
                      <a:endParaRPr lang="en-US" sz="2400" b="1" kern="1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kern="0" dirty="0">
                          <a:solidFill>
                            <a:srgbClr val="0D0D0D"/>
                          </a:solidFill>
                          <a:effectLst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 Clubs are reporting – 85% of the clubs reported service activities</a:t>
                      </a:r>
                      <a:endParaRPr lang="en-US" sz="2400" kern="1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kern="0" dirty="0">
                          <a:solidFill>
                            <a:srgbClr val="0D0D0D"/>
                          </a:solidFill>
                          <a:effectLst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 MMR and </a:t>
                      </a:r>
                      <a:r>
                        <a:rPr lang="en-US" sz="2400" b="1" kern="0" dirty="0">
                          <a:solidFill>
                            <a:srgbClr val="0D0D0D"/>
                          </a:solidFill>
                          <a:effectLst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Service Reporting – improving</a:t>
                      </a:r>
                      <a:endParaRPr lang="en-US" sz="2400" b="1" kern="100" dirty="0">
                        <a:solidFill>
                          <a:srgbClr val="0D0D0D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1" kern="100" dirty="0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 District has a Specialty Club Coordinator</a:t>
                      </a:r>
                    </a:p>
                    <a:p>
                      <a:pPr marL="1828800" lvl="3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100" dirty="0">
                          <a:solidFill>
                            <a:srgbClr val="00338D"/>
                          </a:solidFill>
                          <a:effectLst/>
                          <a:highlight>
                            <a:srgbClr val="FFFFFF"/>
                          </a:highlight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31016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288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1519</TotalTime>
  <Words>2368</Words>
  <Application>Microsoft Office PowerPoint</Application>
  <PresentationFormat>Widescreen</PresentationFormat>
  <Paragraphs>381</Paragraphs>
  <Slides>23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 </vt:lpstr>
      <vt:lpstr>     District 2-X1 Goals 2024-2025 </vt:lpstr>
      <vt:lpstr>     District 2-X1 Goals 2024-2025 </vt:lpstr>
      <vt:lpstr>     District 2-X1 Goals 2024-2025 </vt:lpstr>
      <vt:lpstr>     District 2-X1 Goals 2024-2025 </vt:lpstr>
      <vt:lpstr>     District 2-X1 Goals 2024-2025 </vt:lpstr>
      <vt:lpstr>     District 2-X1 Goals 2024-2025 </vt:lpstr>
      <vt:lpstr>     District 2-X1 Goals 2024-2025 </vt:lpstr>
      <vt:lpstr>     District 2-X1 Goals 2024-2025 </vt:lpstr>
      <vt:lpstr>     District 2-X1 Goals 2024-2025 </vt:lpstr>
      <vt:lpstr>     District 2-X1 Goals 2024-2025 </vt:lpstr>
      <vt:lpstr>     District 2-X1 Goals 2024-2025 </vt:lpstr>
      <vt:lpstr>     District 2-X1 Goals 2024-2025 </vt:lpstr>
      <vt:lpstr>     District 2-X1 Goals 2024-2025 </vt:lpstr>
      <vt:lpstr>     District 2-X1 Goals 2024-2025 Action Plan Membership 2024-2025.docx</vt:lpstr>
      <vt:lpstr>     District 2-X1 Goals 2024-2025 </vt:lpstr>
      <vt:lpstr>     District 2-X1 Goals 2024-2025 Action Plan Service Activities 2024-2025.docx</vt:lpstr>
      <vt:lpstr>     District 2-X1 Goals 2024-2025 </vt:lpstr>
      <vt:lpstr>     District 2-X1 Goals 2024-2025 </vt:lpstr>
      <vt:lpstr>     District 2-X1 Goals 2024-2025 </vt:lpstr>
      <vt:lpstr>     District 2-X1 Goals 2024-2025 Action Plan LCIF Support 2024-2025.docx</vt:lpstr>
      <vt:lpstr>PowerPoint Presentation</vt:lpstr>
      <vt:lpstr>     District 2-X1 Goals 2024-2025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Radha K. Kaphle</dc:creator>
  <cp:lastModifiedBy>Radha K. Kaphle</cp:lastModifiedBy>
  <cp:revision>30</cp:revision>
  <dcterms:created xsi:type="dcterms:W3CDTF">2024-06-01T17:26:32Z</dcterms:created>
  <dcterms:modified xsi:type="dcterms:W3CDTF">2024-06-04T13:47:55Z</dcterms:modified>
</cp:coreProperties>
</file>