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2.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3.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4.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6.xml" ContentType="application/vnd.openxmlformats-officedocument.presentationml.tag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7.xml" ContentType="application/vnd.openxmlformats-officedocument.presentationml.tag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8.xml" ContentType="application/vnd.openxmlformats-officedocument.presentationml.tags+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9.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0.xml" ContentType="application/vnd.openxmlformats-officedocument.presentationml.tags+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21.xml" ContentType="application/vnd.openxmlformats-officedocument.presentationml.tags+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22.xml" ContentType="application/vnd.openxmlformats-officedocument.presentationml.tags+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23.xml" ContentType="application/vnd.openxmlformats-officedocument.presentationml.tags+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24.xml" ContentType="application/vnd.openxmlformats-officedocument.presentationml.tags+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25.xml" ContentType="application/vnd.openxmlformats-officedocument.presentationml.tags+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26.xml" ContentType="application/vnd.openxmlformats-officedocument.presentationml.tags+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27.xml" ContentType="application/vnd.openxmlformats-officedocument.presentationml.tags+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28.xml" ContentType="application/vnd.openxmlformats-officedocument.presentationml.tags+xml"/>
  <Override PartName="/ppt/notesSlides/notesSlide2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29.xml" ContentType="application/vnd.openxmlformats-officedocument.presentationml.tags+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30.xml" ContentType="application/vnd.openxmlformats-officedocument.presentationml.tags+xml"/>
  <Override PartName="/ppt/notesSlides/notesSlide3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31.xml" ContentType="application/vnd.openxmlformats-officedocument.presentationml.tags+xml"/>
  <Override PartName="/ppt/notesSlides/notesSlide3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34.xml" ContentType="application/vnd.openxmlformats-officedocument.presentationml.tags+xml"/>
  <Override PartName="/ppt/notesSlides/notesSlide4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ags/tag35.xml" ContentType="application/vnd.openxmlformats-officedocument.presentationml.tags+xml"/>
  <Override PartName="/ppt/notesSlides/notesSlide4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ags/tag36.xml" ContentType="application/vnd.openxmlformats-officedocument.presentationml.tags+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8"/>
  </p:notesMasterIdLst>
  <p:handoutMasterIdLst>
    <p:handoutMasterId r:id="rId49"/>
  </p:handoutMasterIdLst>
  <p:sldIdLst>
    <p:sldId id="519" r:id="rId2"/>
    <p:sldId id="476" r:id="rId3"/>
    <p:sldId id="565" r:id="rId4"/>
    <p:sldId id="280" r:id="rId5"/>
    <p:sldId id="492" r:id="rId6"/>
    <p:sldId id="446" r:id="rId7"/>
    <p:sldId id="472" r:id="rId8"/>
    <p:sldId id="447" r:id="rId9"/>
    <p:sldId id="563" r:id="rId10"/>
    <p:sldId id="450" r:id="rId11"/>
    <p:sldId id="448" r:id="rId12"/>
    <p:sldId id="574" r:id="rId13"/>
    <p:sldId id="528" r:id="rId14"/>
    <p:sldId id="529" r:id="rId15"/>
    <p:sldId id="564" r:id="rId16"/>
    <p:sldId id="456" r:id="rId17"/>
    <p:sldId id="457" r:id="rId18"/>
    <p:sldId id="455" r:id="rId19"/>
    <p:sldId id="530" r:id="rId20"/>
    <p:sldId id="531" r:id="rId21"/>
    <p:sldId id="493" r:id="rId22"/>
    <p:sldId id="461" r:id="rId23"/>
    <p:sldId id="567" r:id="rId24"/>
    <p:sldId id="454" r:id="rId25"/>
    <p:sldId id="568" r:id="rId26"/>
    <p:sldId id="570" r:id="rId27"/>
    <p:sldId id="569" r:id="rId28"/>
    <p:sldId id="459" r:id="rId29"/>
    <p:sldId id="571" r:id="rId30"/>
    <p:sldId id="573" r:id="rId31"/>
    <p:sldId id="572" r:id="rId32"/>
    <p:sldId id="305" r:id="rId33"/>
    <p:sldId id="526" r:id="rId34"/>
    <p:sldId id="468" r:id="rId35"/>
    <p:sldId id="559" r:id="rId36"/>
    <p:sldId id="522" r:id="rId37"/>
    <p:sldId id="524" r:id="rId38"/>
    <p:sldId id="534" r:id="rId39"/>
    <p:sldId id="548" r:id="rId40"/>
    <p:sldId id="552" r:id="rId41"/>
    <p:sldId id="555" r:id="rId42"/>
    <p:sldId id="521" r:id="rId43"/>
    <p:sldId id="516" r:id="rId44"/>
    <p:sldId id="575" r:id="rId45"/>
    <p:sldId id="506" r:id="rId46"/>
    <p:sldId id="562" r:id="rId47"/>
  </p:sldIdLst>
  <p:sldSz cx="9144000" cy="6858000" type="screen4x3"/>
  <p:notesSz cx="7102475" cy="9388475"/>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7AC316-3174-4FE3-B78E-3DF40F1BA4B3}">
          <p14:sldIdLst>
            <p14:sldId id="519"/>
            <p14:sldId id="476"/>
            <p14:sldId id="565"/>
            <p14:sldId id="280"/>
            <p14:sldId id="492"/>
            <p14:sldId id="446"/>
            <p14:sldId id="472"/>
            <p14:sldId id="447"/>
            <p14:sldId id="563"/>
            <p14:sldId id="450"/>
            <p14:sldId id="448"/>
            <p14:sldId id="574"/>
            <p14:sldId id="528"/>
            <p14:sldId id="529"/>
            <p14:sldId id="564"/>
            <p14:sldId id="456"/>
            <p14:sldId id="457"/>
            <p14:sldId id="455"/>
            <p14:sldId id="530"/>
            <p14:sldId id="531"/>
            <p14:sldId id="493"/>
            <p14:sldId id="461"/>
            <p14:sldId id="567"/>
            <p14:sldId id="454"/>
            <p14:sldId id="568"/>
            <p14:sldId id="570"/>
            <p14:sldId id="569"/>
            <p14:sldId id="459"/>
            <p14:sldId id="571"/>
            <p14:sldId id="573"/>
            <p14:sldId id="572"/>
            <p14:sldId id="305"/>
            <p14:sldId id="526"/>
            <p14:sldId id="468"/>
            <p14:sldId id="559"/>
            <p14:sldId id="522"/>
            <p14:sldId id="524"/>
            <p14:sldId id="534"/>
            <p14:sldId id="548"/>
            <p14:sldId id="552"/>
            <p14:sldId id="555"/>
            <p14:sldId id="521"/>
            <p14:sldId id="516"/>
            <p14:sldId id="575"/>
            <p14:sldId id="506"/>
            <p14:sldId id="5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 Garriss" initials="WG" lastIdx="1" clrIdx="0">
    <p:extLst>
      <p:ext uri="{19B8F6BF-5375-455C-9EA6-DF929625EA0E}">
        <p15:presenceInfo xmlns:p15="http://schemas.microsoft.com/office/powerpoint/2012/main" userId="e1889e11157c9f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E37"/>
    <a:srgbClr val="FFD2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8" autoAdjust="0"/>
    <p:restoredTop sz="94411" autoAdjust="0"/>
  </p:normalViewPr>
  <p:slideViewPr>
    <p:cSldViewPr>
      <p:cViewPr varScale="1">
        <p:scale>
          <a:sx n="119" d="100"/>
          <a:sy n="119" d="100"/>
        </p:scale>
        <p:origin x="804" y="64"/>
      </p:cViewPr>
      <p:guideLst>
        <p:guide orient="horz" pos="2160"/>
        <p:guide pos="2880"/>
      </p:guideLst>
    </p:cSldViewPr>
  </p:slideViewPr>
  <p:notesTextViewPr>
    <p:cViewPr>
      <p:scale>
        <a:sx n="1" d="1"/>
        <a:sy n="1" d="1"/>
      </p:scale>
      <p:origin x="0" y="0"/>
    </p:cViewPr>
  </p:notesTextViewPr>
  <p:sorterViewPr>
    <p:cViewPr>
      <p:scale>
        <a:sx n="100" d="100"/>
        <a:sy n="100" d="100"/>
      </p:scale>
      <p:origin x="0" y="3062"/>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dgm:spPr>
      <dgm:t>
        <a:bodyPr/>
        <a:lstStyle/>
        <a:p>
          <a:r>
            <a:rPr lang="en-US" sz="2800" dirty="0"/>
            <a:t>    	CLUB TREASURER TRAINING</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Y="100000" custLinFactNeighborX="0" custLinFactNeighborY="170673">
        <dgm:presLayoutVars>
          <dgm:chMax val="0"/>
          <dgm:bulletEnabled val="1"/>
        </dgm:presLayoutVars>
      </dgm:prSet>
      <dgm:spPr/>
    </dgm:pt>
  </dgm:ptLst>
  <dgm:cxnLst>
    <dgm:cxn modelId="{8B28B37F-24F3-4824-8EEF-9CE78C3081DE}" type="presOf" srcId="{EE030BBD-CC10-48B5-BE47-80E41777220A}" destId="{4718474C-CCF3-4B29-A69B-BE6E44EB506B}" srcOrd="0" destOrd="0" presId="urn:microsoft.com/office/officeart/2005/8/layout/vList2"/>
    <dgm:cxn modelId="{696B53CB-5F2A-4F3A-BD64-4DBF9514771F}"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1159DB0-06CC-4437-94C2-409906FF2A4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Treasurer-Setting Dues</a:t>
          </a:r>
        </a:p>
      </dgm:t>
    </dgm:pt>
    <dgm:pt modelId="{FF6A64C4-C5F5-4272-8AB9-08888C59FDEA}" type="sibTrans" cxnId="{BFFF15DF-CB9D-4B38-81BE-73034A1C265E}">
      <dgm:prSet/>
      <dgm:spPr/>
      <dgm:t>
        <a:bodyPr/>
        <a:lstStyle/>
        <a:p>
          <a:endParaRPr lang="en-US"/>
        </a:p>
      </dgm:t>
    </dgm:pt>
    <dgm:pt modelId="{A844453D-DC1C-4347-9A84-BED33F05FFB9}" type="par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230B49B3-90F1-47C2-B32A-551FC2097BA1}" type="presOf" srcId="{CA18C304-790A-426F-BDC0-F1EA5BD4F17B}" destId="{BB70550F-8890-47CC-B5F1-2A73E13ED811}" srcOrd="0" destOrd="0" presId="urn:microsoft.com/office/officeart/2005/8/layout/vList2"/>
    <dgm:cxn modelId="{F23F56CB-F872-455E-9F31-4BE0C1DAAC92}"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EFA7B81-B02A-4B13-97E1-0ED3B44F8C5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10379BF-B875-4599-BF6A-56B25DA2E66E}"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881F9F4-52AF-4760-836C-6CFDBC9F985A}" type="presOf" srcId="{EE030BBD-CC10-48B5-BE47-80E41777220A}" destId="{4718474C-CCF3-4B29-A69B-BE6E44EB506B}" srcOrd="0" destOrd="0" presId="urn:microsoft.com/office/officeart/2005/8/layout/vList2"/>
    <dgm:cxn modelId="{B3A518C7-D108-49F2-83AD-E283247E14A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A1CE02AE-5841-430F-BF59-C831786B4E6A}" type="presOf" srcId="{CA18C304-790A-426F-BDC0-F1EA5BD4F17B}" destId="{BB70550F-8890-47CC-B5F1-2A73E13ED811}" srcOrd="0" destOrd="0" presId="urn:microsoft.com/office/officeart/2005/8/layout/vList2"/>
    <dgm:cxn modelId="{CA4D7AB1-D264-4836-AA1D-31A79C5F7E6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5DD2A6FF-12DD-4E6C-B6A4-AB180C364B6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7662">
        <dgm:presLayoutVars>
          <dgm:chMax val="0"/>
          <dgm:bulletEnabled val="1"/>
        </dgm:presLayoutVars>
      </dgm:prSet>
      <dgm:spPr/>
    </dgm:pt>
  </dgm:ptLst>
  <dgm:cxnLst>
    <dgm:cxn modelId="{B65A3124-5A59-49A2-9A90-DDD905E687CF}" type="presOf" srcId="{EE030BBD-CC10-48B5-BE47-80E41777220A}" destId="{4718474C-CCF3-4B29-A69B-BE6E44EB506B}" srcOrd="0" destOrd="0" presId="urn:microsoft.com/office/officeart/2005/8/layout/vList2"/>
    <dgm:cxn modelId="{4B1BD186-B4E3-426D-8997-094852F7367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A9A917C-8764-4EF2-8B50-4B5D6A29003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1BDC5B7-00FB-4B4F-8D0A-766E0BB9353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5881DF4-D3FB-4898-A4F8-8D89BE130C35}" type="presOf" srcId="{CA18C304-790A-426F-BDC0-F1EA5BD4F17B}" destId="{BB70550F-8890-47CC-B5F1-2A73E13ED811}" srcOrd="0" destOrd="0" presId="urn:microsoft.com/office/officeart/2005/8/layout/vList2"/>
    <dgm:cxn modelId="{3129D80F-3035-43AB-9C92-B365F21D4E4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Treasurer-Records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E92476E-C9B7-4AE7-8D53-5C927B7998B2}" type="presOf" srcId="{CA18C304-790A-426F-BDC0-F1EA5BD4F17B}" destId="{BB70550F-8890-47CC-B5F1-2A73E13ED811}" srcOrd="0" destOrd="0" presId="urn:microsoft.com/office/officeart/2005/8/layout/vList2"/>
    <dgm:cxn modelId="{09CEB4CB-6BD2-4665-A5CE-E771986A6FC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88304D5-3F1A-4E72-8BCF-6229969050D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D6A4C7D-F336-4147-BD30-AA081BCA34F9}" type="presOf" srcId="{EE030BBD-CC10-48B5-BE47-80E41777220A}" destId="{4718474C-CCF3-4B29-A69B-BE6E44EB506B}" srcOrd="0" destOrd="0" presId="urn:microsoft.com/office/officeart/2005/8/layout/vList2"/>
    <dgm:cxn modelId="{94FE7780-211D-4C9E-AE1A-ECCC230466CE}"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E195363-0BC3-4F63-A532-F5F6CDFD939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Treasurer-Policies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1169F9E-0E2F-433F-B458-97932E58A45E}" type="presOf" srcId="{CA18C304-790A-426F-BDC0-F1EA5BD4F17B}" destId="{BB70550F-8890-47CC-B5F1-2A73E13ED811}" srcOrd="0" destOrd="0" presId="urn:microsoft.com/office/officeart/2005/8/layout/vList2"/>
    <dgm:cxn modelId="{027D9CB0-978A-4E41-AF04-9A0F5A4DE46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B452183-B7AC-4958-8FA9-279F23F7493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Treasurer-Policies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3969CD2-BD67-4062-A44E-F10E18D922F8}" type="presOf" srcId="{EE030BBD-CC10-48B5-BE47-80E41777220A}" destId="{4718474C-CCF3-4B29-A69B-BE6E44EB506B}" srcOrd="0" destOrd="0" presId="urn:microsoft.com/office/officeart/2005/8/layout/vList2"/>
    <dgm:cxn modelId="{A92405D5-56AB-4C0A-B7F8-072C9586D9D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F16A9D3-5E10-4F95-870D-2ACE83E3D5F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Treasurer-Policies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8570E9E-6537-4F82-9903-81431902571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AC1CAED-9958-484E-A9EE-03814D3E9ED8}" type="presOf" srcId="{CA18C304-790A-426F-BDC0-F1EA5BD4F17B}" destId="{BB70550F-8890-47CC-B5F1-2A73E13ED811}" srcOrd="0" destOrd="0" presId="urn:microsoft.com/office/officeart/2005/8/layout/vList2"/>
    <dgm:cxn modelId="{41C91717-DCCB-44EC-A775-C48C9BF2F9E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dgm:spPr>
      <dgm:t>
        <a:bodyPr/>
        <a:lstStyle/>
        <a:p>
          <a:r>
            <a:rPr lang="en-US" sz="2800" dirty="0"/>
            <a:t>    Welcome</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E7E2F5C-230A-4B27-98CB-FADD61276F5A}" type="presOf" srcId="{CA18C304-790A-426F-BDC0-F1EA5BD4F17B}" destId="{BB70550F-8890-47CC-B5F1-2A73E13ED811}" srcOrd="0" destOrd="0" presId="urn:microsoft.com/office/officeart/2005/8/layout/vList2"/>
    <dgm:cxn modelId="{957ED4DD-8DAF-446B-9204-D22271BCB07B}"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8BD730C-41C7-427C-8B38-E51D4B1C8EC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pPr algn="ctr"/>
          <a:r>
            <a:rPr lang="en-US" sz="2400" dirty="0"/>
            <a:t>Responsibilities of the Club Treasurer-Financial Report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2FC154A-CDE2-4815-9FE3-A644933E1E85}" type="presOf" srcId="{CA18C304-790A-426F-BDC0-F1EA5BD4F17B}" destId="{BB70550F-8890-47CC-B5F1-2A73E13ED811}" srcOrd="0" destOrd="0" presId="urn:microsoft.com/office/officeart/2005/8/layout/vList2"/>
    <dgm:cxn modelId="{3AE411A2-24D5-427B-9A1E-D3BB9B1ECBA2}"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1C52F44-1F0E-4115-BC85-5AEBA57D2FC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E92C1050-9526-49D3-B77B-52D309DAD1DC}" type="presOf" srcId="{EE030BBD-CC10-48B5-BE47-80E41777220A}" destId="{4718474C-CCF3-4B29-A69B-BE6E44EB506B}" srcOrd="0" destOrd="0" presId="urn:microsoft.com/office/officeart/2005/8/layout/vList2"/>
    <dgm:cxn modelId="{F3EC69DA-596E-4D38-951B-3D93ADD6A6F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D41046A-CFC2-48DC-A72B-4BD6B7E78AB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0">
            <a:schemeClr val="accent6"/>
          </a:lnRef>
          <a:fillRef idx="3">
            <a:schemeClr val="accent6"/>
          </a:fillRef>
          <a:effectRef idx="3">
            <a:schemeClr val="accent6"/>
          </a:effectRef>
          <a:fontRef idx="minor">
            <a:schemeClr val="lt1"/>
          </a:fontRef>
        </dgm:style>
      </dgm:prSet>
      <dgm:spPr>
        <a:solidFill>
          <a:srgbClr val="7030A0"/>
        </a:solidFill>
        <a:ln/>
      </dgm:spPr>
      <dgm:t>
        <a:bodyPr/>
        <a:lstStyle/>
        <a:p>
          <a:pPr algn="ctr"/>
          <a:r>
            <a:rPr lang="en-US" sz="3200" dirty="0">
              <a:latin typeface="Cambria" panose="02040503050406030204" pitchFamily="18" charset="0"/>
            </a:rPr>
            <a:t>       501c(3) </a:t>
          </a:r>
          <a:r>
            <a:rPr lang="en-US" sz="3200" dirty="0"/>
            <a:t>vs. Lions Club Organization</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Y="105519" custLinFactNeighborX="-61666" custLinFactNeighborY="200000">
        <dgm:presLayoutVars>
          <dgm:chMax val="0"/>
          <dgm:bulletEnabled val="1"/>
        </dgm:presLayoutVars>
      </dgm:prSet>
      <dgm:spPr/>
    </dgm:pt>
  </dgm:ptLst>
  <dgm:cxnLst>
    <dgm:cxn modelId="{77CFCCAC-5A5B-4D1D-AEC2-1CD4EA09FC9F}" type="presOf" srcId="{CA18C304-790A-426F-BDC0-F1EA5BD4F17B}" destId="{BB70550F-8890-47CC-B5F1-2A73E13ED811}" srcOrd="0" destOrd="0" presId="urn:microsoft.com/office/officeart/2005/8/layout/vList2"/>
    <dgm:cxn modelId="{AB0946CA-4510-48F7-99F6-9944301631D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2D27998-C29D-431F-8C2E-35E2982DB7D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CE0CF63-CD6E-443C-B422-F62745058693}" type="presOf" srcId="{EE030BBD-CC10-48B5-BE47-80E41777220A}" destId="{4718474C-CCF3-4B29-A69B-BE6E44EB506B}" srcOrd="0" destOrd="0" presId="urn:microsoft.com/office/officeart/2005/8/layout/vList2"/>
    <dgm:cxn modelId="{3F6236C2-B822-47B8-8F26-91DEC87F284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BB6C318-BA71-4116-9346-F93D568DDF3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5A65112-8721-42E3-B85D-AD458F9E6B90}" type="presOf" srcId="{EE030BBD-CC10-48B5-BE47-80E41777220A}" destId="{4718474C-CCF3-4B29-A69B-BE6E44EB506B}" srcOrd="0" destOrd="0" presId="urn:microsoft.com/office/officeart/2005/8/layout/vList2"/>
    <dgm:cxn modelId="{0C3B4DD2-29E6-46F8-8F6A-C6B1ACA74493}"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D1585C8-4D18-40F2-B9C9-4019C5930D7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DF10012E-AC1D-4E11-822B-8044D73BAB6F}" type="presOf" srcId="{CA18C304-790A-426F-BDC0-F1EA5BD4F17B}" destId="{BB70550F-8890-47CC-B5F1-2A73E13ED811}" srcOrd="0" destOrd="0" presId="urn:microsoft.com/office/officeart/2005/8/layout/vList2"/>
    <dgm:cxn modelId="{368A67DD-270E-489F-B071-A4A0701F5E8D}"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2BC48B6-FC97-448C-BCDC-BDA5E2BA4A4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606891C-8358-4EDE-B1AD-C9C40A648080}" type="presOf" srcId="{EE030BBD-CC10-48B5-BE47-80E41777220A}" destId="{4718474C-CCF3-4B29-A69B-BE6E44EB506B}" srcOrd="0" destOrd="0" presId="urn:microsoft.com/office/officeart/2005/8/layout/vList2"/>
    <dgm:cxn modelId="{8233E75C-FCAF-4FBA-A9DD-20B236511596}"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1AB90DA6-F2B0-4A26-A5CA-71C5AE081E4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19B2743-4290-4B1A-82E1-0387FE171275}" type="presOf" srcId="{CA18C304-790A-426F-BDC0-F1EA5BD4F17B}" destId="{BB70550F-8890-47CC-B5F1-2A73E13ED811}" srcOrd="0" destOrd="0" presId="urn:microsoft.com/office/officeart/2005/8/layout/vList2"/>
    <dgm:cxn modelId="{A7F13052-0D22-4A55-94E0-4A87D7B8838D}"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F9A9BA7-B63C-4B7D-81C5-8F84F640055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ADCCD69-AED0-4778-A785-3454CBAD3A62}" type="presOf" srcId="{EE030BBD-CC10-48B5-BE47-80E41777220A}" destId="{4718474C-CCF3-4B29-A69B-BE6E44EB506B}" srcOrd="0" destOrd="0" presId="urn:microsoft.com/office/officeart/2005/8/layout/vList2"/>
    <dgm:cxn modelId="{86CFF8AF-3981-4732-AD03-8CE77226CDE7}"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DBB9324-2BB3-4BB8-8854-D1E02569BE4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BA007D2A-CAF6-46A2-AE07-024A65418901}" type="presOf" srcId="{EE030BBD-CC10-48B5-BE47-80E41777220A}" destId="{4718474C-CCF3-4B29-A69B-BE6E44EB506B}" srcOrd="0" destOrd="0" presId="urn:microsoft.com/office/officeart/2005/8/layout/vList2"/>
    <dgm:cxn modelId="{D96A77CC-22CC-4924-91ED-813C26774784}"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AD89337-1D20-4769-87E3-212CC7E2426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87FB666-CA69-4BF3-A3C6-3D32D0E43203}" type="presOf" srcId="{CA18C304-790A-426F-BDC0-F1EA5BD4F17B}" destId="{BB70550F-8890-47CC-B5F1-2A73E13ED811}" srcOrd="0" destOrd="0" presId="urn:microsoft.com/office/officeart/2005/8/layout/vList2"/>
    <dgm:cxn modelId="{99F092BD-9866-4F23-95D0-41A1D2BED9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526C2443-FEB1-40AA-B821-7F5F9C02BC8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59A008E-7E06-41BB-935D-EAE5849347E4}"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F1EA3EA-273D-4B9F-9535-4E09DF259257}" type="presOf" srcId="{CA18C304-790A-426F-BDC0-F1EA5BD4F17B}" destId="{BB70550F-8890-47CC-B5F1-2A73E13ED811}" srcOrd="0" destOrd="0" presId="urn:microsoft.com/office/officeart/2005/8/layout/vList2"/>
    <dgm:cxn modelId="{43F178FE-B672-4A11-A862-3E2B20EB2CC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E030BBD-CC10-48B5-BE47-80E41777220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015B2F1-B472-4892-94FF-C8C87028E3F7}" type="pres">
      <dgm:prSet presAssocID="{EE030BBD-CC10-48B5-BE47-80E41777220A}" presName="linear" presStyleCnt="0">
        <dgm:presLayoutVars>
          <dgm:dir/>
          <dgm:animLvl val="lvl"/>
          <dgm:resizeHandles val="exact"/>
        </dgm:presLayoutVars>
      </dgm:prSet>
      <dgm:spPr/>
    </dgm:pt>
  </dgm:ptLst>
  <dgm:cxnLst>
    <dgm:cxn modelId="{9E20434F-8E29-4262-ACEA-AD3AC64B62DE}" type="presOf" srcId="{EE030BBD-CC10-48B5-BE47-80E41777220A}" destId="{8015B2F1-B472-4892-94FF-C8C87028E3F7}"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E05434D-1FA2-4CCC-80D4-8AEB25C4ECA4}" type="presOf" srcId="{CA18C304-790A-426F-BDC0-F1EA5BD4F17B}" destId="{BB70550F-8890-47CC-B5F1-2A73E13ED811}" srcOrd="0" destOrd="0" presId="urn:microsoft.com/office/officeart/2005/8/layout/vList2"/>
    <dgm:cxn modelId="{A9D9D071-0188-40EB-8C64-4422BCEA4B1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3512064-8477-4AAF-865A-C2A16A6AD4E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E08DDCE-DBF6-4601-8929-0EBD6A35481C}"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0F2ABE6-11D9-447B-AD53-EA39F18ADB23}" type="presOf" srcId="{CA18C304-790A-426F-BDC0-F1EA5BD4F17B}" destId="{BB70550F-8890-47CC-B5F1-2A73E13ED811}" srcOrd="0" destOrd="0" presId="urn:microsoft.com/office/officeart/2005/8/layout/vList2"/>
    <dgm:cxn modelId="{8DEBD8FA-CBA7-4991-A868-78C3EE11634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 </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0">
        <dgm:presLayoutVars>
          <dgm:chMax val="0"/>
          <dgm:bulletEnabled val="1"/>
        </dgm:presLayoutVars>
      </dgm:prSet>
      <dgm:spPr/>
    </dgm:pt>
  </dgm:ptLst>
  <dgm:cxnLst>
    <dgm:cxn modelId="{DDB14A89-3F22-496F-8C67-F33E8E5DA7B4}"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0CCA5F3-6C85-4BEC-9378-7DF94B430339}" type="presOf" srcId="{EE030BBD-CC10-48B5-BE47-80E41777220A}" destId="{4718474C-CCF3-4B29-A69B-BE6E44EB506B}" srcOrd="0" destOrd="0" presId="urn:microsoft.com/office/officeart/2005/8/layout/vList2"/>
    <dgm:cxn modelId="{1A655954-119A-4CE2-86ED-A4965732B6E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D514139-AA77-4DC7-BB93-19316099920D}" type="presOf" srcId="{EE030BBD-CC10-48B5-BE47-80E41777220A}" destId="{4718474C-CCF3-4B29-A69B-BE6E44EB506B}" srcOrd="0" destOrd="0" presId="urn:microsoft.com/office/officeart/2005/8/layout/vList2"/>
    <dgm:cxn modelId="{B075E4D5-34B3-4595-9C36-9CC4932CBA10}"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01B437F-8586-4BD9-9AEB-CB017833853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31B5C42-CA6C-4546-A06D-886FC0B5F464}" type="presOf" srcId="{EE030BBD-CC10-48B5-BE47-80E41777220A}" destId="{4718474C-CCF3-4B29-A69B-BE6E44EB506B}" srcOrd="0" destOrd="0" presId="urn:microsoft.com/office/officeart/2005/8/layout/vList2"/>
    <dgm:cxn modelId="{CCEA0758-3E07-4284-8EB1-CB9B4B196573}"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509882E-2B0B-4889-BE20-6AD52E8C880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0">
            <a:schemeClr val="accent6"/>
          </a:lnRef>
          <a:fillRef idx="3">
            <a:schemeClr val="accent6"/>
          </a:fillRef>
          <a:effectRef idx="3">
            <a:schemeClr val="accent6"/>
          </a:effectRef>
          <a:fontRef idx="minor">
            <a:schemeClr val="lt1"/>
          </a:fontRef>
        </dgm:style>
      </dgm:prSet>
      <dgm:spPr>
        <a:solidFill>
          <a:srgbClr val="7030A0"/>
        </a:solidFill>
      </dgm:spPr>
      <dgm:t>
        <a:bodyPr/>
        <a:lstStyle/>
        <a:p>
          <a:r>
            <a:rPr lang="en-US" sz="2800" dirty="0"/>
            <a:t>Resources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8299B72-C962-4BFA-B592-9125C114DE1E}" type="presOf" srcId="{CA18C304-790A-426F-BDC0-F1EA5BD4F17B}" destId="{BB70550F-8890-47CC-B5F1-2A73E13ED811}" srcOrd="0" destOrd="0" presId="urn:microsoft.com/office/officeart/2005/8/layout/vList2"/>
    <dgm:cxn modelId="{CAF70C82-4A78-4551-8A6E-0B284F929AE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127C35B-F282-430A-94C8-29794B4DA67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0">
            <a:schemeClr val="accent6"/>
          </a:lnRef>
          <a:fillRef idx="3">
            <a:schemeClr val="accent6"/>
          </a:fillRef>
          <a:effectRef idx="3">
            <a:schemeClr val="accent6"/>
          </a:effectRef>
          <a:fontRef idx="minor">
            <a:schemeClr val="lt1"/>
          </a:fontRef>
        </dgm:style>
      </dgm:prSet>
      <dgm:spPr>
        <a:solidFill>
          <a:srgbClr val="7030A0"/>
        </a:solidFill>
      </dgm:spPr>
      <dgm:t>
        <a:bodyPr/>
        <a:lstStyle/>
        <a:p>
          <a:r>
            <a:rPr lang="en-US" sz="2800" dirty="0"/>
            <a:t>Resources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8299B72-C962-4BFA-B592-9125C114DE1E}" type="presOf" srcId="{CA18C304-790A-426F-BDC0-F1EA5BD4F17B}" destId="{BB70550F-8890-47CC-B5F1-2A73E13ED811}" srcOrd="0" destOrd="0" presId="urn:microsoft.com/office/officeart/2005/8/layout/vList2"/>
    <dgm:cxn modelId="{CAF70C82-4A78-4551-8A6E-0B284F929AE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127C35B-F282-430A-94C8-29794B4DA67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12F0F60-C89C-4897-9B30-5350ADD4996D}" type="presOf" srcId="{EE030BBD-CC10-48B5-BE47-80E41777220A}" destId="{4718474C-CCF3-4B29-A69B-BE6E44EB506B}" srcOrd="0" destOrd="0" presId="urn:microsoft.com/office/officeart/2005/8/layout/vList2"/>
    <dgm:cxn modelId="{190F3976-2BF3-4F88-A00A-9B9CBBE7C15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F6AB2C-6A72-41EB-AFB7-E7A47EC56B3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A152A3A-90F8-44A6-BECA-6BAB3282470C}" type="presOf" srcId="{CA18C304-790A-426F-BDC0-F1EA5BD4F17B}" destId="{BB70550F-8890-47CC-B5F1-2A73E13ED811}" srcOrd="0" destOrd="0" presId="urn:microsoft.com/office/officeart/2005/8/layout/vList2"/>
    <dgm:cxn modelId="{BEDD86A6-53EC-40A4-B342-CD7D1B2AA28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A84425A9-8C89-4CED-9BAA-B5BDB927A2F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Treasurer-Budgets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AEDC0A-C199-4608-99F9-A6F5F10DDB68}" type="presOf" srcId="{EE030BBD-CC10-48B5-BE47-80E41777220A}" destId="{4718474C-CCF3-4B29-A69B-BE6E44EB506B}" srcOrd="0" destOrd="0" presId="urn:microsoft.com/office/officeart/2005/8/layout/vList2"/>
    <dgm:cxn modelId="{F43DC6A0-5061-4FD7-98AD-A1AD243C2EF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3105B6C-90A6-450C-9A55-161C4ED8648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Treasurer-Budgets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C5A277-3FA7-4798-80F6-8D3596D8EC04}" type="presOf" srcId="{CA18C304-790A-426F-BDC0-F1EA5BD4F17B}" destId="{BB70550F-8890-47CC-B5F1-2A73E13ED811}" srcOrd="0" destOrd="0" presId="urn:microsoft.com/office/officeart/2005/8/layout/vList2"/>
    <dgm:cxn modelId="{BF2EA4D7-D055-4284-9051-5F2588D20B5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ED0AE6B-DE82-44ED-95F6-82F1D59057E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Treasurer-Budgets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AE9180D-A1CA-4E27-AC4F-4CF8E41FA387}" type="presOf" srcId="{EE030BBD-CC10-48B5-BE47-80E41777220A}" destId="{4718474C-CCF3-4B29-A69B-BE6E44EB506B}" srcOrd="0" destOrd="0" presId="urn:microsoft.com/office/officeart/2005/8/layout/vList2"/>
    <dgm:cxn modelId="{C6F09FA9-012C-4565-B639-A10C107B2F7F}"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644C0D5-B2C1-4C8C-933A-BA8BB81E9FC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25" custLinFactNeighborY="12525">
        <dgm:presLayoutVars>
          <dgm:chMax val="0"/>
          <dgm:bulletEnabled val="1"/>
        </dgm:presLayoutVars>
      </dgm:prSet>
      <dgm:spPr/>
    </dgm:pt>
  </dgm:ptLst>
  <dgm:cxnLst>
    <dgm:cxn modelId="{DEE32C14-CBB4-4600-895B-B18230C21F5F}" type="presOf" srcId="{EE030BBD-CC10-48B5-BE47-80E41777220A}" destId="{4718474C-CCF3-4B29-A69B-BE6E44EB506B}" srcOrd="0" destOrd="0" presId="urn:microsoft.com/office/officeart/2005/8/layout/vList2"/>
    <dgm:cxn modelId="{77A9B221-D5AC-40E6-A0C8-BA65255A2E30}"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5724A47-9B53-42BE-96F8-26478BAA90A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    	CLUB TREASURER TRAINING</a:t>
          </a:r>
        </a:p>
      </dsp:txBody>
      <dsp:txXfrm>
        <a:off x="189582" y="37201"/>
        <a:ext cx="8764834" cy="687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Treasurer-Setting Dues</a:t>
          </a:r>
        </a:p>
      </dsp:txBody>
      <dsp:txXfrm>
        <a:off x="189582" y="37198"/>
        <a:ext cx="8764834" cy="68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201"/>
        <a:ext cx="8764834" cy="68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Treasurer-Records</a:t>
          </a:r>
        </a:p>
      </dsp:txBody>
      <dsp:txXfrm>
        <a:off x="189582" y="37198"/>
        <a:ext cx="8764834" cy="687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Treasurer-Policies</a:t>
          </a:r>
        </a:p>
      </dsp:txBody>
      <dsp:txXfrm>
        <a:off x="189582" y="37198"/>
        <a:ext cx="8764834" cy="687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Treasurer-Policies</a:t>
          </a:r>
        </a:p>
      </dsp:txBody>
      <dsp:txXfrm>
        <a:off x="189582" y="37198"/>
        <a:ext cx="8764834" cy="687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Treasurer-Policies</a:t>
          </a:r>
        </a:p>
      </dsp:txBody>
      <dsp:txXfrm>
        <a:off x="189582" y="37198"/>
        <a:ext cx="8764834" cy="68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    Welcome</a:t>
          </a:r>
        </a:p>
      </dsp:txBody>
      <dsp:txXfrm>
        <a:off x="189582" y="37198"/>
        <a:ext cx="8764834" cy="687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Responsibilities of the Club Treasurer-Financial Report</a:t>
          </a:r>
        </a:p>
      </dsp:txBody>
      <dsp:txXfrm>
        <a:off x="189582" y="37198"/>
        <a:ext cx="8764834" cy="687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0" y="11726"/>
          <a:ext cx="8839230" cy="750273"/>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mbria" panose="02040503050406030204" pitchFamily="18" charset="0"/>
            </a:rPr>
            <a:t>       501c(3) </a:t>
          </a:r>
          <a:r>
            <a:rPr lang="en-US" sz="3200" kern="1200" dirty="0"/>
            <a:t>vs. Lions Club Organization</a:t>
          </a:r>
        </a:p>
      </dsp:txBody>
      <dsp:txXfrm>
        <a:off x="36625" y="48351"/>
        <a:ext cx="8765980" cy="67702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1"/>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 </a:t>
          </a:r>
        </a:p>
      </dsp:txBody>
      <dsp:txXfrm>
        <a:off x="189582" y="37199"/>
        <a:ext cx="8764834" cy="6876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Resources</a:t>
          </a:r>
        </a:p>
      </dsp:txBody>
      <dsp:txXfrm>
        <a:off x="189582" y="37198"/>
        <a:ext cx="8764834" cy="6876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Resources</a:t>
          </a:r>
        </a:p>
      </dsp:txBody>
      <dsp:txXfrm>
        <a:off x="189582" y="37198"/>
        <a:ext cx="8764834" cy="68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Treasurer-Budgets</a:t>
          </a:r>
        </a:p>
      </dsp:txBody>
      <dsp:txXfrm>
        <a:off x="189582" y="37198"/>
        <a:ext cx="8764834" cy="68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Treasurer-Budgets</a:t>
          </a:r>
        </a:p>
      </dsp:txBody>
      <dsp:txXfrm>
        <a:off x="189582" y="37198"/>
        <a:ext cx="8764834" cy="68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Treasurer-Budgets</a:t>
          </a:r>
        </a:p>
      </dsp:txBody>
      <dsp:txXfrm>
        <a:off x="189582" y="37198"/>
        <a:ext cx="8764834" cy="68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0098" y="3"/>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7296" y="37201"/>
        <a:ext cx="8764834" cy="68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59"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278" y="0"/>
            <a:ext cx="3078558" cy="469745"/>
          </a:xfrm>
          <a:prstGeom prst="rect">
            <a:avLst/>
          </a:prstGeom>
        </p:spPr>
        <p:txBody>
          <a:bodyPr vert="horz" lIns="92464" tIns="46232" rIns="92464" bIns="46232" rtlCol="0"/>
          <a:lstStyle>
            <a:lvl1pPr algn="r">
              <a:defRPr sz="1200"/>
            </a:lvl1pPr>
          </a:lstStyle>
          <a:p>
            <a:fld id="{0A968EAA-E26B-4235-8FC3-8F1A6F10C581}" type="datetimeFigureOut">
              <a:rPr lang="en-US" smtClean="0"/>
              <a:t>6/22/2023</a:t>
            </a:fld>
            <a:endParaRPr lang="en-US" dirty="0"/>
          </a:p>
        </p:txBody>
      </p:sp>
      <p:sp>
        <p:nvSpPr>
          <p:cNvPr id="4" name="Footer Placeholder 3"/>
          <p:cNvSpPr>
            <a:spLocks noGrp="1"/>
          </p:cNvSpPr>
          <p:nvPr>
            <p:ph type="ftr" sz="quarter" idx="2"/>
          </p:nvPr>
        </p:nvSpPr>
        <p:spPr>
          <a:xfrm>
            <a:off x="0" y="8917127"/>
            <a:ext cx="3078559" cy="469745"/>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278" y="8917127"/>
            <a:ext cx="3078558" cy="469745"/>
          </a:xfrm>
          <a:prstGeom prst="rect">
            <a:avLst/>
          </a:prstGeom>
        </p:spPr>
        <p:txBody>
          <a:bodyPr vert="horz" lIns="92464" tIns="46232" rIns="92464" bIns="46232" rtlCol="0" anchor="b"/>
          <a:lstStyle>
            <a:lvl1pPr algn="r">
              <a:defRPr sz="1200"/>
            </a:lvl1pPr>
          </a:lstStyle>
          <a:p>
            <a:fld id="{963667A2-7008-465F-B5DB-16CC31CE8223}" type="slidenum">
              <a:rPr lang="en-US" smtClean="0"/>
              <a:t>‹#›</a:t>
            </a:fld>
            <a:endParaRPr lang="en-US" dirty="0"/>
          </a:p>
        </p:txBody>
      </p:sp>
    </p:spTree>
    <p:extLst>
      <p:ext uri="{BB962C8B-B14F-4D97-AF65-F5344CB8AC3E}">
        <p14:creationId xmlns:p14="http://schemas.microsoft.com/office/powerpoint/2010/main" val="3987051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221" tIns="47111" rIns="94221" bIns="47111" rtlCol="0"/>
          <a:lstStyle>
            <a:lvl1pPr algn="r">
              <a:defRPr sz="1200"/>
            </a:lvl1pPr>
          </a:lstStyle>
          <a:p>
            <a:fld id="{CE908E2B-2BC2-4127-91C9-86F8D7FE03F5}" type="datetimeFigureOut">
              <a:rPr lang="en-US" smtClean="0"/>
              <a:t>6/21/2023</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9"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21" tIns="47111" rIns="94221" bIns="47111" rtlCol="0" anchor="b"/>
          <a:lstStyle>
            <a:lvl1pPr algn="r">
              <a:defRPr sz="1200"/>
            </a:lvl1pPr>
          </a:lstStyle>
          <a:p>
            <a:fld id="{42A7AE9E-C9DF-464C-B6CC-034AB433984A}" type="slidenum">
              <a:rPr lang="en-US" smtClean="0"/>
              <a:t>‹#›</a:t>
            </a:fld>
            <a:endParaRPr lang="en-US" dirty="0"/>
          </a:p>
        </p:txBody>
      </p:sp>
    </p:spTree>
    <p:extLst>
      <p:ext uri="{BB962C8B-B14F-4D97-AF65-F5344CB8AC3E}">
        <p14:creationId xmlns:p14="http://schemas.microsoft.com/office/powerpoint/2010/main" val="2835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Times New Roman" panose="02020603050405020304" pitchFamily="18" charset="0"/>
            </a:endParaRPr>
          </a:p>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15F477-8CA0-416D-B615-2BD20BB04D5E}" type="slidenum">
              <a:rPr lang="en-US" altLang="en-US" smtClean="0">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val="31498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International dues are billed semi-annually in July and January: $23 per six months.</a:t>
            </a:r>
          </a:p>
          <a:p>
            <a:r>
              <a:rPr lang="en-US" b="1" dirty="0"/>
              <a:t>State and district dues are also billed semi-annually in July and January</a:t>
            </a:r>
          </a:p>
          <a:p>
            <a:r>
              <a:rPr lang="en-US" b="1" dirty="0"/>
              <a:t>Dues are based on membership as of June 30</a:t>
            </a:r>
            <a:r>
              <a:rPr lang="en-US" b="1" baseline="30000" dirty="0"/>
              <a:t>th</a:t>
            </a:r>
            <a:r>
              <a:rPr lang="en-US" b="1" dirty="0"/>
              <a:t> and December 31st</a:t>
            </a:r>
          </a:p>
        </p:txBody>
      </p:sp>
      <p:sp>
        <p:nvSpPr>
          <p:cNvPr id="4" name="Slide Number Placeholder 3"/>
          <p:cNvSpPr>
            <a:spLocks noGrp="1"/>
          </p:cNvSpPr>
          <p:nvPr>
            <p:ph type="sldNum" sz="quarter" idx="10"/>
          </p:nvPr>
        </p:nvSpPr>
        <p:spPr/>
        <p:txBody>
          <a:bodyPr/>
          <a:lstStyle/>
          <a:p>
            <a:fld id="{42A7AE9E-C9DF-464C-B6CC-034AB433984A}" type="slidenum">
              <a:rPr lang="en-US" smtClean="0"/>
              <a:t>11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13</a:t>
            </a:fld>
            <a:endParaRPr lang="en-US" dirty="0"/>
          </a:p>
        </p:txBody>
      </p:sp>
    </p:spTree>
    <p:extLst>
      <p:ext uri="{BB962C8B-B14F-4D97-AF65-F5344CB8AC3E}">
        <p14:creationId xmlns:p14="http://schemas.microsoft.com/office/powerpoint/2010/main" val="424358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14</a:t>
            </a:fld>
            <a:endParaRPr lang="en-US" dirty="0"/>
          </a:p>
        </p:txBody>
      </p:sp>
    </p:spTree>
    <p:extLst>
      <p:ext uri="{BB962C8B-B14F-4D97-AF65-F5344CB8AC3E}">
        <p14:creationId xmlns:p14="http://schemas.microsoft.com/office/powerpoint/2010/main" val="107030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15</a:t>
            </a:fld>
            <a:endParaRPr lang="en-US" dirty="0"/>
          </a:p>
        </p:txBody>
      </p:sp>
    </p:spTree>
    <p:extLst>
      <p:ext uri="{BB962C8B-B14F-4D97-AF65-F5344CB8AC3E}">
        <p14:creationId xmlns:p14="http://schemas.microsoft.com/office/powerpoint/2010/main" val="335405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personal preference is to also scan all critical documents and keep a copy for myself and upload once a year to </a:t>
            </a:r>
            <a:r>
              <a:rPr lang="en-US" b="1" dirty="0" err="1"/>
              <a:t>dropbox</a:t>
            </a:r>
            <a:r>
              <a:rPr lang="en-US" b="1" dirty="0"/>
              <a:t> for access by the finance committee for audit and to the next treasurer.</a:t>
            </a:r>
          </a:p>
        </p:txBody>
      </p:sp>
      <p:sp>
        <p:nvSpPr>
          <p:cNvPr id="4" name="Slide Number Placeholder 3"/>
          <p:cNvSpPr>
            <a:spLocks noGrp="1"/>
          </p:cNvSpPr>
          <p:nvPr>
            <p:ph type="sldNum" sz="quarter" idx="10"/>
          </p:nvPr>
        </p:nvSpPr>
        <p:spPr/>
        <p:txBody>
          <a:bodyPr/>
          <a:lstStyle/>
          <a:p>
            <a:fld id="{42A7AE9E-C9DF-464C-B6CC-034AB433984A}" type="slidenum">
              <a:rPr lang="en-US" smtClean="0"/>
              <a:t>17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19</a:t>
            </a:fld>
            <a:endParaRPr lang="en-US" dirty="0"/>
          </a:p>
        </p:txBody>
      </p:sp>
    </p:spTree>
    <p:extLst>
      <p:ext uri="{BB962C8B-B14F-4D97-AF65-F5344CB8AC3E}">
        <p14:creationId xmlns:p14="http://schemas.microsoft.com/office/powerpoint/2010/main" val="3616566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20</a:t>
            </a:fld>
            <a:endParaRPr lang="en-US" dirty="0"/>
          </a:p>
        </p:txBody>
      </p:sp>
    </p:spTree>
    <p:extLst>
      <p:ext uri="{BB962C8B-B14F-4D97-AF65-F5344CB8AC3E}">
        <p14:creationId xmlns:p14="http://schemas.microsoft.com/office/powerpoint/2010/main" val="345203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23</a:t>
            </a:fld>
            <a:endParaRPr lang="en-US" dirty="0"/>
          </a:p>
        </p:txBody>
      </p:sp>
    </p:spTree>
    <p:extLst>
      <p:ext uri="{BB962C8B-B14F-4D97-AF65-F5344CB8AC3E}">
        <p14:creationId xmlns:p14="http://schemas.microsoft.com/office/powerpoint/2010/main" val="214236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25</a:t>
            </a:fld>
            <a:endParaRPr lang="en-US" dirty="0"/>
          </a:p>
        </p:txBody>
      </p:sp>
    </p:spTree>
    <p:extLst>
      <p:ext uri="{BB962C8B-B14F-4D97-AF65-F5344CB8AC3E}">
        <p14:creationId xmlns:p14="http://schemas.microsoft.com/office/powerpoint/2010/main" val="124164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26</a:t>
            </a:fld>
            <a:endParaRPr lang="en-US" dirty="0"/>
          </a:p>
        </p:txBody>
      </p:sp>
    </p:spTree>
    <p:extLst>
      <p:ext uri="{BB962C8B-B14F-4D97-AF65-F5344CB8AC3E}">
        <p14:creationId xmlns:p14="http://schemas.microsoft.com/office/powerpoint/2010/main" val="46171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27</a:t>
            </a:fld>
            <a:endParaRPr lang="en-US" dirty="0"/>
          </a:p>
        </p:txBody>
      </p:sp>
    </p:spTree>
    <p:extLst>
      <p:ext uri="{BB962C8B-B14F-4D97-AF65-F5344CB8AC3E}">
        <p14:creationId xmlns:p14="http://schemas.microsoft.com/office/powerpoint/2010/main" val="18842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29</a:t>
            </a:fld>
            <a:endParaRPr lang="en-US" dirty="0"/>
          </a:p>
        </p:txBody>
      </p:sp>
    </p:spTree>
    <p:extLst>
      <p:ext uri="{BB962C8B-B14F-4D97-AF65-F5344CB8AC3E}">
        <p14:creationId xmlns:p14="http://schemas.microsoft.com/office/powerpoint/2010/main" val="3560581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30</a:t>
            </a:fld>
            <a:endParaRPr lang="en-US" dirty="0"/>
          </a:p>
        </p:txBody>
      </p:sp>
    </p:spTree>
    <p:extLst>
      <p:ext uri="{BB962C8B-B14F-4D97-AF65-F5344CB8AC3E}">
        <p14:creationId xmlns:p14="http://schemas.microsoft.com/office/powerpoint/2010/main" val="226834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a:t>
            </a:fld>
            <a:endParaRPr lang="en-US" dirty="0"/>
          </a:p>
        </p:txBody>
      </p:sp>
    </p:spTree>
    <p:extLst>
      <p:ext uri="{BB962C8B-B14F-4D97-AF65-F5344CB8AC3E}">
        <p14:creationId xmlns:p14="http://schemas.microsoft.com/office/powerpoint/2010/main" val="74039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31</a:t>
            </a:fld>
            <a:endParaRPr lang="en-US" dirty="0"/>
          </a:p>
        </p:txBody>
      </p:sp>
    </p:spTree>
    <p:extLst>
      <p:ext uri="{BB962C8B-B14F-4D97-AF65-F5344CB8AC3E}">
        <p14:creationId xmlns:p14="http://schemas.microsoft.com/office/powerpoint/2010/main" val="1830312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33</a:t>
            </a:fld>
            <a:endParaRPr lang="en-US" dirty="0"/>
          </a:p>
        </p:txBody>
      </p:sp>
    </p:spTree>
    <p:extLst>
      <p:ext uri="{BB962C8B-B14F-4D97-AF65-F5344CB8AC3E}">
        <p14:creationId xmlns:p14="http://schemas.microsoft.com/office/powerpoint/2010/main" val="3155718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t>35</a:t>
            </a:fld>
            <a:endParaRPr lang="en-US" dirty="0"/>
          </a:p>
        </p:txBody>
      </p:sp>
    </p:spTree>
    <p:extLst>
      <p:ext uri="{BB962C8B-B14F-4D97-AF65-F5344CB8AC3E}">
        <p14:creationId xmlns:p14="http://schemas.microsoft.com/office/powerpoint/2010/main" val="3355615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36</a:t>
            </a:fld>
            <a:endParaRPr lang="en-US" dirty="0"/>
          </a:p>
        </p:txBody>
      </p:sp>
    </p:spTree>
    <p:extLst>
      <p:ext uri="{BB962C8B-B14F-4D97-AF65-F5344CB8AC3E}">
        <p14:creationId xmlns:p14="http://schemas.microsoft.com/office/powerpoint/2010/main" val="1971646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37</a:t>
            </a:fld>
            <a:endParaRPr lang="en-US" dirty="0"/>
          </a:p>
        </p:txBody>
      </p:sp>
    </p:spTree>
    <p:extLst>
      <p:ext uri="{BB962C8B-B14F-4D97-AF65-F5344CB8AC3E}">
        <p14:creationId xmlns:p14="http://schemas.microsoft.com/office/powerpoint/2010/main" val="172788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new “MyLCI” provides some key features that will greatly benefit you.</a:t>
            </a:r>
          </a:p>
          <a:p>
            <a:pPr eaLnBrk="1" hangingPunct="1">
              <a:spcBef>
                <a:spcPct val="0"/>
              </a:spcBef>
            </a:pPr>
            <a:endParaRPr lang="en-US" altLang="en-US"/>
          </a:p>
          <a:p>
            <a:pPr eaLnBrk="1" hangingPunct="1">
              <a:spcBef>
                <a:spcPct val="0"/>
              </a:spcBef>
            </a:pPr>
            <a:r>
              <a:rPr lang="en-US" altLang="en-US"/>
              <a:t>“MyLCI” allows you to:</a:t>
            </a:r>
          </a:p>
          <a:p>
            <a:pPr eaLnBrk="1" hangingPunct="1">
              <a:spcBef>
                <a:spcPct val="0"/>
              </a:spcBef>
            </a:pPr>
            <a:endParaRPr lang="en-US" altLang="en-US"/>
          </a:p>
          <a:p>
            <a:pPr eaLnBrk="1" hangingPunct="1">
              <a:spcBef>
                <a:spcPct val="0"/>
              </a:spcBef>
            </a:pPr>
            <a:r>
              <a:rPr lang="en-US" altLang="en-US" b="1"/>
              <a:t>* </a:t>
            </a:r>
            <a:r>
              <a:rPr lang="en-US" altLang="en-US"/>
              <a:t>view your membership, which helps in preventing billing errors.  You can also confirm if new members were entered correctly, especially if they are student or family members as billing is issued according to membership types.</a:t>
            </a:r>
            <a:endParaRPr lang="en-US" altLang="en-US" b="1"/>
          </a:p>
          <a:p>
            <a:pPr eaLnBrk="1" hangingPunct="1">
              <a:spcBef>
                <a:spcPct val="0"/>
              </a:spcBef>
            </a:pPr>
            <a:r>
              <a:rPr lang="en-US" altLang="en-US" b="1"/>
              <a:t>* </a:t>
            </a:r>
            <a:r>
              <a:rPr lang="en-US" altLang="en-US"/>
              <a:t>Another key benefit you will see from using “MyLCI” is the ability to access and download club statements.  Now you can view statements dating back as far as December 2010. </a:t>
            </a:r>
          </a:p>
          <a:p>
            <a:pPr eaLnBrk="1" hangingPunct="1">
              <a:spcBef>
                <a:spcPct val="0"/>
              </a:spcBef>
            </a:pPr>
            <a:r>
              <a:rPr lang="en-US" altLang="en-US" b="1"/>
              <a:t>* </a:t>
            </a:r>
            <a:r>
              <a:rPr lang="en-US" altLang="en-US"/>
              <a:t>You can also opt out of receiving paper statements. This feature helps the environment, alleviates the potential of the late arrival of mailed statements, allows per capita errors to be identified and corrected in a timely manner, and lowers the postage cost for the association!</a:t>
            </a:r>
          </a:p>
          <a:p>
            <a:pPr eaLnBrk="1" hangingPunct="1">
              <a:spcBef>
                <a:spcPct val="0"/>
              </a:spcBef>
            </a:pPr>
            <a:r>
              <a:rPr lang="en-US" altLang="en-US" b="1"/>
              <a:t>* </a:t>
            </a:r>
            <a:r>
              <a:rPr lang="en-US" altLang="en-US"/>
              <a:t>Lastly, “MyLCI” provides enhanced payment options.  As I mentioned briefly earlier, club treasurers now have the option to make payments online.  This allows for next business day payment posting and promotes “Active” status for the club. </a:t>
            </a:r>
          </a:p>
          <a:p>
            <a:pPr eaLnBrk="1" hangingPunct="1">
              <a:spcBef>
                <a:spcPct val="0"/>
              </a:spcBef>
              <a:buFontTx/>
              <a:buChar char="•"/>
            </a:pPr>
            <a:endParaRPr lang="en-US" altLang="en-US"/>
          </a:p>
          <a:p>
            <a:pPr eaLnBrk="1" hangingPunct="1">
              <a:spcBef>
                <a:spcPct val="0"/>
              </a:spcBef>
            </a:pPr>
            <a:r>
              <a:rPr lang="en-US" altLang="en-US"/>
              <a:t>With these great benefits, we hope to see a drastic increase in the number of club treasurers that are registered with and using the site.  </a:t>
            </a:r>
          </a:p>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A6471-7048-47BE-8AB8-59973D1BFF72}" type="slidenum">
              <a:rPr lang="en-US" altLang="en-US" smtClean="0"/>
              <a:pPr>
                <a:spcBef>
                  <a:spcPct val="0"/>
                </a:spcBef>
              </a:pPr>
              <a:t>38</a:t>
            </a:fld>
            <a:endParaRPr lang="en-US" altLang="en-US"/>
          </a:p>
        </p:txBody>
      </p:sp>
    </p:spTree>
    <p:extLst>
      <p:ext uri="{BB962C8B-B14F-4D97-AF65-F5344CB8AC3E}">
        <p14:creationId xmlns:p14="http://schemas.microsoft.com/office/powerpoint/2010/main" val="2766121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US" altLang="en-US">
                <a:cs typeface="Times New Roman" panose="02020603050405020304" pitchFamily="18" charset="0"/>
              </a:rPr>
              <a:t>Before we continue with our preview I want to point out a few things about club statements within “MyLCI.”</a:t>
            </a:r>
          </a:p>
          <a:p>
            <a:pPr eaLnBrk="1" hangingPunct="1">
              <a:spcBef>
                <a:spcPct val="0"/>
              </a:spcBef>
              <a:buFont typeface="Wingdings" panose="05000000000000000000" pitchFamily="2" charset="2"/>
              <a:buNone/>
            </a:pPr>
            <a:endParaRPr lang="en-US" altLang="en-US">
              <a:cs typeface="Times New Roman" panose="02020603050405020304" pitchFamily="18" charset="0"/>
            </a:endParaRPr>
          </a:p>
          <a:p>
            <a:pPr eaLnBrk="1" hangingPunct="1">
              <a:spcBef>
                <a:spcPct val="0"/>
              </a:spcBef>
            </a:pPr>
            <a:r>
              <a:rPr lang="en-US" altLang="en-US" b="1">
                <a:cs typeface="Times New Roman" panose="02020603050405020304" pitchFamily="18" charset="0"/>
              </a:rPr>
              <a:t>* </a:t>
            </a:r>
            <a:r>
              <a:rPr lang="en-US" altLang="en-US">
                <a:cs typeface="Times New Roman" panose="02020603050405020304" pitchFamily="18" charset="0"/>
              </a:rPr>
              <a:t>One great benefit of “MyLCI” is that you can view your c</a:t>
            </a:r>
            <a:r>
              <a:rPr lang="en-US" altLang="en-US">
                <a:latin typeface="Helvetica" panose="020B0604020202020204" pitchFamily="34" charset="0"/>
                <a:ea typeface="ヒラギノ角ゴ Pro W3"/>
                <a:cs typeface="ヒラギノ角ゴ Pro W3"/>
              </a:rPr>
              <a:t>lub’s statements online the day they are generated.  You will no longer have to wait to receive it in the mail.</a:t>
            </a:r>
          </a:p>
          <a:p>
            <a:pPr eaLnBrk="1" hangingPunct="1">
              <a:spcBef>
                <a:spcPct val="0"/>
              </a:spcBef>
              <a:buFontTx/>
              <a:buChar char="•"/>
            </a:pPr>
            <a:endParaRPr lang="en-US" altLang="en-US">
              <a:latin typeface="Helvetica" panose="020B0604020202020204" pitchFamily="34" charset="0"/>
              <a:ea typeface="ヒラギノ角ゴ Pro W3"/>
              <a:cs typeface="ヒラギノ角ゴ Pro W3"/>
            </a:endParaRPr>
          </a:p>
          <a:p>
            <a:pPr eaLnBrk="1" hangingPunct="1">
              <a:spcBef>
                <a:spcPct val="0"/>
              </a:spcBef>
            </a:pPr>
            <a:r>
              <a:rPr lang="en-US" altLang="en-US" b="1">
                <a:cs typeface="Times New Roman" panose="02020603050405020304" pitchFamily="18" charset="0"/>
              </a:rPr>
              <a:t>* </a:t>
            </a:r>
            <a:r>
              <a:rPr lang="en-US" altLang="en-US">
                <a:latin typeface="Helvetica" panose="020B0604020202020204" pitchFamily="34" charset="0"/>
                <a:ea typeface="ヒラギノ角ゴ Pro W3"/>
                <a:cs typeface="ヒラギノ角ゴ Pro W3"/>
              </a:rPr>
              <a:t>You will be able to view past statements and semi-annual per capita invoices from as far back as December 2010.</a:t>
            </a:r>
          </a:p>
          <a:p>
            <a:pPr eaLnBrk="1" hangingPunct="1">
              <a:spcBef>
                <a:spcPct val="0"/>
              </a:spcBef>
              <a:buFontTx/>
              <a:buChar char="•"/>
            </a:pPr>
            <a:endParaRPr lang="en-US" altLang="en-US">
              <a:latin typeface="Helvetica" panose="020B0604020202020204" pitchFamily="34" charset="0"/>
              <a:ea typeface="ヒラギノ角ゴ Pro W3"/>
              <a:cs typeface="ヒラギノ角ゴ Pro W3"/>
            </a:endParaRPr>
          </a:p>
          <a:p>
            <a:pPr eaLnBrk="1" hangingPunct="1">
              <a:spcBef>
                <a:spcPct val="0"/>
              </a:spcBef>
              <a:buFont typeface="Wingdings" panose="05000000000000000000" pitchFamily="2" charset="2"/>
              <a:buNone/>
            </a:pPr>
            <a:r>
              <a:rPr lang="en-US" altLang="en-US" b="1">
                <a:cs typeface="Times New Roman" panose="02020603050405020304" pitchFamily="18" charset="0"/>
              </a:rPr>
              <a:t>* </a:t>
            </a:r>
            <a:r>
              <a:rPr lang="en-US" altLang="en-US">
                <a:latin typeface="Helvetica" panose="020B0604020202020204" pitchFamily="34" charset="0"/>
                <a:ea typeface="ヒラギノ角ゴ Pro W3"/>
                <a:cs typeface="ヒラギノ角ゴ Pro W3"/>
              </a:rPr>
              <a:t>The club’s statements can be viewed by club, district, and multiple district officers.</a:t>
            </a:r>
          </a:p>
          <a:p>
            <a:pPr eaLnBrk="1" hangingPunct="1">
              <a:spcBef>
                <a:spcPct val="0"/>
              </a:spcBef>
              <a:buFont typeface="Wingdings" panose="05000000000000000000" pitchFamily="2" charset="2"/>
              <a:buChar char="Ø"/>
            </a:pPr>
            <a:endParaRPr lang="en-US" altLang="en-US">
              <a:latin typeface="Helvetica" panose="020B0604020202020204" pitchFamily="34" charset="0"/>
              <a:ea typeface="ヒラギノ角ゴ Pro W3"/>
              <a:cs typeface="ヒラギノ角ゴ Pro W3"/>
            </a:endParaRPr>
          </a:p>
          <a:p>
            <a:pPr eaLnBrk="1" hangingPunct="1">
              <a:spcBef>
                <a:spcPct val="0"/>
              </a:spcBef>
              <a:buFont typeface="Wingdings" panose="05000000000000000000" pitchFamily="2" charset="2"/>
              <a:buNone/>
            </a:pPr>
            <a:endParaRPr lang="en-US" altLang="en-US">
              <a:latin typeface="Helvetica" panose="020B060402020202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F526F3-47BC-490B-AE7A-944019AC6041}" type="slidenum">
              <a:rPr lang="en-US" altLang="en-US" smtClean="0"/>
              <a:pPr>
                <a:spcBef>
                  <a:spcPct val="0"/>
                </a:spcBef>
              </a:pPr>
              <a:t>39</a:t>
            </a:fld>
            <a:endParaRPr lang="en-US" altLang="en-US"/>
          </a:p>
        </p:txBody>
      </p:sp>
    </p:spTree>
    <p:extLst>
      <p:ext uri="{BB962C8B-B14F-4D97-AF65-F5344CB8AC3E}">
        <p14:creationId xmlns:p14="http://schemas.microsoft.com/office/powerpoint/2010/main" val="2171416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cs typeface="Times New Roman" panose="02020603050405020304" pitchFamily="18" charset="0"/>
              </a:rPr>
              <a:t>There are a few things I want to mention about making online payments.</a:t>
            </a:r>
          </a:p>
          <a:p>
            <a:pPr eaLnBrk="1" hangingPunct="1">
              <a:spcBef>
                <a:spcPct val="0"/>
              </a:spcBef>
            </a:pPr>
            <a:endParaRPr lang="en-US" altLang="en-US">
              <a:cs typeface="Times New Roman" panose="02020603050405020304" pitchFamily="18" charset="0"/>
            </a:endParaRPr>
          </a:p>
          <a:p>
            <a:pPr eaLnBrk="1" hangingPunct="1">
              <a:spcBef>
                <a:spcPct val="0"/>
              </a:spcBef>
              <a:buFont typeface="Wingdings" panose="05000000000000000000" pitchFamily="2" charset="2"/>
              <a:buNone/>
            </a:pPr>
            <a:r>
              <a:rPr lang="en-US" altLang="en-US">
                <a:cs typeface="Times New Roman" panose="02020603050405020304" pitchFamily="18" charset="0"/>
              </a:rPr>
              <a:t>When making payments, you will be directed to our Chase payment website. At this time, the Chase payment website is only available in English and Spanish.  </a:t>
            </a:r>
          </a:p>
          <a:p>
            <a:pPr eaLnBrk="1" hangingPunct="1">
              <a:spcBef>
                <a:spcPct val="0"/>
              </a:spcBef>
              <a:buFont typeface="Wingdings" panose="05000000000000000000" pitchFamily="2" charset="2"/>
              <a:buNone/>
            </a:pPr>
            <a:endParaRPr lang="en-US" altLang="en-US">
              <a:cs typeface="Times New Roman" panose="02020603050405020304" pitchFamily="18" charset="0"/>
            </a:endParaRPr>
          </a:p>
          <a:p>
            <a:pPr eaLnBrk="1" hangingPunct="1">
              <a:spcBef>
                <a:spcPct val="0"/>
              </a:spcBef>
              <a:buFont typeface="Wingdings" panose="05000000000000000000" pitchFamily="2" charset="2"/>
              <a:buNone/>
            </a:pPr>
            <a:r>
              <a:rPr lang="en-US" altLang="en-US">
                <a:cs typeface="Times New Roman" panose="02020603050405020304" pitchFamily="18" charset="0"/>
              </a:rPr>
              <a:t>You will be able to make full or partial payments.  When making partial payments, the amount paid will be applied to your oldest balance first.</a:t>
            </a:r>
          </a:p>
          <a:p>
            <a:pPr eaLnBrk="1" hangingPunct="1">
              <a:spcBef>
                <a:spcPct val="0"/>
              </a:spcBef>
              <a:buFont typeface="Wingdings" panose="05000000000000000000" pitchFamily="2" charset="2"/>
              <a:buNone/>
            </a:pPr>
            <a:endParaRPr lang="en-US" altLang="en-US">
              <a:cs typeface="Times New Roman" panose="02020603050405020304" pitchFamily="18" charset="0"/>
            </a:endParaRPr>
          </a:p>
          <a:p>
            <a:pPr eaLnBrk="1" hangingPunct="1">
              <a:spcBef>
                <a:spcPct val="0"/>
              </a:spcBef>
              <a:buFont typeface="Wingdings" panose="05000000000000000000" pitchFamily="2" charset="2"/>
              <a:buNone/>
            </a:pPr>
            <a:r>
              <a:rPr lang="en-US" altLang="en-US">
                <a:cs typeface="Times New Roman" panose="02020603050405020304" pitchFamily="18" charset="0"/>
              </a:rPr>
              <a:t>Lastly, payments can be made via a credit card or, for clubs that have a US bank, a withdrawal can be made directly from your account via an electronic check, also know as eCheck.  </a:t>
            </a:r>
          </a:p>
          <a:p>
            <a:pPr eaLnBrk="1" hangingPunct="1">
              <a:spcBef>
                <a:spcPct val="0"/>
              </a:spcBef>
              <a:buFont typeface="Wingdings" panose="05000000000000000000" pitchFamily="2" charset="2"/>
              <a:buNone/>
            </a:pPr>
            <a:endParaRPr lang="en-US" altLang="en-US">
              <a:latin typeface="Helvetica" panose="020B0604020202020204" pitchFamily="34" charset="0"/>
              <a:ea typeface="ヒラギノ角ゴ Pro W3"/>
              <a:cs typeface="ヒラギノ角ゴ Pro W3"/>
            </a:endParaRPr>
          </a:p>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293B89-69B7-4042-A8BD-AFAA50FE6016}" type="slidenum">
              <a:rPr lang="en-US" altLang="en-US" smtClean="0"/>
              <a:pPr>
                <a:spcBef>
                  <a:spcPct val="0"/>
                </a:spcBef>
              </a:pPr>
              <a:t>40</a:t>
            </a:fld>
            <a:endParaRPr lang="en-US" altLang="en-US"/>
          </a:p>
        </p:txBody>
      </p:sp>
    </p:spTree>
    <p:extLst>
      <p:ext uri="{BB962C8B-B14F-4D97-AF65-F5344CB8AC3E}">
        <p14:creationId xmlns:p14="http://schemas.microsoft.com/office/powerpoint/2010/main" val="5159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405">
              <a:spcBef>
                <a:spcPct val="0"/>
              </a:spcBef>
            </a:pPr>
            <a:r>
              <a:rPr lang="en-US" altLang="en-US">
                <a:cs typeface="Times New Roman" panose="02020603050405020304" pitchFamily="18" charset="0"/>
              </a:rPr>
              <a:t>If you have questions about “MyLCI”, please contact the support center at LCI Headquarters, which is open from 8:30 AM – 4:30 PM Chicago time, Monday thru Friday.</a:t>
            </a:r>
          </a:p>
          <a:p>
            <a:pPr defTabSz="913405">
              <a:spcBef>
                <a:spcPct val="0"/>
              </a:spcBef>
            </a:pPr>
            <a:endParaRPr lang="en-US" altLang="en-US">
              <a:cs typeface="Times New Roman" panose="02020603050405020304" pitchFamily="18" charset="0"/>
            </a:endParaRPr>
          </a:p>
          <a:p>
            <a:pPr defTabSz="913405">
              <a:spcBef>
                <a:spcPct val="0"/>
              </a:spcBef>
            </a:pPr>
            <a:r>
              <a:rPr lang="en-US" altLang="en-US">
                <a:cs typeface="Times New Roman" panose="02020603050405020304" pitchFamily="18" charset="0"/>
              </a:rPr>
              <a:t>For other billing and treasurer specific questions, please contact the Account Receivables and Club Account Services department.</a:t>
            </a:r>
          </a:p>
          <a:p>
            <a:pPr defTabSz="913405">
              <a:spcBef>
                <a:spcPct val="0"/>
              </a:spcBef>
            </a:pPr>
            <a:endParaRPr lang="en-US" altLang="en-US">
              <a:cs typeface="Times New Roman" panose="02020603050405020304" pitchFamily="18"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FEDB0B-8578-4094-8252-E9BE53A0A689}"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75982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get an email from LCI with a link to the website so you can log in and view your statement.  </a:t>
            </a:r>
          </a:p>
        </p:txBody>
      </p:sp>
      <p:sp>
        <p:nvSpPr>
          <p:cNvPr id="4" name="Slide Number Placeholder 3"/>
          <p:cNvSpPr>
            <a:spLocks noGrp="1"/>
          </p:cNvSpPr>
          <p:nvPr>
            <p:ph type="sldNum" sz="quarter" idx="10"/>
          </p:nvPr>
        </p:nvSpPr>
        <p:spPr/>
        <p:txBody>
          <a:bodyPr/>
          <a:lstStyle/>
          <a:p>
            <a:fld id="{42A7AE9E-C9DF-464C-B6CC-034AB433984A}" type="slidenum">
              <a:rPr lang="en-US" smtClean="0"/>
              <a:t>42</a:t>
            </a:fld>
            <a:endParaRPr lang="en-US" dirty="0"/>
          </a:p>
        </p:txBody>
      </p:sp>
    </p:spTree>
    <p:extLst>
      <p:ext uri="{BB962C8B-B14F-4D97-AF65-F5344CB8AC3E}">
        <p14:creationId xmlns:p14="http://schemas.microsoft.com/office/powerpoint/2010/main" val="148405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44</a:t>
            </a:fld>
            <a:endParaRPr lang="en-US" dirty="0"/>
          </a:p>
        </p:txBody>
      </p:sp>
    </p:spTree>
    <p:extLst>
      <p:ext uri="{BB962C8B-B14F-4D97-AF65-F5344CB8AC3E}">
        <p14:creationId xmlns:p14="http://schemas.microsoft.com/office/powerpoint/2010/main" val="3975976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46</a:t>
            </a:fld>
            <a:endParaRPr lang="en-US" dirty="0"/>
          </a:p>
        </p:txBody>
      </p:sp>
    </p:spTree>
    <p:extLst>
      <p:ext uri="{BB962C8B-B14F-4D97-AF65-F5344CB8AC3E}">
        <p14:creationId xmlns:p14="http://schemas.microsoft.com/office/powerpoint/2010/main" val="196180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9</a:t>
            </a:fld>
            <a:endParaRPr lang="en-US" dirty="0"/>
          </a:p>
        </p:txBody>
      </p:sp>
    </p:spTree>
    <p:extLst>
      <p:ext uri="{BB962C8B-B14F-4D97-AF65-F5344CB8AC3E}">
        <p14:creationId xmlns:p14="http://schemas.microsoft.com/office/powerpoint/2010/main" val="175532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4B20D9-F761-496D-B0FD-C71DD4472FBB}" type="slidenum">
              <a:rPr lang="en-US" altLang="en-US" smtClean="0"/>
              <a:pPr>
                <a:defRPr/>
              </a:pPr>
              <a:t>‹#›</a:t>
            </a:fld>
            <a:endParaRPr lang="en-US" altLang="en-US"/>
          </a:p>
        </p:txBody>
      </p:sp>
    </p:spTree>
    <p:extLst>
      <p:ext uri="{BB962C8B-B14F-4D97-AF65-F5344CB8AC3E}">
        <p14:creationId xmlns:p14="http://schemas.microsoft.com/office/powerpoint/2010/main" val="33667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7C93F27B-807D-48F6-887A-F15C10ADF02C}"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8798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540FF66F-2B26-4A25-9C50-1012220B01BD}"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446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5AD85AE3-9416-430F-A971-E1A1F0D20F48}"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5944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3EDDC0B9-83EF-44C7-831E-964FB66C99DC}" type="slidenum">
              <a:rPr lang="en-US" altLang="en-US" smtClean="0"/>
              <a:pPr>
                <a:defRPr/>
              </a:pPr>
              <a:t>‹#›</a:t>
            </a:fld>
            <a:endParaRPr lang="en-US" altLang="en-US"/>
          </a:p>
        </p:txBody>
      </p:sp>
    </p:spTree>
    <p:extLst>
      <p:ext uri="{BB962C8B-B14F-4D97-AF65-F5344CB8AC3E}">
        <p14:creationId xmlns:p14="http://schemas.microsoft.com/office/powerpoint/2010/main" val="90607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7A7BB50D-3C8A-4A5D-A6EA-44E02B510DC1}"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305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415E5E6B-CDE7-452C-B4F9-3E508D5DCD98}"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6080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01909870-0430-4282-8931-59F6947CE196}"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171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55FC8305-9DC8-4E56-975F-F78EAD119D83}"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605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9943934C-E0EF-4116-A1B2-08718FA1494E}"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303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DFAD5D4E-2D9F-48D8-AC07-7EA87A59ED51}"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037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solidFill>
              <a:cs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prstClr val="black"/>
              </a:solidFill>
              <a:cs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F65124D3-6F0E-40E0-843D-4674964EAD0F}" type="slidenum">
              <a:rPr lang="en-US" altLang="en-US" smtClean="0">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1669050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10.xml"/><Relationship Id="rId11" Type="http://schemas.openxmlformats.org/officeDocument/2006/relationships/image" Target="../media/image6.png"/><Relationship Id="rId5" Type="http://schemas.openxmlformats.org/officeDocument/2006/relationships/diagramLayout" Target="../diagrams/layout10.xml"/><Relationship Id="rId10" Type="http://schemas.openxmlformats.org/officeDocument/2006/relationships/slide" Target="slide6.xml"/><Relationship Id="rId4" Type="http://schemas.openxmlformats.org/officeDocument/2006/relationships/diagramData" Target="../diagrams/data10.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11.xml"/><Relationship Id="rId11" Type="http://schemas.openxmlformats.org/officeDocument/2006/relationships/image" Target="../media/image6.png"/><Relationship Id="rId5" Type="http://schemas.openxmlformats.org/officeDocument/2006/relationships/diagramLayout" Target="../diagrams/layout11.xml"/><Relationship Id="rId10" Type="http://schemas.openxmlformats.org/officeDocument/2006/relationships/slide" Target="slide6.xml"/><Relationship Id="rId4" Type="http://schemas.openxmlformats.org/officeDocument/2006/relationships/diagramData" Target="../diagrams/data1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2.xml"/><Relationship Id="rId11" Type="http://schemas.openxmlformats.org/officeDocument/2006/relationships/image" Target="../media/image6.png"/><Relationship Id="rId5" Type="http://schemas.openxmlformats.org/officeDocument/2006/relationships/diagramLayout" Target="../diagrams/layout12.xml"/><Relationship Id="rId10" Type="http://schemas.openxmlformats.org/officeDocument/2006/relationships/slide" Target="slide6.xml"/><Relationship Id="rId4" Type="http://schemas.openxmlformats.org/officeDocument/2006/relationships/diagramData" Target="../diagrams/data12.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13.xml"/><Relationship Id="rId11" Type="http://schemas.openxmlformats.org/officeDocument/2006/relationships/image" Target="../media/image6.png"/><Relationship Id="rId5" Type="http://schemas.openxmlformats.org/officeDocument/2006/relationships/diagramLayout" Target="../diagrams/layout13.xml"/><Relationship Id="rId10" Type="http://schemas.openxmlformats.org/officeDocument/2006/relationships/slide" Target="slide6.xml"/><Relationship Id="rId4" Type="http://schemas.openxmlformats.org/officeDocument/2006/relationships/diagramData" Target="../diagrams/data13.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4.xml"/><Relationship Id="rId11" Type="http://schemas.openxmlformats.org/officeDocument/2006/relationships/image" Target="../media/image6.png"/><Relationship Id="rId5" Type="http://schemas.openxmlformats.org/officeDocument/2006/relationships/diagramLayout" Target="../diagrams/layout14.xml"/><Relationship Id="rId10" Type="http://schemas.openxmlformats.org/officeDocument/2006/relationships/slide" Target="slide6.xml"/><Relationship Id="rId4" Type="http://schemas.openxmlformats.org/officeDocument/2006/relationships/diagramData" Target="../diagrams/data14.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3.jpg"/><Relationship Id="rId5" Type="http://schemas.openxmlformats.org/officeDocument/2006/relationships/diagramQuickStyle" Target="../diagrams/quickStyle15.xml"/><Relationship Id="rId10" Type="http://schemas.openxmlformats.org/officeDocument/2006/relationships/image" Target="../media/image6.png"/><Relationship Id="rId4" Type="http://schemas.openxmlformats.org/officeDocument/2006/relationships/diagramLayout" Target="../diagrams/layout15.xml"/><Relationship Id="rId9" Type="http://schemas.openxmlformats.org/officeDocument/2006/relationships/slide" Target="slide6.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16.xml"/><Relationship Id="rId11" Type="http://schemas.openxmlformats.org/officeDocument/2006/relationships/image" Target="../media/image6.png"/><Relationship Id="rId5" Type="http://schemas.openxmlformats.org/officeDocument/2006/relationships/diagramLayout" Target="../diagrams/layout16.xml"/><Relationship Id="rId10" Type="http://schemas.openxmlformats.org/officeDocument/2006/relationships/slide" Target="slide6.xml"/><Relationship Id="rId4" Type="http://schemas.openxmlformats.org/officeDocument/2006/relationships/diagramData" Target="../diagrams/data16.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7.xml"/><Relationship Id="rId7" Type="http://schemas.openxmlformats.org/officeDocument/2006/relationships/diagramColors" Target="../diagrams/colors17.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17.xml"/><Relationship Id="rId11" Type="http://schemas.openxmlformats.org/officeDocument/2006/relationships/image" Target="../media/image6.png"/><Relationship Id="rId5" Type="http://schemas.openxmlformats.org/officeDocument/2006/relationships/diagramLayout" Target="../diagrams/layout17.xml"/><Relationship Id="rId10" Type="http://schemas.openxmlformats.org/officeDocument/2006/relationships/slide" Target="slide6.xml"/><Relationship Id="rId4" Type="http://schemas.openxmlformats.org/officeDocument/2006/relationships/diagramData" Target="../diagrams/data17.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8.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18.xml"/><Relationship Id="rId11" Type="http://schemas.openxmlformats.org/officeDocument/2006/relationships/image" Target="../media/image6.png"/><Relationship Id="rId5" Type="http://schemas.openxmlformats.org/officeDocument/2006/relationships/diagramLayout" Target="../diagrams/layout18.xml"/><Relationship Id="rId10" Type="http://schemas.openxmlformats.org/officeDocument/2006/relationships/slide" Target="slide6.xml"/><Relationship Id="rId4" Type="http://schemas.openxmlformats.org/officeDocument/2006/relationships/diagramData" Target="../diagrams/data18.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diagramQuickStyle" Target="../diagrams/quickStyle2.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5.png"/><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3.jpg"/><Relationship Id="rId9"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9.xml"/><Relationship Id="rId7" Type="http://schemas.openxmlformats.org/officeDocument/2006/relationships/diagramColors" Target="../diagrams/colors19.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19.xml"/><Relationship Id="rId11" Type="http://schemas.openxmlformats.org/officeDocument/2006/relationships/image" Target="../media/image6.png"/><Relationship Id="rId5" Type="http://schemas.openxmlformats.org/officeDocument/2006/relationships/diagramLayout" Target="../diagrams/layout19.xml"/><Relationship Id="rId10" Type="http://schemas.openxmlformats.org/officeDocument/2006/relationships/slide" Target="slide6.xml"/><Relationship Id="rId4" Type="http://schemas.openxmlformats.org/officeDocument/2006/relationships/diagramData" Target="../diagrams/data19.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13"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diagramColors" Target="../diagrams/colors20.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diagramQuickStyle" Target="../diagrams/quickStyle20.xml"/><Relationship Id="rId11" Type="http://schemas.openxmlformats.org/officeDocument/2006/relationships/image" Target="../media/image6.png"/><Relationship Id="rId5" Type="http://schemas.openxmlformats.org/officeDocument/2006/relationships/diagramLayout" Target="../diagrams/layout20.xml"/><Relationship Id="rId1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diagramData" Target="../diagrams/data20.xml"/><Relationship Id="rId9" Type="http://schemas.openxmlformats.org/officeDocument/2006/relationships/image" Target="../media/image5.png"/><Relationship Id="rId1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1.xml"/><Relationship Id="rId13" Type="http://schemas.openxmlformats.org/officeDocument/2006/relationships/image" Target="../media/image3.jpg"/><Relationship Id="rId3" Type="http://schemas.openxmlformats.org/officeDocument/2006/relationships/notesSlide" Target="../notesSlides/notesSlide21.xml"/><Relationship Id="rId7" Type="http://schemas.openxmlformats.org/officeDocument/2006/relationships/diagramQuickStyle" Target="../diagrams/quickStyle21.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Layout" Target="../diagrams/layout21.xml"/><Relationship Id="rId11" Type="http://schemas.openxmlformats.org/officeDocument/2006/relationships/slide" Target="slide6.xml"/><Relationship Id="rId5" Type="http://schemas.openxmlformats.org/officeDocument/2006/relationships/diagramData" Target="../diagrams/data21.xml"/><Relationship Id="rId10" Type="http://schemas.openxmlformats.org/officeDocument/2006/relationships/image" Target="../media/image5.png"/><Relationship Id="rId4" Type="http://schemas.openxmlformats.org/officeDocument/2006/relationships/image" Target="../media/image11.png"/><Relationship Id="rId9" Type="http://schemas.microsoft.com/office/2007/relationships/diagramDrawing" Target="../diagrams/drawing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2.xml"/><Relationship Id="rId7" Type="http://schemas.openxmlformats.org/officeDocument/2006/relationships/diagramColors" Target="../diagrams/colors22.xml"/><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QuickStyle" Target="../diagrams/quickStyle22.xml"/><Relationship Id="rId11" Type="http://schemas.openxmlformats.org/officeDocument/2006/relationships/image" Target="../media/image6.png"/><Relationship Id="rId5" Type="http://schemas.openxmlformats.org/officeDocument/2006/relationships/diagramLayout" Target="../diagrams/layout22.xml"/><Relationship Id="rId10" Type="http://schemas.openxmlformats.org/officeDocument/2006/relationships/slide" Target="slide6.xml"/><Relationship Id="rId4" Type="http://schemas.openxmlformats.org/officeDocument/2006/relationships/diagramData" Target="../diagrams/data22.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3.xml"/><Relationship Id="rId13" Type="http://schemas.openxmlformats.org/officeDocument/2006/relationships/image" Target="../media/image2.png"/><Relationship Id="rId3" Type="http://schemas.openxmlformats.org/officeDocument/2006/relationships/notesSlide" Target="../notesSlides/notesSlide23.xml"/><Relationship Id="rId7" Type="http://schemas.openxmlformats.org/officeDocument/2006/relationships/diagramQuickStyle" Target="../diagrams/quickStyle23.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Layout" Target="../diagrams/layout23.xml"/><Relationship Id="rId11" Type="http://schemas.openxmlformats.org/officeDocument/2006/relationships/slide" Target="slide6.xml"/><Relationship Id="rId5" Type="http://schemas.openxmlformats.org/officeDocument/2006/relationships/diagramData" Target="../diagrams/data23.xml"/><Relationship Id="rId10" Type="http://schemas.openxmlformats.org/officeDocument/2006/relationships/image" Target="../media/image5.png"/><Relationship Id="rId4" Type="http://schemas.openxmlformats.org/officeDocument/2006/relationships/image" Target="../media/image13.jpg"/><Relationship Id="rId9" Type="http://schemas.microsoft.com/office/2007/relationships/diagramDrawing" Target="../diagrams/drawing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4.xml"/><Relationship Id="rId7" Type="http://schemas.openxmlformats.org/officeDocument/2006/relationships/diagramColors" Target="../diagrams/colors24.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diagramQuickStyle" Target="../diagrams/quickStyle24.xml"/><Relationship Id="rId11" Type="http://schemas.openxmlformats.org/officeDocument/2006/relationships/image" Target="../media/image6.png"/><Relationship Id="rId5" Type="http://schemas.openxmlformats.org/officeDocument/2006/relationships/diagramLayout" Target="../diagrams/layout24.xml"/><Relationship Id="rId10" Type="http://schemas.openxmlformats.org/officeDocument/2006/relationships/slide" Target="slide6.xml"/><Relationship Id="rId4" Type="http://schemas.openxmlformats.org/officeDocument/2006/relationships/diagramData" Target="../diagrams/data24.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13" Type="http://schemas.openxmlformats.org/officeDocument/2006/relationships/image" Target="../media/image13.jpg"/><Relationship Id="rId3" Type="http://schemas.openxmlformats.org/officeDocument/2006/relationships/notesSlide" Target="../notesSlides/notesSlide25.xml"/><Relationship Id="rId7" Type="http://schemas.openxmlformats.org/officeDocument/2006/relationships/diagramColors" Target="../diagrams/colors25.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diagramQuickStyle" Target="../diagrams/quickStyle25.xml"/><Relationship Id="rId11" Type="http://schemas.openxmlformats.org/officeDocument/2006/relationships/image" Target="../media/image6.png"/><Relationship Id="rId5" Type="http://schemas.openxmlformats.org/officeDocument/2006/relationships/diagramLayout" Target="../diagrams/layout25.xml"/><Relationship Id="rId10" Type="http://schemas.openxmlformats.org/officeDocument/2006/relationships/slide" Target="slide6.xml"/><Relationship Id="rId4" Type="http://schemas.openxmlformats.org/officeDocument/2006/relationships/diagramData" Target="../diagrams/data25.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6.xml"/><Relationship Id="rId13" Type="http://schemas.openxmlformats.org/officeDocument/2006/relationships/image" Target="../media/image2.png"/><Relationship Id="rId3" Type="http://schemas.openxmlformats.org/officeDocument/2006/relationships/notesSlide" Target="../notesSlides/notesSlide26.xml"/><Relationship Id="rId7" Type="http://schemas.openxmlformats.org/officeDocument/2006/relationships/diagramQuickStyle" Target="../diagrams/quickStyle26.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Layout" Target="../diagrams/layout26.xml"/><Relationship Id="rId11" Type="http://schemas.openxmlformats.org/officeDocument/2006/relationships/slide" Target="slide6.xml"/><Relationship Id="rId5" Type="http://schemas.openxmlformats.org/officeDocument/2006/relationships/diagramData" Target="../diagrams/data26.xml"/><Relationship Id="rId10" Type="http://schemas.openxmlformats.org/officeDocument/2006/relationships/image" Target="../media/image5.png"/><Relationship Id="rId4" Type="http://schemas.openxmlformats.org/officeDocument/2006/relationships/image" Target="../media/image13.jpg"/><Relationship Id="rId9" Type="http://schemas.microsoft.com/office/2007/relationships/diagramDrawing" Target="../diagrams/drawing26.xml"/></Relationships>
</file>

<file path=ppt/slides/_rels/slide2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27.xml"/><Relationship Id="rId7" Type="http://schemas.openxmlformats.org/officeDocument/2006/relationships/diagramColors" Target="../diagrams/colors27.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27.xml"/><Relationship Id="rId11" Type="http://schemas.openxmlformats.org/officeDocument/2006/relationships/image" Target="../media/image6.png"/><Relationship Id="rId5" Type="http://schemas.openxmlformats.org/officeDocument/2006/relationships/diagramLayout" Target="../diagrams/layout27.xml"/><Relationship Id="rId10" Type="http://schemas.openxmlformats.org/officeDocument/2006/relationships/slide" Target="slide6.xml"/><Relationship Id="rId4" Type="http://schemas.openxmlformats.org/officeDocument/2006/relationships/diagramData" Target="../diagrams/data27.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28.xml"/><Relationship Id="rId7" Type="http://schemas.openxmlformats.org/officeDocument/2006/relationships/diagramColors" Target="../diagrams/colors28.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diagramQuickStyle" Target="../diagrams/quickStyle28.xml"/><Relationship Id="rId11" Type="http://schemas.openxmlformats.org/officeDocument/2006/relationships/image" Target="../media/image6.png"/><Relationship Id="rId5" Type="http://schemas.openxmlformats.org/officeDocument/2006/relationships/diagramLayout" Target="../diagrams/layout28.xml"/><Relationship Id="rId10" Type="http://schemas.openxmlformats.org/officeDocument/2006/relationships/slide" Target="slide6.xml"/><Relationship Id="rId4" Type="http://schemas.openxmlformats.org/officeDocument/2006/relationships/diagramData" Target="../diagrams/data28.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slide" Target="slide6.xml"/><Relationship Id="rId4" Type="http://schemas.openxmlformats.org/officeDocument/2006/relationships/diagramData" Target="../diagrams/data3.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29.xml"/><Relationship Id="rId7" Type="http://schemas.openxmlformats.org/officeDocument/2006/relationships/diagramColors" Target="../diagrams/colors29.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QuickStyle" Target="../diagrams/quickStyle29.xml"/><Relationship Id="rId11" Type="http://schemas.openxmlformats.org/officeDocument/2006/relationships/image" Target="../media/image6.png"/><Relationship Id="rId5" Type="http://schemas.openxmlformats.org/officeDocument/2006/relationships/diagramLayout" Target="../diagrams/layout29.xml"/><Relationship Id="rId10" Type="http://schemas.openxmlformats.org/officeDocument/2006/relationships/slide" Target="slide6.xml"/><Relationship Id="rId4" Type="http://schemas.openxmlformats.org/officeDocument/2006/relationships/diagramData" Target="../diagrams/data29.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notesSlide" Target="../notesSlides/notesSlide30.xml"/><Relationship Id="rId7" Type="http://schemas.openxmlformats.org/officeDocument/2006/relationships/diagramColors" Target="../diagrams/colors30.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QuickStyle" Target="../diagrams/quickStyle30.xml"/><Relationship Id="rId11" Type="http://schemas.openxmlformats.org/officeDocument/2006/relationships/image" Target="../media/image6.png"/><Relationship Id="rId5" Type="http://schemas.openxmlformats.org/officeDocument/2006/relationships/diagramLayout" Target="../diagrams/layout30.xml"/><Relationship Id="rId10" Type="http://schemas.openxmlformats.org/officeDocument/2006/relationships/slide" Target="slide6.xml"/><Relationship Id="rId4" Type="http://schemas.openxmlformats.org/officeDocument/2006/relationships/diagramData" Target="../diagrams/data30.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1.xml"/><Relationship Id="rId7" Type="http://schemas.openxmlformats.org/officeDocument/2006/relationships/diagramColors" Target="../diagrams/colors31.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diagramQuickStyle" Target="../diagrams/quickStyle31.xml"/><Relationship Id="rId11" Type="http://schemas.openxmlformats.org/officeDocument/2006/relationships/image" Target="../media/image6.png"/><Relationship Id="rId5" Type="http://schemas.openxmlformats.org/officeDocument/2006/relationships/diagramLayout" Target="../diagrams/layout31.xml"/><Relationship Id="rId10" Type="http://schemas.openxmlformats.org/officeDocument/2006/relationships/slide" Target="slide6.xml"/><Relationship Id="rId4" Type="http://schemas.openxmlformats.org/officeDocument/2006/relationships/diagramData" Target="../diagrams/data31.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32.xml"/><Relationship Id="rId7" Type="http://schemas.openxmlformats.org/officeDocument/2006/relationships/diagramColors" Target="../diagrams/colors32.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QuickStyle" Target="../diagrams/quickStyle32.xml"/><Relationship Id="rId11" Type="http://schemas.openxmlformats.org/officeDocument/2006/relationships/image" Target="../media/image6.png"/><Relationship Id="rId5" Type="http://schemas.openxmlformats.org/officeDocument/2006/relationships/diagramLayout" Target="../diagrams/layout32.xml"/><Relationship Id="rId10" Type="http://schemas.openxmlformats.org/officeDocument/2006/relationships/slide" Target="slide6.xml"/><Relationship Id="rId4" Type="http://schemas.openxmlformats.org/officeDocument/2006/relationships/diagramData" Target="../diagrams/data32.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3.xml"/><Relationship Id="rId11" Type="http://schemas.openxmlformats.org/officeDocument/2006/relationships/image" Target="../media/image3.jpg"/><Relationship Id="rId5" Type="http://schemas.openxmlformats.org/officeDocument/2006/relationships/diagramQuickStyle" Target="../diagrams/quickStyle33.xml"/><Relationship Id="rId10" Type="http://schemas.openxmlformats.org/officeDocument/2006/relationships/image" Target="../media/image6.png"/><Relationship Id="rId4" Type="http://schemas.openxmlformats.org/officeDocument/2006/relationships/diagramLayout" Target="../diagrams/layout33.xml"/><Relationship Id="rId9"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34.xml"/><Relationship Id="rId13" Type="http://schemas.openxmlformats.org/officeDocument/2006/relationships/image" Target="../media/image14.png"/><Relationship Id="rId3" Type="http://schemas.openxmlformats.org/officeDocument/2006/relationships/notesSlide" Target="../notesSlides/notesSlide35.xml"/><Relationship Id="rId7" Type="http://schemas.openxmlformats.org/officeDocument/2006/relationships/diagramColors" Target="../diagrams/colors34.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34.xml"/><Relationship Id="rId11" Type="http://schemas.openxmlformats.org/officeDocument/2006/relationships/slide" Target="slide6.xml"/><Relationship Id="rId5" Type="http://schemas.openxmlformats.org/officeDocument/2006/relationships/diagramLayout" Target="../diagrams/layout34.xml"/><Relationship Id="rId10" Type="http://schemas.openxmlformats.org/officeDocument/2006/relationships/image" Target="../media/image5.png"/><Relationship Id="rId4" Type="http://schemas.openxmlformats.org/officeDocument/2006/relationships/diagramData" Target="../diagrams/data34.xml"/><Relationship Id="rId9" Type="http://schemas.openxmlformats.org/officeDocument/2006/relationships/hyperlink" Target="https://www.lionsclubs.org/en"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png"/><Relationship Id="rId3" Type="http://schemas.openxmlformats.org/officeDocument/2006/relationships/diagramData" Target="../diagrams/data35.xml"/><Relationship Id="rId7" Type="http://schemas.microsoft.com/office/2007/relationships/diagramDrawing" Target="../diagrams/drawing35.xml"/><Relationship Id="rId12" Type="http://schemas.openxmlformats.org/officeDocument/2006/relationships/image" Target="../media/image15.w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35.xml"/><Relationship Id="rId11" Type="http://schemas.openxmlformats.org/officeDocument/2006/relationships/hyperlink" Target="http://www.lionsclubs.org/EN/common/pdfs/la15.pdf" TargetMode="External"/><Relationship Id="rId5" Type="http://schemas.openxmlformats.org/officeDocument/2006/relationships/diagramQuickStyle" Target="../diagrams/quickStyle35.xml"/><Relationship Id="rId10" Type="http://schemas.openxmlformats.org/officeDocument/2006/relationships/image" Target="../media/image6.png"/><Relationship Id="rId4" Type="http://schemas.openxmlformats.org/officeDocument/2006/relationships/diagramLayout" Target="../diagrams/layout35.xml"/><Relationship Id="rId9" Type="http://schemas.openxmlformats.org/officeDocument/2006/relationships/slide" Target="slide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4.xml"/><Relationship Id="rId11" Type="http://schemas.openxmlformats.org/officeDocument/2006/relationships/image" Target="../media/image6.png"/><Relationship Id="rId5" Type="http://schemas.openxmlformats.org/officeDocument/2006/relationships/diagramLayout" Target="../diagrams/layout4.xml"/><Relationship Id="rId10" Type="http://schemas.openxmlformats.org/officeDocument/2006/relationships/slide" Target="slide6.xml"/><Relationship Id="rId4" Type="http://schemas.openxmlformats.org/officeDocument/2006/relationships/diagramData" Target="../diagrams/data4.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hyperlink" Target="mailto:membershipbilling@lionsclubs.or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mailto:mylci@lionsclubs.or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notesSlide" Target="../notesSlides/notesSlide41.xml"/><Relationship Id="rId7" Type="http://schemas.openxmlformats.org/officeDocument/2006/relationships/diagramColors" Target="../diagrams/colors36.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36.xml"/><Relationship Id="rId11" Type="http://schemas.openxmlformats.org/officeDocument/2006/relationships/image" Target="../media/image6.png"/><Relationship Id="rId5" Type="http://schemas.openxmlformats.org/officeDocument/2006/relationships/diagramLayout" Target="../diagrams/layout36.xml"/><Relationship Id="rId10" Type="http://schemas.openxmlformats.org/officeDocument/2006/relationships/slide" Target="slide6.xml"/><Relationship Id="rId4" Type="http://schemas.openxmlformats.org/officeDocument/2006/relationships/diagramData" Target="../diagrams/data36.xml"/><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notesSlide" Target="../notesSlides/notesSlide42.xml"/><Relationship Id="rId7" Type="http://schemas.openxmlformats.org/officeDocument/2006/relationships/diagramColors" Target="../diagrams/colors37.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37.xml"/><Relationship Id="rId11" Type="http://schemas.openxmlformats.org/officeDocument/2006/relationships/image" Target="../media/image6.png"/><Relationship Id="rId5" Type="http://schemas.openxmlformats.org/officeDocument/2006/relationships/diagramLayout" Target="../diagrams/layout37.xml"/><Relationship Id="rId10" Type="http://schemas.openxmlformats.org/officeDocument/2006/relationships/slide" Target="slide6.xml"/><Relationship Id="rId4" Type="http://schemas.openxmlformats.org/officeDocument/2006/relationships/diagramData" Target="../diagrams/data37.xml"/><Relationship Id="rId9"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microsoft.com/office/2007/relationships/diagramDrawing" Target="../diagrams/drawing38.xml"/><Relationship Id="rId13" Type="http://schemas.openxmlformats.org/officeDocument/2006/relationships/image" Target="../media/image21.png"/><Relationship Id="rId3" Type="http://schemas.openxmlformats.org/officeDocument/2006/relationships/notesSlide" Target="../notesSlides/notesSlide43.xml"/><Relationship Id="rId7" Type="http://schemas.openxmlformats.org/officeDocument/2006/relationships/diagramColors" Target="../diagrams/colors38.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QuickStyle" Target="../diagrams/quickStyle38.xml"/><Relationship Id="rId11" Type="http://schemas.openxmlformats.org/officeDocument/2006/relationships/image" Target="../media/image6.png"/><Relationship Id="rId5" Type="http://schemas.openxmlformats.org/officeDocument/2006/relationships/diagramLayout" Target="../diagrams/layout38.xml"/><Relationship Id="rId10" Type="http://schemas.openxmlformats.org/officeDocument/2006/relationships/slide" Target="slide6.xml"/><Relationship Id="rId4" Type="http://schemas.openxmlformats.org/officeDocument/2006/relationships/diagramData" Target="../diagrams/data38.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notesSlide" Target="../notesSlides/notesSlide4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slide" Target="slide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5.xml"/><Relationship Id="rId11" Type="http://schemas.openxmlformats.org/officeDocument/2006/relationships/image" Target="../media/image6.png"/><Relationship Id="rId5" Type="http://schemas.openxmlformats.org/officeDocument/2006/relationships/diagramLayout" Target="../diagrams/layout5.xml"/><Relationship Id="rId10" Type="http://schemas.openxmlformats.org/officeDocument/2006/relationships/slide" Target="slide6.xml"/><Relationship Id="rId4" Type="http://schemas.openxmlformats.org/officeDocument/2006/relationships/diagramData" Target="../diagrams/data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6.xml"/><Relationship Id="rId7" Type="http://schemas.openxmlformats.org/officeDocument/2006/relationships/diagramQuickStyle" Target="../diagrams/quickStyle6.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Layout" Target="../diagrams/layout6.xml"/><Relationship Id="rId11" Type="http://schemas.openxmlformats.org/officeDocument/2006/relationships/image" Target="../media/image6.png"/><Relationship Id="rId5" Type="http://schemas.openxmlformats.org/officeDocument/2006/relationships/diagramData" Target="../diagrams/data6.xml"/><Relationship Id="rId10" Type="http://schemas.openxmlformats.org/officeDocument/2006/relationships/slide" Target="slide6.xml"/><Relationship Id="rId4" Type="http://schemas.openxmlformats.org/officeDocument/2006/relationships/image" Target="../media/image5.png"/><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7.xml"/><Relationship Id="rId11" Type="http://schemas.openxmlformats.org/officeDocument/2006/relationships/image" Target="../media/image6.png"/><Relationship Id="rId5" Type="http://schemas.openxmlformats.org/officeDocument/2006/relationships/diagramLayout" Target="../diagrams/layout7.xml"/><Relationship Id="rId10" Type="http://schemas.openxmlformats.org/officeDocument/2006/relationships/slide" Target="slide6.xml"/><Relationship Id="rId4" Type="http://schemas.openxmlformats.org/officeDocument/2006/relationships/diagramData" Target="../diagrams/data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8.xml"/><Relationship Id="rId11" Type="http://schemas.openxmlformats.org/officeDocument/2006/relationships/image" Target="../media/image6.png"/><Relationship Id="rId5" Type="http://schemas.openxmlformats.org/officeDocument/2006/relationships/diagramLayout" Target="../diagrams/layout8.xml"/><Relationship Id="rId10" Type="http://schemas.openxmlformats.org/officeDocument/2006/relationships/slide" Target="slide6.xml"/><Relationship Id="rId4" Type="http://schemas.openxmlformats.org/officeDocument/2006/relationships/diagramData" Target="../diagrams/data8.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9.xml"/><Relationship Id="rId7" Type="http://schemas.openxmlformats.org/officeDocument/2006/relationships/diagramColors" Target="../diagrams/colors9.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9.xml"/><Relationship Id="rId11" Type="http://schemas.openxmlformats.org/officeDocument/2006/relationships/image" Target="../media/image6.png"/><Relationship Id="rId5" Type="http://schemas.openxmlformats.org/officeDocument/2006/relationships/diagramLayout" Target="../diagrams/layout9.xml"/><Relationship Id="rId10" Type="http://schemas.openxmlformats.org/officeDocument/2006/relationships/slide" Target="slide6.xml"/><Relationship Id="rId4" Type="http://schemas.openxmlformats.org/officeDocument/2006/relationships/diagramData" Target="../diagrams/data9.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eaLnBrk="1" fontAlgn="auto" hangingPunct="1">
              <a:spcAft>
                <a:spcPts val="0"/>
              </a:spcAft>
              <a:defRPr/>
            </a:pPr>
            <a:r>
              <a:rPr lang="en-US" sz="4000" dirty="0">
                <a:solidFill>
                  <a:schemeClr val="bg1"/>
                </a:solidFill>
                <a:latin typeface="Calibri" panose="020F0502020204030204" pitchFamily="34" charset="0"/>
              </a:rPr>
              <a:t>Club Treasurer Training</a:t>
            </a:r>
          </a:p>
        </p:txBody>
      </p:sp>
      <p:sp>
        <p:nvSpPr>
          <p:cNvPr id="8197" name="Slide Number Placeholder 5"/>
          <p:cNvSpPr>
            <a:spLocks noGrp="1"/>
          </p:cNvSpPr>
          <p:nvPr>
            <p:ph type="sldNum" sz="quarter" idx="12"/>
          </p:nvPr>
        </p:nvSpPr>
        <p:spPr bwMode="auto">
          <a:xfrm>
            <a:off x="6477000" y="64008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0AD8FBA-D0D6-46C2-B858-9252A3FA98C7}" type="slidenum">
              <a:rPr lang="en-US" altLang="en-US" sz="900" smtClean="0">
                <a:solidFill>
                  <a:srgbClr val="000000"/>
                </a:solidFill>
                <a:latin typeface="Trebuchet MS" panose="020B0603020202020204" pitchFamily="34" charset="0"/>
              </a:rPr>
              <a:pPr>
                <a:spcBef>
                  <a:spcPct val="0"/>
                </a:spcBef>
                <a:buClrTx/>
                <a:buSzTx/>
                <a:buFontTx/>
                <a:buNone/>
              </a:pPr>
              <a:t>1</a:t>
            </a:fld>
            <a:endParaRPr lang="en-US" altLang="en-US" sz="900">
              <a:solidFill>
                <a:srgbClr val="000000"/>
              </a:solidFill>
              <a:latin typeface="Trebuchet MS" panose="020B0603020202020204" pitchFamily="34" charset="0"/>
            </a:endParaRPr>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t="14769" b="16309"/>
          <a:stretch>
            <a:fillRect/>
          </a:stretch>
        </p:blipFill>
        <p:spPr bwMode="auto">
          <a:xfrm>
            <a:off x="1069777" y="1014984"/>
            <a:ext cx="754071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4224" y="0"/>
            <a:ext cx="615553" cy="6096000"/>
          </a:xfrm>
          <a:prstGeom prst="rect">
            <a:avLst/>
          </a:prstGeom>
          <a:solidFill>
            <a:srgbClr val="FFDE37"/>
          </a:solidFill>
        </p:spPr>
        <p:txBody>
          <a:bodyPr vert="vert270" wrap="square" rtlCol="0" anchor="ctr" anchorCtr="0">
            <a:spAutoFit/>
          </a:bodyPr>
          <a:lstStyle/>
          <a:p>
            <a:pPr algn="ctr"/>
            <a:endParaRPr lang="en-US" sz="2800" dirty="0"/>
          </a:p>
        </p:txBody>
      </p:sp>
      <p:graphicFrame>
        <p:nvGraphicFramePr>
          <p:cNvPr id="5" name="Diagram 4"/>
          <p:cNvGraphicFramePr/>
          <p:nvPr>
            <p:extLst>
              <p:ext uri="{D42A27DB-BD31-4B8C-83A1-F6EECF244321}">
                <p14:modId xmlns:p14="http://schemas.microsoft.com/office/powerpoint/2010/main" val="19322387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extLst>
      <p:ext uri="{BB962C8B-B14F-4D97-AF65-F5344CB8AC3E}">
        <p14:creationId xmlns:p14="http://schemas.microsoft.com/office/powerpoint/2010/main" val="25802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532555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10</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72162" y="1624905"/>
            <a:ext cx="5791200" cy="523220"/>
          </a:xfrm>
          <a:prstGeom prst="rect">
            <a:avLst/>
          </a:prstGeom>
          <a:noFill/>
          <a:ln>
            <a:noFill/>
          </a:ln>
        </p:spPr>
        <p:txBody>
          <a:bodyPr wrap="square" rtlCol="0">
            <a:spAutoFit/>
          </a:bodyPr>
          <a:lstStyle/>
          <a:p>
            <a:r>
              <a:rPr lang="en-US" sz="2800" dirty="0"/>
              <a:t>Next is setting annual member’s dues. </a:t>
            </a:r>
          </a:p>
        </p:txBody>
      </p:sp>
      <p:sp>
        <p:nvSpPr>
          <p:cNvPr id="13" name="TextBox 12"/>
          <p:cNvSpPr txBox="1"/>
          <p:nvPr/>
        </p:nvSpPr>
        <p:spPr>
          <a:xfrm>
            <a:off x="458677" y="2782431"/>
            <a:ext cx="8218170" cy="2246769"/>
          </a:xfrm>
          <a:prstGeom prst="rect">
            <a:avLst/>
          </a:prstGeom>
          <a:noFill/>
        </p:spPr>
        <p:txBody>
          <a:bodyPr wrap="square" rtlCol="0">
            <a:spAutoFit/>
          </a:bodyPr>
          <a:lstStyle/>
          <a:p>
            <a:pPr marL="342900" indent="-342900">
              <a:buFont typeface="Arial" pitchFamily="34" charset="0"/>
              <a:buChar char="•"/>
            </a:pPr>
            <a:r>
              <a:rPr lang="en-US" sz="2800" dirty="0"/>
              <a:t>Obtain advice from the Finance Committee and approval of the board of directors: </a:t>
            </a:r>
          </a:p>
          <a:p>
            <a:pPr marL="342900" indent="-342900">
              <a:buFont typeface="Arial" pitchFamily="34" charset="0"/>
              <a:buChar char="•"/>
            </a:pPr>
            <a:r>
              <a:rPr lang="en-US" sz="2800" dirty="0"/>
              <a:t>Set annual club members’ dues </a:t>
            </a:r>
          </a:p>
          <a:p>
            <a:pPr marL="800100" lvl="1" indent="-342900">
              <a:buFont typeface="Arial" pitchFamily="34" charset="0"/>
              <a:buChar char="•"/>
            </a:pPr>
            <a:r>
              <a:rPr lang="en-US" sz="2800" dirty="0"/>
              <a:t>amount sufficient to effectively operate the club </a:t>
            </a:r>
          </a:p>
          <a:p>
            <a:pPr marL="800100" lvl="1" indent="-342900">
              <a:buFont typeface="Arial" pitchFamily="34" charset="0"/>
              <a:buChar char="•"/>
            </a:pPr>
            <a:r>
              <a:rPr lang="en-US" sz="2800" dirty="0"/>
              <a:t>maintain club financial health</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89898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0"/>
                                        <p:tgtEl>
                                          <p:spTgt spid="13">
                                            <p:txEl>
                                              <p:pRg st="0" end="0"/>
                                            </p:txEl>
                                          </p:spTgt>
                                        </p:tgtEl>
                                      </p:cBhvr>
                                    </p:animEffect>
                                    <p:anim calcmode="lin" valueType="num">
                                      <p:cBhvr>
                                        <p:cTn id="8" dur="2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nodeType="afterEffect">
                                  <p:stCondLst>
                                    <p:cond delay="150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2500"/>
                                        <p:tgtEl>
                                          <p:spTgt spid="13">
                                            <p:txEl>
                                              <p:pRg st="1" end="1"/>
                                            </p:txEl>
                                          </p:spTgt>
                                        </p:tgtEl>
                                      </p:cBhvr>
                                    </p:animEffect>
                                    <p:anim calcmode="lin" valueType="num">
                                      <p:cBhvr>
                                        <p:cTn id="14" dur="2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2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15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0"/>
                                        <p:tgtEl>
                                          <p:spTgt spid="13">
                                            <p:txEl>
                                              <p:pRg st="2" end="2"/>
                                            </p:txEl>
                                          </p:spTgt>
                                        </p:tgtEl>
                                      </p:cBhvr>
                                    </p:animEffect>
                                    <p:anim calcmode="lin" valueType="num">
                                      <p:cBhvr>
                                        <p:cTn id="20" dur="2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2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000"/>
                            </p:stCondLst>
                            <p:childTnLst>
                              <p:par>
                                <p:cTn id="23" presetID="42" presetClass="entr" presetSubtype="0" fill="hold" nodeType="afterEffect">
                                  <p:stCondLst>
                                    <p:cond delay="150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2500"/>
                                        <p:tgtEl>
                                          <p:spTgt spid="13">
                                            <p:txEl>
                                              <p:pRg st="3" end="3"/>
                                            </p:txEl>
                                          </p:spTgt>
                                        </p:tgtEl>
                                      </p:cBhvr>
                                    </p:animEffect>
                                    <p:anim calcmode="lin" valueType="num">
                                      <p:cBhvr>
                                        <p:cTn id="26" dur="2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7" dur="2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10" presetClass="entr" presetSubtype="0"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221711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57200" y="2135862"/>
            <a:ext cx="8683752" cy="4493538"/>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International dues $43 (Increases to $46 – 7/1/23)</a:t>
            </a:r>
          </a:p>
          <a:p>
            <a:pPr marL="800100" lvl="1" indent="-342900">
              <a:spcAft>
                <a:spcPts val="1200"/>
              </a:spcAft>
              <a:buFont typeface="Arial" panose="020B0604020202020204" pitchFamily="34" charset="0"/>
              <a:buChar char="•"/>
            </a:pPr>
            <a:r>
              <a:rPr lang="en-US" sz="2800" dirty="0"/>
              <a:t>LCI New Member Fee $35 </a:t>
            </a:r>
            <a:r>
              <a:rPr lang="en-US" sz="2800" dirty="0">
                <a:latin typeface="Arial Narrow" panose="020B0606020202030204" pitchFamily="34" charset="0"/>
              </a:rPr>
              <a:t>($35 Charter Members)</a:t>
            </a:r>
          </a:p>
          <a:p>
            <a:pPr marL="800100" lvl="1" indent="-342900">
              <a:spcAft>
                <a:spcPts val="1200"/>
              </a:spcAft>
              <a:buFont typeface="Arial" panose="020B0604020202020204" pitchFamily="34" charset="0"/>
              <a:buChar char="•"/>
            </a:pPr>
            <a:r>
              <a:rPr lang="en-US" sz="2800" dirty="0"/>
              <a:t>State and District Dues $41.40</a:t>
            </a:r>
          </a:p>
          <a:p>
            <a:pPr marL="800100" lvl="1" indent="-342900">
              <a:spcAft>
                <a:spcPts val="1200"/>
              </a:spcAft>
              <a:buFont typeface="Arial" panose="020B0604020202020204" pitchFamily="34" charset="0"/>
              <a:buChar char="•"/>
            </a:pPr>
            <a:r>
              <a:rPr lang="en-US" sz="2800" dirty="0"/>
              <a:t>100% Charity Contributions  - $26</a:t>
            </a:r>
          </a:p>
          <a:p>
            <a:pPr marL="800100" lvl="1" indent="-342900">
              <a:spcAft>
                <a:spcPts val="1200"/>
              </a:spcAft>
              <a:buFont typeface="Arial" panose="020B0604020202020204" pitchFamily="34" charset="0"/>
              <a:buChar char="•"/>
            </a:pPr>
            <a:r>
              <a:rPr lang="en-US" sz="2800" dirty="0"/>
              <a:t>Club Expenses</a:t>
            </a:r>
          </a:p>
          <a:p>
            <a:pPr marL="800100" lvl="1" indent="-342900">
              <a:spcAft>
                <a:spcPts val="1200"/>
              </a:spcAft>
              <a:buFont typeface="Arial" panose="020B0604020202020204" pitchFamily="34" charset="0"/>
              <a:buChar char="•"/>
            </a:pPr>
            <a:r>
              <a:rPr lang="en-US" sz="2800" dirty="0"/>
              <a:t>Member Training/Events</a:t>
            </a:r>
          </a:p>
          <a:p>
            <a:pPr marL="800100" lvl="1" indent="-342900">
              <a:spcAft>
                <a:spcPts val="1200"/>
              </a:spcAft>
              <a:buFont typeface="Arial" panose="020B0604020202020204" pitchFamily="34" charset="0"/>
              <a:buChar char="•"/>
            </a:pPr>
            <a:r>
              <a:rPr lang="en-US" sz="2800" dirty="0"/>
              <a:t>Club “musts”</a:t>
            </a:r>
          </a:p>
          <a:p>
            <a:pPr lvl="1">
              <a:spcAft>
                <a:spcPts val="1200"/>
              </a:spcAft>
            </a:pPr>
            <a:endParaRPr lang="en-US" sz="2000" dirty="0"/>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11</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447800"/>
            <a:ext cx="8229600" cy="954107"/>
          </a:xfrm>
          <a:prstGeom prst="rect">
            <a:avLst/>
          </a:prstGeom>
          <a:noFill/>
          <a:ln>
            <a:noFill/>
          </a:ln>
        </p:spPr>
        <p:txBody>
          <a:bodyPr wrap="square" rtlCol="0">
            <a:spAutoFit/>
          </a:bodyPr>
          <a:lstStyle/>
          <a:p>
            <a:pPr algn="ctr"/>
            <a:r>
              <a:rPr lang="en-US" sz="3200" dirty="0"/>
              <a:t>ITEMS TO INCLUDE IN DUES</a:t>
            </a:r>
          </a:p>
          <a:p>
            <a:endParaRPr lang="en-US" sz="24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3053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AD728-80A0-3401-AFFE-2A5537CD73E0}"/>
              </a:ext>
            </a:extLst>
          </p:cNvPr>
          <p:cNvSpPr>
            <a:spLocks noGrp="1"/>
          </p:cNvSpPr>
          <p:nvPr>
            <p:ph type="sldNum" sz="quarter" idx="12"/>
          </p:nvPr>
        </p:nvSpPr>
        <p:spPr/>
        <p:txBody>
          <a:bodyPr/>
          <a:lstStyle/>
          <a:p>
            <a:pPr>
              <a:defRPr/>
            </a:pPr>
            <a:fld id="{55FC8305-9DC8-4E56-975F-F78EAD119D83}" type="slidenum">
              <a:rPr lang="en-US" altLang="en-US" smtClean="0">
                <a:solidFill>
                  <a:prstClr val="black"/>
                </a:solidFill>
              </a:rPr>
              <a:pPr>
                <a:defRPr/>
              </a:pPr>
              <a:t>12</a:t>
            </a:fld>
            <a:endParaRPr lang="en-US" altLang="en-US">
              <a:solidFill>
                <a:prstClr val="black"/>
              </a:solidFill>
            </a:endParaRPr>
          </a:p>
        </p:txBody>
      </p:sp>
      <p:grpSp>
        <p:nvGrpSpPr>
          <p:cNvPr id="5" name="Group 4">
            <a:extLst>
              <a:ext uri="{FF2B5EF4-FFF2-40B4-BE49-F238E27FC236}">
                <a16:creationId xmlns:a16="http://schemas.microsoft.com/office/drawing/2014/main" id="{259DA14C-AFF5-EC2A-A3EA-C5640D91AEA8}"/>
              </a:ext>
            </a:extLst>
          </p:cNvPr>
          <p:cNvGrpSpPr/>
          <p:nvPr/>
        </p:nvGrpSpPr>
        <p:grpSpPr>
          <a:xfrm>
            <a:off x="228600" y="103103"/>
            <a:ext cx="8839230" cy="761996"/>
            <a:chOff x="152384" y="0"/>
            <a:chExt cx="8839230" cy="761996"/>
          </a:xfrm>
        </p:grpSpPr>
        <p:sp>
          <p:nvSpPr>
            <p:cNvPr id="6" name="Rectangle: Rounded Corners 5">
              <a:extLst>
                <a:ext uri="{FF2B5EF4-FFF2-40B4-BE49-F238E27FC236}">
                  <a16:creationId xmlns:a16="http://schemas.microsoft.com/office/drawing/2014/main" id="{809C6B5E-5CCF-F927-A54C-855AA7131A4B}"/>
                </a:ext>
              </a:extLst>
            </p:cNvPr>
            <p:cNvSpPr/>
            <p:nvPr/>
          </p:nvSpPr>
          <p:spPr>
            <a:xfrm>
              <a:off x="152384" y="0"/>
              <a:ext cx="8839230" cy="761996"/>
            </a:xfrm>
            <a:prstGeom prst="roundRect">
              <a:avLst/>
            </a:prstGeom>
            <a:solidFill>
              <a:srgbClr val="7030A0"/>
            </a:solidFill>
            <a:ln/>
          </p:spPr>
          <p:style>
            <a:lnRef idx="1">
              <a:schemeClr val="accent6"/>
            </a:lnRef>
            <a:fillRef idx="3">
              <a:schemeClr val="accent6"/>
            </a:fillRef>
            <a:effectRef idx="2">
              <a:schemeClr val="accent6"/>
            </a:effectRef>
            <a:fontRef idx="minor">
              <a:schemeClr val="lt1"/>
            </a:fontRef>
          </p:style>
        </p:sp>
        <p:sp>
          <p:nvSpPr>
            <p:cNvPr id="7" name="Rectangle: Rounded Corners 4">
              <a:extLst>
                <a:ext uri="{FF2B5EF4-FFF2-40B4-BE49-F238E27FC236}">
                  <a16:creationId xmlns:a16="http://schemas.microsoft.com/office/drawing/2014/main" id="{C38DBC8F-75AF-BFBA-AE78-7DCE17F6B0F6}"/>
                </a:ext>
              </a:extLst>
            </p:cNvPr>
            <p:cNvSpPr txBox="1"/>
            <p:nvPr/>
          </p:nvSpPr>
          <p:spPr>
            <a:xfrm>
              <a:off x="189582" y="37198"/>
              <a:ext cx="8764834" cy="68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p:txBody>
        </p:sp>
      </p:grpSp>
      <p:pic>
        <p:nvPicPr>
          <p:cNvPr id="8" name="Picture 7">
            <a:extLst>
              <a:ext uri="{FF2B5EF4-FFF2-40B4-BE49-F238E27FC236}">
                <a16:creationId xmlns:a16="http://schemas.microsoft.com/office/drawing/2014/main" id="{1C62F609-4CBC-FAE9-E8C1-5F0870607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
        <p:nvSpPr>
          <p:cNvPr id="3" name="Text Box 1">
            <a:extLst>
              <a:ext uri="{FF2B5EF4-FFF2-40B4-BE49-F238E27FC236}">
                <a16:creationId xmlns:a16="http://schemas.microsoft.com/office/drawing/2014/main" id="{0AA6ADEE-F6A7-E1CF-C9B6-28A3725E4358}"/>
              </a:ext>
            </a:extLst>
          </p:cNvPr>
          <p:cNvSpPr txBox="1"/>
          <p:nvPr/>
        </p:nvSpPr>
        <p:spPr>
          <a:xfrm>
            <a:off x="3848115" y="2628900"/>
            <a:ext cx="1600200" cy="8001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IN</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CLUB DUES PAID BY CLUB MEMBERS</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F26CC25D-3196-7D66-C910-4CCA8600F407}"/>
              </a:ext>
            </a:extLst>
          </p:cNvPr>
          <p:cNvSpPr txBox="1"/>
          <p:nvPr/>
        </p:nvSpPr>
        <p:spPr>
          <a:xfrm>
            <a:off x="1905015" y="4229100"/>
            <a:ext cx="1600200" cy="10287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OUT</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CLUB ADMIN &amp; 100% CONTRIBUTIONS</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3">
            <a:extLst>
              <a:ext uri="{FF2B5EF4-FFF2-40B4-BE49-F238E27FC236}">
                <a16:creationId xmlns:a16="http://schemas.microsoft.com/office/drawing/2014/main" id="{05D77EFD-0B11-E09F-25F2-57E9184D3AA4}"/>
              </a:ext>
            </a:extLst>
          </p:cNvPr>
          <p:cNvSpPr txBox="1"/>
          <p:nvPr/>
        </p:nvSpPr>
        <p:spPr>
          <a:xfrm>
            <a:off x="3848115" y="4229100"/>
            <a:ext cx="1600200" cy="10287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OUT</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DISTRICT &amp; STATE DUES</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$41.40 PER YEAR</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4">
            <a:extLst>
              <a:ext uri="{FF2B5EF4-FFF2-40B4-BE49-F238E27FC236}">
                <a16:creationId xmlns:a16="http://schemas.microsoft.com/office/drawing/2014/main" id="{CDD065DA-BB74-262C-72E7-264C1B1B79DD}"/>
              </a:ext>
            </a:extLst>
          </p:cNvPr>
          <p:cNvSpPr txBox="1"/>
          <p:nvPr/>
        </p:nvSpPr>
        <p:spPr>
          <a:xfrm>
            <a:off x="5791215" y="4229100"/>
            <a:ext cx="1600200" cy="10287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OUT</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LIONS CLUBS 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$46 PER YEAR</a:t>
            </a:r>
          </a:p>
        </p:txBody>
      </p:sp>
      <p:cxnSp>
        <p:nvCxnSpPr>
          <p:cNvPr id="11" name="Straight Connector 10">
            <a:extLst>
              <a:ext uri="{FF2B5EF4-FFF2-40B4-BE49-F238E27FC236}">
                <a16:creationId xmlns:a16="http://schemas.microsoft.com/office/drawing/2014/main" id="{78EA462F-70AE-93D7-AB8E-38DCD65FC07E}"/>
              </a:ext>
            </a:extLst>
          </p:cNvPr>
          <p:cNvCxnSpPr/>
          <p:nvPr/>
        </p:nvCxnSpPr>
        <p:spPr>
          <a:xfrm>
            <a:off x="2705115" y="3886200"/>
            <a:ext cx="3886200" cy="0"/>
          </a:xfrm>
          <a:prstGeom prst="line">
            <a:avLst/>
          </a:prstGeom>
          <a:noFill/>
          <a:ln w="1905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3EBAE79E-240B-6AB4-43DF-361C779AEBB8}"/>
              </a:ext>
            </a:extLst>
          </p:cNvPr>
          <p:cNvCxnSpPr/>
          <p:nvPr/>
        </p:nvCxnSpPr>
        <p:spPr>
          <a:xfrm>
            <a:off x="2705115" y="3886200"/>
            <a:ext cx="0" cy="342900"/>
          </a:xfrm>
          <a:prstGeom prst="line">
            <a:avLst/>
          </a:prstGeom>
          <a:noFill/>
          <a:ln w="19050" cap="flat" cmpd="sng" algn="ctr">
            <a:solidFill>
              <a:srgbClr val="4472C4"/>
            </a:solidFill>
            <a:prstDash val="solid"/>
            <a:miter lim="800000"/>
          </a:ln>
          <a:effectLst/>
        </p:spPr>
      </p:cxnSp>
      <p:cxnSp>
        <p:nvCxnSpPr>
          <p:cNvPr id="13" name="Straight Connector 12">
            <a:extLst>
              <a:ext uri="{FF2B5EF4-FFF2-40B4-BE49-F238E27FC236}">
                <a16:creationId xmlns:a16="http://schemas.microsoft.com/office/drawing/2014/main" id="{A3274E35-D2E1-4382-CC90-AECC25AB43AC}"/>
              </a:ext>
            </a:extLst>
          </p:cNvPr>
          <p:cNvCxnSpPr/>
          <p:nvPr/>
        </p:nvCxnSpPr>
        <p:spPr>
          <a:xfrm>
            <a:off x="4648215" y="3429000"/>
            <a:ext cx="0" cy="800100"/>
          </a:xfrm>
          <a:prstGeom prst="line">
            <a:avLst/>
          </a:prstGeom>
          <a:noFill/>
          <a:ln w="19050" cap="flat" cmpd="sng" algn="ctr">
            <a:solidFill>
              <a:srgbClr val="4472C4"/>
            </a:solidFill>
            <a:prstDash val="solid"/>
            <a:miter lim="800000"/>
          </a:ln>
          <a:effectLst/>
        </p:spPr>
      </p:cxnSp>
      <p:cxnSp>
        <p:nvCxnSpPr>
          <p:cNvPr id="14" name="Straight Connector 13">
            <a:extLst>
              <a:ext uri="{FF2B5EF4-FFF2-40B4-BE49-F238E27FC236}">
                <a16:creationId xmlns:a16="http://schemas.microsoft.com/office/drawing/2014/main" id="{61A96DA3-8D91-821C-3BCD-EAF73E347F14}"/>
              </a:ext>
            </a:extLst>
          </p:cNvPr>
          <p:cNvCxnSpPr/>
          <p:nvPr/>
        </p:nvCxnSpPr>
        <p:spPr>
          <a:xfrm>
            <a:off x="6591315" y="3886200"/>
            <a:ext cx="0" cy="342900"/>
          </a:xfrm>
          <a:prstGeom prst="line">
            <a:avLst/>
          </a:prstGeom>
          <a:noFill/>
          <a:ln w="19050" cap="flat" cmpd="sng" algn="ctr">
            <a:solidFill>
              <a:srgbClr val="4472C4"/>
            </a:solidFill>
            <a:prstDash val="solid"/>
            <a:miter lim="800000"/>
          </a:ln>
          <a:effectLst/>
        </p:spPr>
      </p:cxnSp>
      <p:sp>
        <p:nvSpPr>
          <p:cNvPr id="15" name="TextBox 14">
            <a:extLst>
              <a:ext uri="{FF2B5EF4-FFF2-40B4-BE49-F238E27FC236}">
                <a16:creationId xmlns:a16="http://schemas.microsoft.com/office/drawing/2014/main" id="{D97F177F-2BEE-BC63-FD5C-DCBEA781C9EF}"/>
              </a:ext>
            </a:extLst>
          </p:cNvPr>
          <p:cNvSpPr txBox="1"/>
          <p:nvPr/>
        </p:nvSpPr>
        <p:spPr>
          <a:xfrm>
            <a:off x="2758747" y="1536353"/>
            <a:ext cx="3626506" cy="461665"/>
          </a:xfrm>
          <a:prstGeom prst="rect">
            <a:avLst/>
          </a:prstGeom>
          <a:noFill/>
        </p:spPr>
        <p:txBody>
          <a:bodyPr wrap="none" rtlCol="0">
            <a:spAutoFit/>
          </a:bodyPr>
          <a:lstStyle/>
          <a:p>
            <a:r>
              <a:rPr lang="en-US" sz="2400" b="1" dirty="0"/>
              <a:t>WHERE DO OUR DUES GO?</a:t>
            </a:r>
          </a:p>
        </p:txBody>
      </p:sp>
    </p:spTree>
    <p:extLst>
      <p:ext uri="{BB962C8B-B14F-4D97-AF65-F5344CB8AC3E}">
        <p14:creationId xmlns:p14="http://schemas.microsoft.com/office/powerpoint/2010/main" val="287263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472259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09600" y="2541925"/>
            <a:ext cx="7696200" cy="2123658"/>
          </a:xfrm>
          <a:prstGeom prst="rect">
            <a:avLst/>
          </a:prstGeom>
          <a:noFill/>
        </p:spPr>
        <p:txBody>
          <a:bodyPr wrap="square" rtlCol="0">
            <a:spAutoFit/>
          </a:bodyPr>
          <a:lstStyle/>
          <a:p>
            <a:pPr marL="800100" lvl="1" indent="-342900">
              <a:spcAft>
                <a:spcPts val="1200"/>
              </a:spcAft>
              <a:buFont typeface="Wingdings" panose="05000000000000000000" pitchFamily="2" charset="2"/>
              <a:buChar char="§"/>
            </a:pPr>
            <a:r>
              <a:rPr lang="en-US" sz="2800" dirty="0"/>
              <a:t>Bills from LCI are due within 90 days of receipt</a:t>
            </a:r>
          </a:p>
          <a:p>
            <a:pPr marL="1257300" lvl="2" indent="-342900">
              <a:spcAft>
                <a:spcPts val="1200"/>
              </a:spcAft>
              <a:buFont typeface="Wingdings" panose="05000000000000000000" pitchFamily="2" charset="2"/>
              <a:buChar char="§"/>
            </a:pPr>
            <a:r>
              <a:rPr lang="en-US" sz="2800" dirty="0"/>
              <a:t>If not paid, club is placed on suspension</a:t>
            </a:r>
          </a:p>
          <a:p>
            <a:pPr marL="1257300" lvl="2" indent="-342900">
              <a:spcAft>
                <a:spcPts val="1200"/>
              </a:spcAft>
              <a:buFont typeface="Wingdings" panose="05000000000000000000" pitchFamily="2" charset="2"/>
              <a:buChar char="§"/>
            </a:pPr>
            <a:r>
              <a:rPr lang="en-US" sz="2800" dirty="0"/>
              <a:t>If club is suspended twice, they are ineligible for reinstatement</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13</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673929"/>
            <a:ext cx="8229600" cy="954107"/>
          </a:xfrm>
          <a:prstGeom prst="rect">
            <a:avLst/>
          </a:prstGeom>
          <a:noFill/>
          <a:ln>
            <a:noFill/>
          </a:ln>
        </p:spPr>
        <p:txBody>
          <a:bodyPr wrap="square" rtlCol="0">
            <a:spAutoFit/>
          </a:bodyPr>
          <a:lstStyle/>
          <a:p>
            <a:pPr algn="ctr"/>
            <a:r>
              <a:rPr lang="en-US" sz="2800" dirty="0"/>
              <a:t>PAY INTERNATIONAL DUES ON TIME!</a:t>
            </a:r>
          </a:p>
          <a:p>
            <a:endParaRPr lang="en-US" sz="28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3120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5295142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722376" y="2689359"/>
            <a:ext cx="7467600" cy="2708434"/>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Billing based on membership as of June 30 and Dec. 31</a:t>
            </a:r>
          </a:p>
          <a:p>
            <a:pPr marL="800100" lvl="1" indent="-342900">
              <a:spcAft>
                <a:spcPts val="1200"/>
              </a:spcAft>
              <a:buFont typeface="Arial" panose="020B0604020202020204" pitchFamily="34" charset="0"/>
              <a:buChar char="•"/>
            </a:pPr>
            <a:r>
              <a:rPr lang="en-US" sz="2800" dirty="0"/>
              <a:t>To be paid by September 30 and February 28</a:t>
            </a:r>
          </a:p>
          <a:p>
            <a:pPr marL="800100" lvl="1" indent="-342900">
              <a:spcAft>
                <a:spcPts val="1200"/>
              </a:spcAft>
              <a:buFont typeface="Arial" panose="020B0604020202020204" pitchFamily="34" charset="0"/>
              <a:buChar char="•"/>
            </a:pPr>
            <a:r>
              <a:rPr lang="en-US" sz="2800" dirty="0"/>
              <a:t>No proration  </a:t>
            </a:r>
          </a:p>
          <a:p>
            <a:pPr marL="800100" lvl="1" indent="-342900">
              <a:spcAft>
                <a:spcPts val="1200"/>
              </a:spcAft>
              <a:buFont typeface="Arial" panose="020B0604020202020204" pitchFamily="34" charset="0"/>
              <a:buChar char="•"/>
            </a:pPr>
            <a:r>
              <a:rPr lang="en-US" sz="2800" dirty="0"/>
              <a:t>Only discount is for students</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703501"/>
            <a:ext cx="8229600" cy="954107"/>
          </a:xfrm>
          <a:prstGeom prst="rect">
            <a:avLst/>
          </a:prstGeom>
          <a:noFill/>
          <a:ln>
            <a:noFill/>
          </a:ln>
        </p:spPr>
        <p:txBody>
          <a:bodyPr wrap="square" rtlCol="0">
            <a:spAutoFit/>
          </a:bodyPr>
          <a:lstStyle/>
          <a:p>
            <a:pPr algn="ctr"/>
            <a:r>
              <a:rPr lang="en-US" sz="2800" dirty="0"/>
              <a:t>STATE AND DISTRICT DUES</a:t>
            </a:r>
          </a:p>
          <a:p>
            <a:endParaRPr lang="en-US" sz="28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4205" y="70716"/>
            <a:ext cx="1170979" cy="1077767"/>
          </a:xfrm>
          <a:prstGeom prst="rect">
            <a:avLst/>
          </a:prstGeom>
        </p:spPr>
      </p:pic>
    </p:spTree>
    <p:custDataLst>
      <p:tags r:id="rId1"/>
    </p:custDataLst>
    <p:extLst>
      <p:ext uri="{BB962C8B-B14F-4D97-AF65-F5344CB8AC3E}">
        <p14:creationId xmlns:p14="http://schemas.microsoft.com/office/powerpoint/2010/main" val="3668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71253863"/>
              </p:ext>
            </p:extLst>
          </p:nvPr>
        </p:nvGraphicFramePr>
        <p:xfrm>
          <a:off x="0" y="299317"/>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30213" y="2566481"/>
            <a:ext cx="7467600" cy="3108543"/>
          </a:xfrm>
          <a:prstGeom prst="rect">
            <a:avLst/>
          </a:prstGeom>
          <a:noFill/>
        </p:spPr>
        <p:txBody>
          <a:bodyPr wrap="square" rtlCol="0">
            <a:spAutoFit/>
          </a:bodyPr>
          <a:lstStyle/>
          <a:p>
            <a:pPr marL="342900" indent="-342900">
              <a:buFont typeface="Arial" pitchFamily="34" charset="0"/>
              <a:buChar char="•"/>
            </a:pPr>
            <a:r>
              <a:rPr lang="en-US" sz="2800" dirty="0"/>
              <a:t>Dues should be collected </a:t>
            </a:r>
            <a:r>
              <a:rPr lang="en-US" sz="2800" b="1" u="sng" dirty="0"/>
              <a:t>in advance</a:t>
            </a:r>
            <a:r>
              <a:rPr lang="en-US" sz="2800" dirty="0"/>
              <a:t>: annually, semiannually, or quarterly </a:t>
            </a:r>
          </a:p>
          <a:p>
            <a:endParaRPr lang="en-US" sz="2800" dirty="0"/>
          </a:p>
          <a:p>
            <a:pPr marL="342900" indent="-342900">
              <a:buFont typeface="Arial" pitchFamily="34" charset="0"/>
              <a:buChar char="•"/>
            </a:pPr>
            <a:r>
              <a:rPr lang="en-US" sz="2800" dirty="0"/>
              <a:t>The treasurer or secretary sends out invoices</a:t>
            </a:r>
          </a:p>
          <a:p>
            <a:pPr marL="800100" lvl="1" indent="-342900">
              <a:buFont typeface="Arial" pitchFamily="34" charset="0"/>
              <a:buChar char="•"/>
            </a:pPr>
            <a:r>
              <a:rPr lang="en-US" sz="2800" dirty="0"/>
              <a:t>(LCI, MD and club) </a:t>
            </a:r>
          </a:p>
          <a:p>
            <a:pPr marL="800100" lvl="1" indent="-342900">
              <a:buFont typeface="Arial" pitchFamily="34" charset="0"/>
              <a:buChar char="•"/>
            </a:pPr>
            <a:r>
              <a:rPr lang="en-US" sz="2800" dirty="0"/>
              <a:t>approximately ten days before the start of the dues-paying period  </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15</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673929"/>
            <a:ext cx="8229600" cy="892552"/>
          </a:xfrm>
          <a:prstGeom prst="rect">
            <a:avLst/>
          </a:prstGeom>
          <a:noFill/>
          <a:ln>
            <a:noFill/>
          </a:ln>
        </p:spPr>
        <p:txBody>
          <a:bodyPr wrap="square" rtlCol="0">
            <a:spAutoFit/>
          </a:bodyPr>
          <a:lstStyle/>
          <a:p>
            <a:pPr algn="ctr"/>
            <a:r>
              <a:rPr lang="en-US" sz="2800" dirty="0"/>
              <a:t>COLLECTING DUES</a:t>
            </a:r>
          </a:p>
          <a:p>
            <a:endParaRPr lang="en-US" sz="24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141433"/>
            <a:ext cx="1170979" cy="1077767"/>
          </a:xfrm>
          <a:prstGeom prst="rect">
            <a:avLst/>
          </a:prstGeom>
        </p:spPr>
      </p:pic>
    </p:spTree>
    <p:custDataLst>
      <p:tags r:id="rId1"/>
    </p:custDataLst>
    <p:extLst>
      <p:ext uri="{BB962C8B-B14F-4D97-AF65-F5344CB8AC3E}">
        <p14:creationId xmlns:p14="http://schemas.microsoft.com/office/powerpoint/2010/main" val="28377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3136949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Paper Trail </a:t>
            </a:r>
          </a:p>
        </p:txBody>
      </p:sp>
      <p:sp>
        <p:nvSpPr>
          <p:cNvPr id="7" name="TextBox 6"/>
          <p:cNvSpPr txBox="1"/>
          <p:nvPr/>
        </p:nvSpPr>
        <p:spPr>
          <a:xfrm>
            <a:off x="2209800" y="1581640"/>
            <a:ext cx="7076647" cy="523220"/>
          </a:xfrm>
          <a:prstGeom prst="rect">
            <a:avLst/>
          </a:prstGeom>
          <a:noFill/>
          <a:ln>
            <a:noFill/>
          </a:ln>
        </p:spPr>
        <p:txBody>
          <a:bodyPr wrap="square" rtlCol="0">
            <a:spAutoFit/>
          </a:bodyPr>
          <a:lstStyle/>
          <a:p>
            <a:r>
              <a:rPr lang="en-US" sz="2800" dirty="0"/>
              <a:t>Recording financial transactions. </a:t>
            </a:r>
          </a:p>
        </p:txBody>
      </p:sp>
      <p:sp>
        <p:nvSpPr>
          <p:cNvPr id="8" name="TextBox 7"/>
          <p:cNvSpPr txBox="1"/>
          <p:nvPr/>
        </p:nvSpPr>
        <p:spPr>
          <a:xfrm>
            <a:off x="1295400" y="2465248"/>
            <a:ext cx="7239000" cy="3477875"/>
          </a:xfrm>
          <a:prstGeom prst="rect">
            <a:avLst/>
          </a:prstGeom>
          <a:noFill/>
        </p:spPr>
        <p:txBody>
          <a:bodyPr wrap="square" rtlCol="0">
            <a:spAutoFit/>
          </a:bodyPr>
          <a:lstStyle/>
          <a:p>
            <a:pPr marL="342900" indent="-342900">
              <a:buFont typeface="Arial" pitchFamily="34" charset="0"/>
              <a:buChar char="•"/>
            </a:pPr>
            <a:r>
              <a:rPr lang="en-US" sz="2400" dirty="0"/>
              <a:t>All monies, regardless of source, must be deposited, as received, in the board approved bank account. </a:t>
            </a:r>
          </a:p>
          <a:p>
            <a:pPr marL="342900" indent="-342900">
              <a:buFont typeface="Arial" pitchFamily="34" charset="0"/>
              <a:buChar char="•"/>
            </a:pPr>
            <a:endParaRPr lang="en-US" sz="1400" dirty="0"/>
          </a:p>
          <a:p>
            <a:pPr marL="342900" indent="-342900">
              <a:buFont typeface="Arial" pitchFamily="34" charset="0"/>
              <a:buChar char="•"/>
            </a:pPr>
            <a:r>
              <a:rPr lang="en-US" sz="2400" u="sng" dirty="0"/>
              <a:t>Payments should not be made from cash </a:t>
            </a:r>
            <a:r>
              <a:rPr lang="en-US" sz="2400" dirty="0"/>
              <a:t>received by the club but drawn from one of the club’s bank accounts through customary banking procedure.</a:t>
            </a:r>
          </a:p>
          <a:p>
            <a:pPr marL="342900" indent="-342900">
              <a:buFont typeface="Arial" pitchFamily="34" charset="0"/>
              <a:buChar char="•"/>
            </a:pPr>
            <a:endParaRPr lang="en-US" sz="1400" dirty="0"/>
          </a:p>
          <a:p>
            <a:pPr marL="342900" indent="-342900">
              <a:buFont typeface="Arial" pitchFamily="34" charset="0"/>
              <a:buChar char="•"/>
            </a:pPr>
            <a:r>
              <a:rPr lang="en-US" sz="2400" dirty="0"/>
              <a:t>Receipts for all payments should be maintained in a file that is open to the audit committee and club members.  </a:t>
            </a:r>
            <a:endParaRPr lang="en-US" sz="2000" dirty="0"/>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16</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extLst>
      <p:ext uri="{BB962C8B-B14F-4D97-AF65-F5344CB8AC3E}">
        <p14:creationId xmlns:p14="http://schemas.microsoft.com/office/powerpoint/2010/main" val="32673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2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anim calcmode="lin" valueType="num">
                                      <p:cBhvr>
                                        <p:cTn id="14"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5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500"/>
                                        <p:tgtEl>
                                          <p:spTgt spid="8">
                                            <p:txEl>
                                              <p:pRg st="2" end="2"/>
                                            </p:txEl>
                                          </p:spTgt>
                                        </p:tgtEl>
                                      </p:cBhvr>
                                    </p:animEffect>
                                    <p:anim calcmode="lin" valueType="num">
                                      <p:cBhvr>
                                        <p:cTn id="20"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30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500"/>
                                        <p:tgtEl>
                                          <p:spTgt spid="8">
                                            <p:txEl>
                                              <p:pRg st="4" end="4"/>
                                            </p:txEl>
                                          </p:spTgt>
                                        </p:tgtEl>
                                      </p:cBhvr>
                                    </p:animEffect>
                                    <p:anim calcmode="lin" valueType="num">
                                      <p:cBhvr>
                                        <p:cTn id="26"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3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514866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Paper Trail </a:t>
            </a:r>
          </a:p>
        </p:txBody>
      </p:sp>
      <p:sp>
        <p:nvSpPr>
          <p:cNvPr id="8" name="TextBox 7"/>
          <p:cNvSpPr txBox="1"/>
          <p:nvPr/>
        </p:nvSpPr>
        <p:spPr>
          <a:xfrm>
            <a:off x="1387012" y="2563939"/>
            <a:ext cx="7239000" cy="3108543"/>
          </a:xfrm>
          <a:prstGeom prst="rect">
            <a:avLst/>
          </a:prstGeom>
          <a:noFill/>
        </p:spPr>
        <p:txBody>
          <a:bodyPr wrap="square" rtlCol="0">
            <a:spAutoFit/>
          </a:bodyPr>
          <a:lstStyle/>
          <a:p>
            <a:r>
              <a:rPr lang="en-US" sz="2800" dirty="0"/>
              <a:t>These records may include:</a:t>
            </a:r>
          </a:p>
          <a:p>
            <a:pPr marL="800100" lvl="1" indent="-342900">
              <a:lnSpc>
                <a:spcPct val="150000"/>
              </a:lnSpc>
              <a:buFont typeface="Arial" pitchFamily="34" charset="0"/>
              <a:buChar char="•"/>
            </a:pPr>
            <a:r>
              <a:rPr lang="en-US" sz="2800" dirty="0"/>
              <a:t>Copies of Checks and Deposits</a:t>
            </a:r>
          </a:p>
          <a:p>
            <a:pPr marL="800100" lvl="1" indent="-342900">
              <a:lnSpc>
                <a:spcPct val="150000"/>
              </a:lnSpc>
              <a:buFont typeface="Arial" pitchFamily="34" charset="0"/>
              <a:buChar char="•"/>
            </a:pPr>
            <a:r>
              <a:rPr lang="en-US" sz="2800" dirty="0"/>
              <a:t>Bank Statements</a:t>
            </a:r>
          </a:p>
          <a:p>
            <a:pPr marL="800100" lvl="1" indent="-342900">
              <a:lnSpc>
                <a:spcPct val="150000"/>
              </a:lnSpc>
              <a:buFont typeface="Arial" pitchFamily="34" charset="0"/>
              <a:buChar char="•"/>
            </a:pPr>
            <a:r>
              <a:rPr lang="en-US" sz="2800" dirty="0"/>
              <a:t>Invoices and receipts</a:t>
            </a:r>
          </a:p>
          <a:p>
            <a:pPr marL="800100" lvl="1" indent="-342900">
              <a:lnSpc>
                <a:spcPct val="150000"/>
              </a:lnSpc>
              <a:buFont typeface="Arial" pitchFamily="34" charset="0"/>
              <a:buChar char="•"/>
            </a:pPr>
            <a:r>
              <a:rPr lang="en-US" sz="2800" dirty="0"/>
              <a:t>Tax returns and other governmental filings </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17</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50465" y="5847742"/>
            <a:ext cx="7467600" cy="461665"/>
          </a:xfrm>
          <a:prstGeom prst="rect">
            <a:avLst/>
          </a:prstGeom>
          <a:noFill/>
          <a:ln>
            <a:noFill/>
          </a:ln>
        </p:spPr>
        <p:txBody>
          <a:bodyPr wrap="square" rtlCol="0">
            <a:spAutoFit/>
          </a:bodyPr>
          <a:lstStyle/>
          <a:p>
            <a:r>
              <a:rPr lang="en-US" sz="2400" dirty="0"/>
              <a:t>*Review club practices with your current treasurer. </a:t>
            </a:r>
          </a:p>
        </p:txBody>
      </p:sp>
      <p:sp>
        <p:nvSpPr>
          <p:cNvPr id="10" name="TextBox 9"/>
          <p:cNvSpPr txBox="1"/>
          <p:nvPr/>
        </p:nvSpPr>
        <p:spPr>
          <a:xfrm>
            <a:off x="1432904" y="1218347"/>
            <a:ext cx="7711096" cy="1384995"/>
          </a:xfrm>
          <a:prstGeom prst="rect">
            <a:avLst/>
          </a:prstGeom>
          <a:noFill/>
          <a:ln>
            <a:noFill/>
          </a:ln>
        </p:spPr>
        <p:txBody>
          <a:bodyPr wrap="square" rtlCol="0">
            <a:spAutoFit/>
          </a:bodyPr>
          <a:lstStyle/>
          <a:p>
            <a:r>
              <a:rPr lang="en-US" sz="2800" dirty="0"/>
              <a:t>The club should retain all financial records for a period of </a:t>
            </a:r>
            <a:r>
              <a:rPr lang="en-US" sz="2800" b="1" u="sng" dirty="0"/>
              <a:t>7 years </a:t>
            </a:r>
            <a:r>
              <a:rPr lang="en-US" sz="2800" dirty="0"/>
              <a:t>or the time required by the country in which it resides.</a:t>
            </a: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41492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1500"/>
                                  </p:stCondLst>
                                  <p:childTnLst>
                                    <p:set>
                                      <p:cBhvr>
                                        <p:cTn id="12" dur="1" fill="hold">
                                          <p:stCondLst>
                                            <p:cond delay="2499"/>
                                          </p:stCondLst>
                                        </p:cTn>
                                        <p:tgtEl>
                                          <p:spTgt spid="8">
                                            <p:txEl>
                                              <p:pRg st="0" end="0"/>
                                            </p:txEl>
                                          </p:spTgt>
                                        </p:tgtEl>
                                        <p:attrNameLst>
                                          <p:attrName>style.visibility</p:attrName>
                                        </p:attrNameLst>
                                      </p:cBhvr>
                                      <p:to>
                                        <p:strVal val="visible"/>
                                      </p:to>
                                    </p:set>
                                  </p:childTnLst>
                                </p:cTn>
                              </p:par>
                            </p:childTnLst>
                          </p:cTn>
                        </p:par>
                        <p:par>
                          <p:cTn id="13" fill="hold">
                            <p:stCondLst>
                              <p:cond delay="5000"/>
                            </p:stCondLst>
                            <p:childTnLst>
                              <p:par>
                                <p:cTn id="14" presetID="22" presetClass="entr" presetSubtype="8" fill="hold" nodeType="afterEffect">
                                  <p:stCondLst>
                                    <p:cond delay="100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2500"/>
                                        <p:tgtEl>
                                          <p:spTgt spid="8">
                                            <p:txEl>
                                              <p:pRg st="1" end="1"/>
                                            </p:txEl>
                                          </p:spTgt>
                                        </p:tgtEl>
                                      </p:cBhvr>
                                    </p:animEffect>
                                  </p:childTnLst>
                                </p:cTn>
                              </p:par>
                            </p:childTnLst>
                          </p:cTn>
                        </p:par>
                        <p:par>
                          <p:cTn id="17" fill="hold">
                            <p:stCondLst>
                              <p:cond delay="8500"/>
                            </p:stCondLst>
                            <p:childTnLst>
                              <p:par>
                                <p:cTn id="18" presetID="22" presetClass="entr" presetSubtype="8" fill="hold" nodeType="afterEffect">
                                  <p:stCondLst>
                                    <p:cond delay="100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2500"/>
                                        <p:tgtEl>
                                          <p:spTgt spid="8">
                                            <p:txEl>
                                              <p:pRg st="2" end="2"/>
                                            </p:txEl>
                                          </p:spTgt>
                                        </p:tgtEl>
                                      </p:cBhvr>
                                    </p:animEffect>
                                  </p:childTnLst>
                                </p:cTn>
                              </p:par>
                            </p:childTnLst>
                          </p:cTn>
                        </p:par>
                        <p:par>
                          <p:cTn id="21" fill="hold">
                            <p:stCondLst>
                              <p:cond delay="12000"/>
                            </p:stCondLst>
                            <p:childTnLst>
                              <p:par>
                                <p:cTn id="22" presetID="22" presetClass="entr" presetSubtype="8" fill="hold" nodeType="afterEffect">
                                  <p:stCondLst>
                                    <p:cond delay="25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2500"/>
                                        <p:tgtEl>
                                          <p:spTgt spid="8">
                                            <p:txEl>
                                              <p:pRg st="3" end="3"/>
                                            </p:txEl>
                                          </p:spTgt>
                                        </p:tgtEl>
                                      </p:cBhvr>
                                    </p:animEffect>
                                  </p:childTnLst>
                                </p:cTn>
                              </p:par>
                            </p:childTnLst>
                          </p:cTn>
                        </p:par>
                        <p:par>
                          <p:cTn id="25" fill="hold">
                            <p:stCondLst>
                              <p:cond delay="14750"/>
                            </p:stCondLst>
                            <p:childTnLst>
                              <p:par>
                                <p:cTn id="26" presetID="22" presetClass="entr" presetSubtype="8" fill="hold" nodeType="afterEffect">
                                  <p:stCondLst>
                                    <p:cond delay="25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left)">
                                      <p:cBhvr>
                                        <p:cTn id="28" dur="2500"/>
                                        <p:tgtEl>
                                          <p:spTgt spid="8">
                                            <p:txEl>
                                              <p:pRg st="4" end="4"/>
                                            </p:txEl>
                                          </p:spTgt>
                                        </p:tgtEl>
                                      </p:cBhvr>
                                    </p:animEffect>
                                  </p:childTnLst>
                                </p:cTn>
                              </p:par>
                            </p:childTnLst>
                          </p:cTn>
                        </p:par>
                        <p:par>
                          <p:cTn id="29" fill="hold">
                            <p:stCondLst>
                              <p:cond delay="17500"/>
                            </p:stCondLst>
                            <p:childTnLst>
                              <p:par>
                                <p:cTn id="30" presetID="10" presetClass="entr" presetSubtype="0"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500"/>
                                        <p:tgtEl>
                                          <p:spTgt spid="11"/>
                                        </p:tgtEl>
                                      </p:cBhvr>
                                    </p:animEffect>
                                  </p:childTnLst>
                                </p:cTn>
                              </p:par>
                            </p:childTnLst>
                          </p:cTn>
                        </p:par>
                        <p:par>
                          <p:cTn id="33" fill="hold">
                            <p:stCondLst>
                              <p:cond delay="20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569409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Policies </a:t>
            </a:r>
          </a:p>
        </p:txBody>
      </p:sp>
      <p:sp>
        <p:nvSpPr>
          <p:cNvPr id="7" name="TextBox 6"/>
          <p:cNvSpPr txBox="1"/>
          <p:nvPr/>
        </p:nvSpPr>
        <p:spPr>
          <a:xfrm>
            <a:off x="1524000" y="1063823"/>
            <a:ext cx="7239000" cy="615553"/>
          </a:xfrm>
          <a:prstGeom prst="rect">
            <a:avLst/>
          </a:prstGeom>
          <a:noFill/>
          <a:ln>
            <a:noFill/>
          </a:ln>
        </p:spPr>
        <p:txBody>
          <a:bodyPr wrap="square" rtlCol="0">
            <a:spAutoFit/>
          </a:bodyPr>
          <a:lstStyle/>
          <a:p>
            <a:endParaRPr lang="en-US" sz="1100" dirty="0"/>
          </a:p>
          <a:p>
            <a:r>
              <a:rPr lang="en-US" sz="2300" b="1" dirty="0">
                <a:latin typeface="Bradley Hand ITC" panose="03070402050302030203" pitchFamily="66" charset="0"/>
              </a:rPr>
              <a:t>Let’s look at some important financial policies.</a:t>
            </a:r>
          </a:p>
        </p:txBody>
      </p:sp>
      <p:sp>
        <p:nvSpPr>
          <p:cNvPr id="8" name="TextBox 7"/>
          <p:cNvSpPr txBox="1"/>
          <p:nvPr/>
        </p:nvSpPr>
        <p:spPr>
          <a:xfrm>
            <a:off x="1431726" y="1752600"/>
            <a:ext cx="6667500" cy="4955203"/>
          </a:xfrm>
          <a:prstGeom prst="rect">
            <a:avLst/>
          </a:prstGeom>
          <a:noFill/>
        </p:spPr>
        <p:txBody>
          <a:bodyPr wrap="square" rtlCol="0">
            <a:spAutoFit/>
          </a:bodyPr>
          <a:lstStyle/>
          <a:p>
            <a:pPr marL="342900" indent="-342900">
              <a:buFont typeface="Arial" pitchFamily="34" charset="0"/>
              <a:buChar char="•"/>
            </a:pPr>
            <a:r>
              <a:rPr lang="en-US" sz="2800" dirty="0"/>
              <a:t>The board of directors shall formally approve all club bank accounts.</a:t>
            </a:r>
          </a:p>
          <a:p>
            <a:pPr marL="342900" indent="-342900">
              <a:buFont typeface="Arial" pitchFamily="34" charset="0"/>
              <a:buChar char="•"/>
            </a:pPr>
            <a:endParaRPr lang="en-US" sz="1100" dirty="0"/>
          </a:p>
          <a:p>
            <a:pPr marL="342900" indent="-342900">
              <a:buFont typeface="Arial" pitchFamily="34" charset="0"/>
              <a:buChar char="•"/>
            </a:pPr>
            <a:r>
              <a:rPr lang="en-US" sz="2800" dirty="0"/>
              <a:t>Must have at least two bank accounts:</a:t>
            </a:r>
          </a:p>
          <a:p>
            <a:pPr marL="971550" lvl="1" indent="-514350">
              <a:buFont typeface="+mj-lt"/>
              <a:buAutoNum type="arabicPeriod"/>
            </a:pPr>
            <a:r>
              <a:rPr lang="en-US" sz="2800" dirty="0"/>
              <a:t>Administrative funds </a:t>
            </a:r>
          </a:p>
          <a:p>
            <a:pPr marL="971550" lvl="1" indent="-514350">
              <a:buFont typeface="+mj-lt"/>
              <a:buAutoNum type="arabicPeriod"/>
            </a:pPr>
            <a:r>
              <a:rPr lang="en-US" sz="2800" dirty="0"/>
              <a:t>For activities (charities)</a:t>
            </a:r>
          </a:p>
          <a:p>
            <a:pPr marL="342900" indent="-342900">
              <a:buFont typeface="Arial" pitchFamily="34" charset="0"/>
              <a:buChar char="•"/>
            </a:pPr>
            <a:endParaRPr lang="en-US" sz="1100" dirty="0"/>
          </a:p>
          <a:p>
            <a:pPr marL="342900" indent="-342900">
              <a:buFont typeface="Arial" pitchFamily="34" charset="0"/>
              <a:buChar char="•"/>
            </a:pPr>
            <a:r>
              <a:rPr lang="en-US" sz="2800" dirty="0"/>
              <a:t>All financial records should be audited </a:t>
            </a:r>
            <a:r>
              <a:rPr lang="en-US" sz="2800" u="sng" dirty="0"/>
              <a:t>annually</a:t>
            </a:r>
            <a:r>
              <a:rPr lang="en-US" sz="2800" dirty="0"/>
              <a:t>.</a:t>
            </a:r>
          </a:p>
          <a:p>
            <a:endParaRPr lang="en-US" sz="1400" dirty="0"/>
          </a:p>
          <a:p>
            <a:pPr marL="342900" indent="-342900">
              <a:buFont typeface="Arial" pitchFamily="34" charset="0"/>
              <a:buChar char="•"/>
            </a:pPr>
            <a:r>
              <a:rPr lang="en-US" sz="2800" dirty="0"/>
              <a:t>The club may not create any indebtedness beyond the current income of the club. </a:t>
            </a:r>
          </a:p>
          <a:p>
            <a:pPr marL="342900" indent="-342900">
              <a:buFont typeface="Arial" pitchFamily="34" charset="0"/>
              <a:buChar char="•"/>
            </a:pPr>
            <a:endParaRPr lang="en-US" sz="2800" dirty="0"/>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18</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3455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anim calcmode="lin" valueType="num">
                                      <p:cBhvr>
                                        <p:cTn id="14"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500"/>
                                        <p:tgtEl>
                                          <p:spTgt spid="8">
                                            <p:txEl>
                                              <p:pRg st="2" end="2"/>
                                            </p:txEl>
                                          </p:spTgt>
                                        </p:tgtEl>
                                      </p:cBhvr>
                                    </p:animEffect>
                                    <p:anim calcmode="lin" valueType="num">
                                      <p:cBhvr>
                                        <p:cTn id="20"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00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500"/>
                                        <p:tgtEl>
                                          <p:spTgt spid="8">
                                            <p:txEl>
                                              <p:pRg st="3" end="3"/>
                                            </p:txEl>
                                          </p:spTgt>
                                        </p:tgtEl>
                                      </p:cBhvr>
                                    </p:animEffect>
                                    <p:anim calcmode="lin" valueType="num">
                                      <p:cBhvr>
                                        <p:cTn id="26"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500"/>
                                        <p:tgtEl>
                                          <p:spTgt spid="8">
                                            <p:txEl>
                                              <p:pRg st="4" end="4"/>
                                            </p:txEl>
                                          </p:spTgt>
                                        </p:tgtEl>
                                      </p:cBhvr>
                                    </p:animEffect>
                                    <p:anim calcmode="lin" valueType="num">
                                      <p:cBhvr>
                                        <p:cTn id="32"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nodeType="afterEffect">
                                  <p:stCondLst>
                                    <p:cond delay="200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500"/>
                                        <p:tgtEl>
                                          <p:spTgt spid="8">
                                            <p:txEl>
                                              <p:pRg st="6" end="6"/>
                                            </p:txEl>
                                          </p:spTgt>
                                        </p:tgtEl>
                                      </p:cBhvr>
                                    </p:animEffect>
                                    <p:anim calcmode="lin" valueType="num">
                                      <p:cBhvr>
                                        <p:cTn id="38" dur="1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9" dur="1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000"/>
                            </p:stCondLst>
                            <p:childTnLst>
                              <p:par>
                                <p:cTn id="41" presetID="42" presetClass="entr" presetSubtype="0" fill="hold" nodeType="afterEffect">
                                  <p:stCondLst>
                                    <p:cond delay="200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1500"/>
                                        <p:tgtEl>
                                          <p:spTgt spid="8">
                                            <p:txEl>
                                              <p:pRg st="8" end="8"/>
                                            </p:txEl>
                                          </p:spTgt>
                                        </p:tgtEl>
                                      </p:cBhvr>
                                    </p:animEffect>
                                    <p:anim calcmode="lin" valueType="num">
                                      <p:cBhvr>
                                        <p:cTn id="44" dur="1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5" dur="15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19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9443411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Policies </a:t>
            </a:r>
          </a:p>
        </p:txBody>
      </p:sp>
      <p:sp>
        <p:nvSpPr>
          <p:cNvPr id="7" name="TextBox 6"/>
          <p:cNvSpPr txBox="1"/>
          <p:nvPr/>
        </p:nvSpPr>
        <p:spPr>
          <a:xfrm>
            <a:off x="1943100" y="1140276"/>
            <a:ext cx="6781800" cy="754053"/>
          </a:xfrm>
          <a:prstGeom prst="rect">
            <a:avLst/>
          </a:prstGeom>
          <a:noFill/>
          <a:ln>
            <a:noFill/>
          </a:ln>
        </p:spPr>
        <p:txBody>
          <a:bodyPr wrap="square" rtlCol="0">
            <a:spAutoFit/>
          </a:bodyPr>
          <a:lstStyle/>
          <a:p>
            <a:endParaRPr lang="en-US" sz="1100" dirty="0"/>
          </a:p>
          <a:p>
            <a:r>
              <a:rPr lang="en-US" sz="3200" dirty="0"/>
              <a:t>FINANCIAL POLICIES (cont.)</a:t>
            </a:r>
            <a:endParaRPr lang="en-US" sz="2300" dirty="0"/>
          </a:p>
        </p:txBody>
      </p:sp>
      <p:sp>
        <p:nvSpPr>
          <p:cNvPr id="8" name="TextBox 7"/>
          <p:cNvSpPr txBox="1"/>
          <p:nvPr/>
        </p:nvSpPr>
        <p:spPr>
          <a:xfrm>
            <a:off x="1331976" y="2521059"/>
            <a:ext cx="7239000" cy="2677656"/>
          </a:xfrm>
          <a:prstGeom prst="rect">
            <a:avLst/>
          </a:prstGeom>
          <a:noFill/>
        </p:spPr>
        <p:txBody>
          <a:bodyPr wrap="square" rtlCol="0">
            <a:spAutoFit/>
          </a:bodyPr>
          <a:lstStyle/>
          <a:p>
            <a:pPr marL="342900" indent="-342900">
              <a:buFont typeface="Arial" pitchFamily="34" charset="0"/>
              <a:buChar char="•"/>
            </a:pPr>
            <a:r>
              <a:rPr lang="en-US" sz="2800" dirty="0"/>
              <a:t>The treasurer pays out all monies only on the authority of the board.</a:t>
            </a:r>
          </a:p>
          <a:p>
            <a:r>
              <a:rPr lang="en-US" sz="1400" dirty="0"/>
              <a:t> </a:t>
            </a:r>
          </a:p>
          <a:p>
            <a:pPr marL="342900" indent="-342900">
              <a:buFont typeface="Arial" pitchFamily="34" charset="0"/>
              <a:buChar char="•"/>
            </a:pPr>
            <a:r>
              <a:rPr lang="en-US" sz="2800" dirty="0"/>
              <a:t>Should have 2 signatures on every check. </a:t>
            </a:r>
          </a:p>
          <a:p>
            <a:r>
              <a:rPr lang="en-US" sz="2800" dirty="0"/>
              <a:t>	(</a:t>
            </a:r>
            <a:r>
              <a:rPr lang="en-US" sz="2000" dirty="0"/>
              <a:t>May need extra Lions on signature card)</a:t>
            </a:r>
          </a:p>
          <a:p>
            <a:endParaRPr lang="en-US" sz="1400" dirty="0"/>
          </a:p>
          <a:p>
            <a:pPr marL="342900" indent="-342900">
              <a:buFont typeface="Arial" pitchFamily="34" charset="0"/>
              <a:buChar char="•"/>
            </a:pPr>
            <a:r>
              <a:rPr lang="en-US" sz="2800" dirty="0"/>
              <a:t>Do not pre-sign checks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19</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20761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anim calcmode="lin" valueType="num">
                                      <p:cBhvr>
                                        <p:cTn id="14"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500"/>
                                        <p:tgtEl>
                                          <p:spTgt spid="8">
                                            <p:txEl>
                                              <p:pRg st="1" end="1"/>
                                            </p:txEl>
                                          </p:spTgt>
                                        </p:tgtEl>
                                      </p:cBhvr>
                                    </p:animEffect>
                                    <p:anim calcmode="lin" valueType="num">
                                      <p:cBhvr>
                                        <p:cTn id="20"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500"/>
                                        <p:tgtEl>
                                          <p:spTgt spid="8">
                                            <p:txEl>
                                              <p:pRg st="2" end="2"/>
                                            </p:txEl>
                                          </p:spTgt>
                                        </p:tgtEl>
                                      </p:cBhvr>
                                    </p:animEffect>
                                    <p:anim calcmode="lin" valueType="num">
                                      <p:cBhvr>
                                        <p:cTn id="26"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500"/>
                                        <p:tgtEl>
                                          <p:spTgt spid="8">
                                            <p:txEl>
                                              <p:pRg st="3" end="3"/>
                                            </p:txEl>
                                          </p:spTgt>
                                        </p:tgtEl>
                                      </p:cBhvr>
                                    </p:animEffect>
                                    <p:anim calcmode="lin" valueType="num">
                                      <p:cBhvr>
                                        <p:cTn id="32"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1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nodeType="afterEffect">
                                  <p:stCondLst>
                                    <p:cond delay="100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500"/>
                                        <p:tgtEl>
                                          <p:spTgt spid="8">
                                            <p:txEl>
                                              <p:pRg st="5" end="5"/>
                                            </p:txEl>
                                          </p:spTgt>
                                        </p:tgtEl>
                                      </p:cBhvr>
                                    </p:animEffect>
                                    <p:anim calcmode="lin" valueType="num">
                                      <p:cBhvr>
                                        <p:cTn id="38" dur="1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1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261" y="2546317"/>
            <a:ext cx="2414788" cy="2222566"/>
          </a:xfrm>
          <a:prstGeom prst="rect">
            <a:avLst/>
          </a:prstGeom>
        </p:spPr>
      </p:pic>
      <p:graphicFrame>
        <p:nvGraphicFramePr>
          <p:cNvPr id="4" name="Diagram 3"/>
          <p:cNvGraphicFramePr/>
          <p:nvPr>
            <p:extLst>
              <p:ext uri="{D42A27DB-BD31-4B8C-83A1-F6EECF244321}">
                <p14:modId xmlns:p14="http://schemas.microsoft.com/office/powerpoint/2010/main" val="216094436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228601" y="4655165"/>
            <a:ext cx="8686799" cy="2431435"/>
          </a:xfrm>
          <a:prstGeom prst="rect">
            <a:avLst/>
          </a:prstGeom>
          <a:noFill/>
        </p:spPr>
        <p:txBody>
          <a:bodyPr wrap="square" rtlCol="0">
            <a:spAutoFit/>
          </a:bodyPr>
          <a:lstStyle/>
          <a:p>
            <a:pPr algn="ctr"/>
            <a:endParaRPr lang="en-US" sz="1600" dirty="0"/>
          </a:p>
          <a:p>
            <a:pPr algn="ctr"/>
            <a:r>
              <a:rPr lang="en-US" sz="3200" dirty="0"/>
              <a:t>You have been elected to the position of </a:t>
            </a:r>
          </a:p>
          <a:p>
            <a:pPr algn="ctr"/>
            <a:r>
              <a:rPr lang="en-US" sz="3200" dirty="0"/>
              <a:t>Club Treasurer</a:t>
            </a:r>
          </a:p>
          <a:p>
            <a:pPr algn="ctr"/>
            <a:endParaRPr lang="en-US" sz="3200" dirty="0"/>
          </a:p>
          <a:p>
            <a:pPr marL="457200" indent="-457200">
              <a:buAutoNum type="arabicPeriod"/>
            </a:pPr>
            <a:endParaRPr lang="en-US" sz="2000" dirty="0"/>
          </a:p>
          <a:p>
            <a:endParaRPr lang="en-US" sz="2000" dirty="0"/>
          </a:p>
        </p:txBody>
      </p:sp>
      <p:pic>
        <p:nvPicPr>
          <p:cNvPr id="5123" name="Picture 3" descr="C:\Users\vcicero\AppData\Local\Microsoft\Windows\Temporary Internet Files\Content.IE5\4BZ0PU2D\MC900441344[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76200"/>
            <a:ext cx="4426267" cy="4426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0254" y="1714640"/>
            <a:ext cx="1950720" cy="369332"/>
          </a:xfrm>
          <a:prstGeom prst="rect">
            <a:avLst/>
          </a:prstGeom>
          <a:noFill/>
        </p:spPr>
        <p:txBody>
          <a:bodyPr wrap="square" rtlCol="0">
            <a:prstTxWarp prst="textArchUp">
              <a:avLst/>
            </a:prstTxWarp>
            <a:spAutoFit/>
          </a:bodyPr>
          <a:lstStyle/>
          <a:p>
            <a:pPr algn="ctr"/>
            <a:r>
              <a:rPr lang="en-US" dirty="0"/>
              <a:t>Congratulations</a:t>
            </a:r>
          </a:p>
        </p:txBody>
      </p:sp>
      <p:sp>
        <p:nvSpPr>
          <p:cNvPr id="3" name="Footer Placeholder 2"/>
          <p:cNvSpPr>
            <a:spLocks noGrp="1"/>
          </p:cNvSpPr>
          <p:nvPr>
            <p:ph type="ftr" sz="quarter" idx="11"/>
          </p:nvPr>
        </p:nvSpPr>
        <p:spPr/>
        <p:txBody>
          <a:bodyPr/>
          <a:lstStyle/>
          <a:p>
            <a:r>
              <a:rPr lang="en-US"/>
              <a:t>Club Treasurer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2</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5707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1000" tmFilter="0, 0; .2, .5; .8, .5; 1, 0"/>
                                        <p:tgtEl>
                                          <p:spTgt spid="5123"/>
                                        </p:tgtEl>
                                      </p:cBhvr>
                                    </p:animEffect>
                                    <p:animScale>
                                      <p:cBhvr>
                                        <p:cTn id="7" dur="500" autoRev="1" fill="hold"/>
                                        <p:tgtEl>
                                          <p:spTgt spid="5123"/>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713460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Policies </a:t>
            </a:r>
          </a:p>
        </p:txBody>
      </p:sp>
      <p:sp>
        <p:nvSpPr>
          <p:cNvPr id="7" name="TextBox 6"/>
          <p:cNvSpPr txBox="1"/>
          <p:nvPr/>
        </p:nvSpPr>
        <p:spPr>
          <a:xfrm>
            <a:off x="1905000" y="1140024"/>
            <a:ext cx="6781800" cy="615553"/>
          </a:xfrm>
          <a:prstGeom prst="rect">
            <a:avLst/>
          </a:prstGeom>
          <a:noFill/>
          <a:ln>
            <a:noFill/>
          </a:ln>
        </p:spPr>
        <p:txBody>
          <a:bodyPr wrap="square" rtlCol="0">
            <a:spAutoFit/>
          </a:bodyPr>
          <a:lstStyle/>
          <a:p>
            <a:endParaRPr lang="en-US" sz="1100" dirty="0"/>
          </a:p>
          <a:p>
            <a:r>
              <a:rPr lang="en-US" sz="2300" dirty="0"/>
              <a:t>ONGOING ACTIVITIES</a:t>
            </a:r>
          </a:p>
        </p:txBody>
      </p:sp>
      <p:sp>
        <p:nvSpPr>
          <p:cNvPr id="8" name="TextBox 7"/>
          <p:cNvSpPr txBox="1"/>
          <p:nvPr/>
        </p:nvSpPr>
        <p:spPr>
          <a:xfrm>
            <a:off x="1219200" y="2083237"/>
            <a:ext cx="7239000" cy="4524315"/>
          </a:xfrm>
          <a:prstGeom prst="rect">
            <a:avLst/>
          </a:prstGeom>
          <a:noFill/>
        </p:spPr>
        <p:txBody>
          <a:bodyPr wrap="square" rtlCol="0">
            <a:spAutoFit/>
          </a:bodyPr>
          <a:lstStyle/>
          <a:p>
            <a:pPr marL="342900" indent="-342900">
              <a:buFont typeface="Arial" pitchFamily="34" charset="0"/>
              <a:buChar char="•"/>
            </a:pPr>
            <a:r>
              <a:rPr lang="en-US" sz="3200" dirty="0"/>
              <a:t>Reconcile with whoever is doing billing</a:t>
            </a:r>
          </a:p>
          <a:p>
            <a:pPr marL="342900" indent="-342900">
              <a:buFont typeface="Arial" pitchFamily="34" charset="0"/>
              <a:buChar char="•"/>
            </a:pPr>
            <a:r>
              <a:rPr lang="en-US" sz="3200" dirty="0"/>
              <a:t>Reporting</a:t>
            </a:r>
          </a:p>
          <a:p>
            <a:pPr marL="914400" lvl="1" indent="-457200">
              <a:buFont typeface="Wingdings" panose="05000000000000000000" pitchFamily="2" charset="2"/>
              <a:buChar char="ü"/>
            </a:pPr>
            <a:r>
              <a:rPr lang="en-US" sz="3200" dirty="0"/>
              <a:t>Full financial at least monthly</a:t>
            </a:r>
          </a:p>
          <a:p>
            <a:pPr marL="914400" lvl="1" indent="-457200">
              <a:buFont typeface="Wingdings" panose="05000000000000000000" pitchFamily="2" charset="2"/>
              <a:buChar char="ü"/>
            </a:pPr>
            <a:r>
              <a:rPr lang="en-US" sz="3200" dirty="0"/>
              <a:t>Upcoming bills</a:t>
            </a:r>
          </a:p>
          <a:p>
            <a:pPr marL="914400" lvl="1" indent="-457200">
              <a:buFont typeface="Wingdings" panose="05000000000000000000" pitchFamily="2" charset="2"/>
              <a:buChar char="ü"/>
            </a:pPr>
            <a:r>
              <a:rPr lang="en-US" sz="3200" dirty="0"/>
              <a:t>Funds to be collected</a:t>
            </a:r>
          </a:p>
          <a:p>
            <a:pPr marL="914400" lvl="1" indent="-457200">
              <a:buFont typeface="Wingdings" panose="05000000000000000000" pitchFamily="2" charset="2"/>
              <a:buChar char="ü"/>
            </a:pPr>
            <a:r>
              <a:rPr lang="en-US" sz="3200" dirty="0"/>
              <a:t>Comparison to budget</a:t>
            </a:r>
          </a:p>
          <a:p>
            <a:pPr marL="914400" lvl="1" indent="-457200">
              <a:buFont typeface="Wingdings" panose="05000000000000000000" pitchFamily="2" charset="2"/>
              <a:buChar char="ü"/>
            </a:pPr>
            <a:r>
              <a:rPr lang="en-US" sz="3200" dirty="0"/>
              <a:t>Is the club in good shape financially?</a:t>
            </a:r>
          </a:p>
          <a:p>
            <a:pPr marL="342900" indent="-342900">
              <a:buFont typeface="Arial" pitchFamily="34" charset="0"/>
              <a:buChar char="•"/>
            </a:pPr>
            <a:r>
              <a:rPr lang="en-US" sz="3200" dirty="0"/>
              <a:t>All monies collected go to the Treasurer</a:t>
            </a:r>
          </a:p>
          <a:p>
            <a:pPr lvl="1"/>
            <a:endParaRPr lang="en-US" sz="3200" dirty="0"/>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20</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39588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500"/>
                                        <p:tgtEl>
                                          <p:spTgt spid="8">
                                            <p:txEl>
                                              <p:pRg st="0" end="0"/>
                                            </p:txEl>
                                          </p:spTgt>
                                        </p:tgtEl>
                                      </p:cBhvr>
                                    </p:animEffect>
                                    <p:anim calcmode="lin" valueType="num">
                                      <p:cBhvr>
                                        <p:cTn id="8"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0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500"/>
                                        <p:tgtEl>
                                          <p:spTgt spid="8">
                                            <p:txEl>
                                              <p:pRg st="1" end="1"/>
                                            </p:txEl>
                                          </p:spTgt>
                                        </p:tgtEl>
                                      </p:cBhvr>
                                    </p:animEffect>
                                    <p:anim calcmode="lin" valueType="num">
                                      <p:cBhvr>
                                        <p:cTn id="14"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500"/>
                                        <p:tgtEl>
                                          <p:spTgt spid="8">
                                            <p:txEl>
                                              <p:pRg st="2" end="2"/>
                                            </p:txEl>
                                          </p:spTgt>
                                        </p:tgtEl>
                                      </p:cBhvr>
                                    </p:animEffect>
                                    <p:anim calcmode="lin" valueType="num">
                                      <p:cBhvr>
                                        <p:cTn id="20"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00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500"/>
                                        <p:tgtEl>
                                          <p:spTgt spid="8">
                                            <p:txEl>
                                              <p:pRg st="3" end="3"/>
                                            </p:txEl>
                                          </p:spTgt>
                                        </p:tgtEl>
                                      </p:cBhvr>
                                    </p:animEffect>
                                    <p:anim calcmode="lin" valueType="num">
                                      <p:cBhvr>
                                        <p:cTn id="26"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500"/>
                                        <p:tgtEl>
                                          <p:spTgt spid="8">
                                            <p:txEl>
                                              <p:pRg st="4" end="4"/>
                                            </p:txEl>
                                          </p:spTgt>
                                        </p:tgtEl>
                                      </p:cBhvr>
                                    </p:animEffect>
                                    <p:anim calcmode="lin" valueType="num">
                                      <p:cBhvr>
                                        <p:cTn id="32"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nodeType="afterEffect">
                                  <p:stCondLst>
                                    <p:cond delay="100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500"/>
                                        <p:tgtEl>
                                          <p:spTgt spid="8">
                                            <p:txEl>
                                              <p:pRg st="5" end="5"/>
                                            </p:txEl>
                                          </p:spTgt>
                                        </p:tgtEl>
                                      </p:cBhvr>
                                    </p:animEffect>
                                    <p:anim calcmode="lin" valueType="num">
                                      <p:cBhvr>
                                        <p:cTn id="38" dur="1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1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0"/>
                            </p:stCondLst>
                            <p:childTnLst>
                              <p:par>
                                <p:cTn id="41" presetID="42" presetClass="entr" presetSubtype="0" fill="hold" nodeType="afterEffect">
                                  <p:stCondLst>
                                    <p:cond delay="100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500"/>
                                        <p:tgtEl>
                                          <p:spTgt spid="8">
                                            <p:txEl>
                                              <p:pRg st="6" end="6"/>
                                            </p:txEl>
                                          </p:spTgt>
                                        </p:tgtEl>
                                      </p:cBhvr>
                                    </p:animEffect>
                                    <p:anim calcmode="lin" valueType="num">
                                      <p:cBhvr>
                                        <p:cTn id="44" dur="1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0"/>
                            </p:stCondLst>
                            <p:childTnLst>
                              <p:par>
                                <p:cTn id="47" presetID="42" presetClass="entr" presetSubtype="0" fill="hold" nodeType="afterEffect">
                                  <p:stCondLst>
                                    <p:cond delay="100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500"/>
                                        <p:tgtEl>
                                          <p:spTgt spid="8">
                                            <p:txEl>
                                              <p:pRg st="7" end="7"/>
                                            </p:txEl>
                                          </p:spTgt>
                                        </p:tgtEl>
                                      </p:cBhvr>
                                    </p:animEffect>
                                    <p:anim calcmode="lin" valueType="num">
                                      <p:cBhvr>
                                        <p:cTn id="50" dur="1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5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780186" y="3828988"/>
            <a:ext cx="3938210" cy="2267012"/>
            <a:chOff x="4790819" y="3636831"/>
            <a:chExt cx="3938210" cy="2267012"/>
          </a:xfrm>
        </p:grpSpPr>
        <p:sp>
          <p:nvSpPr>
            <p:cNvPr id="40" name="Rounded Rectangle 39"/>
            <p:cNvSpPr/>
            <p:nvPr/>
          </p:nvSpPr>
          <p:spPr>
            <a:xfrm>
              <a:off x="4790819" y="3636831"/>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p:cNvSpPr txBox="1"/>
            <p:nvPr/>
          </p:nvSpPr>
          <p:spPr>
            <a:xfrm>
              <a:off x="4981683" y="4133671"/>
              <a:ext cx="3639550" cy="1338828"/>
            </a:xfrm>
            <a:prstGeom prst="rect">
              <a:avLst/>
            </a:prstGeom>
            <a:noFill/>
          </p:spPr>
          <p:txBody>
            <a:bodyPr wrap="square" rtlCol="0">
              <a:spAutoFit/>
            </a:bodyPr>
            <a:lstStyle/>
            <a:p>
              <a:pPr algn="ctr">
                <a:lnSpc>
                  <a:spcPct val="150000"/>
                </a:lnSpc>
              </a:pPr>
              <a:r>
                <a:rPr lang="en-US" dirty="0"/>
                <a:t>NET MONETARY ASSETS</a:t>
              </a:r>
            </a:p>
            <a:p>
              <a:pPr marL="342900" indent="-342900">
                <a:lnSpc>
                  <a:spcPct val="150000"/>
                </a:lnSpc>
                <a:buFont typeface="Arial" panose="020B0604020202020204" pitchFamily="34" charset="0"/>
                <a:buChar char="•"/>
              </a:pPr>
              <a:r>
                <a:rPr lang="en-US" dirty="0"/>
                <a:t>beginning of reporting period </a:t>
              </a:r>
            </a:p>
            <a:p>
              <a:pPr marL="342900" indent="-342900">
                <a:lnSpc>
                  <a:spcPct val="150000"/>
                </a:lnSpc>
                <a:buFont typeface="Arial" panose="020B0604020202020204" pitchFamily="34" charset="0"/>
                <a:buChar char="•"/>
              </a:pPr>
              <a:r>
                <a:rPr lang="en-US" dirty="0"/>
                <a:t>end of reporting period  </a:t>
              </a:r>
            </a:p>
          </p:txBody>
        </p:sp>
      </p:grpSp>
      <p:grpSp>
        <p:nvGrpSpPr>
          <p:cNvPr id="47" name="Group 46"/>
          <p:cNvGrpSpPr/>
          <p:nvPr/>
        </p:nvGrpSpPr>
        <p:grpSpPr>
          <a:xfrm>
            <a:off x="4768701" y="1541219"/>
            <a:ext cx="3938210" cy="2267012"/>
            <a:chOff x="4779334" y="1541219"/>
            <a:chExt cx="3938210" cy="2267012"/>
          </a:xfrm>
        </p:grpSpPr>
        <p:sp>
          <p:nvSpPr>
            <p:cNvPr id="46" name="Rounded Rectangle 45"/>
            <p:cNvSpPr/>
            <p:nvPr/>
          </p:nvSpPr>
          <p:spPr>
            <a:xfrm>
              <a:off x="4779334" y="1541219"/>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p:cNvSpPr txBox="1"/>
            <p:nvPr/>
          </p:nvSpPr>
          <p:spPr>
            <a:xfrm>
              <a:off x="5373130" y="2046439"/>
              <a:ext cx="2982433" cy="1323439"/>
            </a:xfrm>
            <a:prstGeom prst="rect">
              <a:avLst/>
            </a:prstGeom>
            <a:noFill/>
          </p:spPr>
          <p:txBody>
            <a:bodyPr wrap="square" rtlCol="0">
              <a:spAutoFit/>
            </a:bodyPr>
            <a:lstStyle/>
            <a:p>
              <a:r>
                <a:rPr lang="en-US" sz="2000" dirty="0"/>
                <a:t>Itemized income and expenses for the period since the last financial report</a:t>
              </a:r>
            </a:p>
          </p:txBody>
        </p:sp>
      </p:grpSp>
      <p:grpSp>
        <p:nvGrpSpPr>
          <p:cNvPr id="51" name="Group 50"/>
          <p:cNvGrpSpPr/>
          <p:nvPr/>
        </p:nvGrpSpPr>
        <p:grpSpPr>
          <a:xfrm>
            <a:off x="457200" y="3831266"/>
            <a:ext cx="3938210" cy="2267012"/>
            <a:chOff x="457200" y="3831266"/>
            <a:chExt cx="3938210" cy="2267012"/>
          </a:xfrm>
        </p:grpSpPr>
        <p:sp>
          <p:nvSpPr>
            <p:cNvPr id="34" name="Rounded Rectangle 33"/>
            <p:cNvSpPr/>
            <p:nvPr/>
          </p:nvSpPr>
          <p:spPr>
            <a:xfrm>
              <a:off x="457200" y="3831266"/>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TextBox 31"/>
            <p:cNvSpPr txBox="1"/>
            <p:nvPr/>
          </p:nvSpPr>
          <p:spPr>
            <a:xfrm>
              <a:off x="849520" y="4117498"/>
              <a:ext cx="3200400" cy="1631216"/>
            </a:xfrm>
            <a:prstGeom prst="rect">
              <a:avLst/>
            </a:prstGeom>
            <a:noFill/>
          </p:spPr>
          <p:txBody>
            <a:bodyPr wrap="square" rtlCol="0">
              <a:spAutoFit/>
            </a:bodyPr>
            <a:lstStyle/>
            <a:p>
              <a:pPr algn="ctr"/>
              <a:r>
                <a:rPr lang="en-US" sz="2000" dirty="0"/>
                <a:t>Total amount spent on community projects </a:t>
              </a:r>
            </a:p>
            <a:p>
              <a:pPr algn="ctr"/>
              <a:r>
                <a:rPr lang="en-US" sz="2000" dirty="0"/>
                <a:t>VS.</a:t>
              </a:r>
            </a:p>
            <a:p>
              <a:pPr algn="ctr"/>
              <a:r>
                <a:rPr lang="en-US" sz="2000" dirty="0"/>
                <a:t>Amount spent the previous year</a:t>
              </a:r>
              <a:endParaRPr lang="en-US" dirty="0"/>
            </a:p>
          </p:txBody>
        </p:sp>
      </p:grpSp>
      <p:grpSp>
        <p:nvGrpSpPr>
          <p:cNvPr id="48" name="Group 47"/>
          <p:cNvGrpSpPr/>
          <p:nvPr/>
        </p:nvGrpSpPr>
        <p:grpSpPr>
          <a:xfrm>
            <a:off x="460124" y="1534633"/>
            <a:ext cx="3938210" cy="2267012"/>
            <a:chOff x="152400" y="1821597"/>
            <a:chExt cx="3938210" cy="2267012"/>
          </a:xfrm>
        </p:grpSpPr>
        <p:sp>
          <p:nvSpPr>
            <p:cNvPr id="45" name="Rounded Rectangle 44"/>
            <p:cNvSpPr/>
            <p:nvPr/>
          </p:nvSpPr>
          <p:spPr>
            <a:xfrm>
              <a:off x="152400" y="1821597"/>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Box 27"/>
            <p:cNvSpPr txBox="1"/>
            <p:nvPr/>
          </p:nvSpPr>
          <p:spPr>
            <a:xfrm>
              <a:off x="563567" y="2601160"/>
              <a:ext cx="3016453" cy="707886"/>
            </a:xfrm>
            <a:prstGeom prst="rect">
              <a:avLst/>
            </a:prstGeom>
            <a:noFill/>
          </p:spPr>
          <p:txBody>
            <a:bodyPr wrap="square" rtlCol="0">
              <a:spAutoFit/>
            </a:bodyPr>
            <a:lstStyle/>
            <a:p>
              <a:pPr algn="ctr"/>
              <a:r>
                <a:rPr lang="en-US" sz="2000" dirty="0"/>
                <a:t>The amount budgeted for expenses</a:t>
              </a:r>
            </a:p>
          </p:txBody>
        </p:sp>
      </p:grpSp>
      <p:graphicFrame>
        <p:nvGraphicFramePr>
          <p:cNvPr id="4" name="Diagram 3"/>
          <p:cNvGraphicFramePr/>
          <p:nvPr>
            <p:extLst>
              <p:ext uri="{D42A27DB-BD31-4B8C-83A1-F6EECF244321}">
                <p14:modId xmlns:p14="http://schemas.microsoft.com/office/powerpoint/2010/main" val="364034630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21</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5016" y="1046630"/>
            <a:ext cx="8229600" cy="461665"/>
          </a:xfrm>
          <a:prstGeom prst="rect">
            <a:avLst/>
          </a:prstGeom>
          <a:noFill/>
          <a:ln>
            <a:noFill/>
          </a:ln>
        </p:spPr>
        <p:txBody>
          <a:bodyPr wrap="square" rtlCol="0">
            <a:spAutoFit/>
          </a:bodyPr>
          <a:lstStyle/>
          <a:p>
            <a:pPr algn="ctr"/>
            <a:r>
              <a:rPr lang="en-US" sz="2400" dirty="0"/>
              <a:t>Items your financial report should include.</a:t>
            </a:r>
          </a:p>
        </p:txBody>
      </p:sp>
      <p:grpSp>
        <p:nvGrpSpPr>
          <p:cNvPr id="33" name="Group 32"/>
          <p:cNvGrpSpPr/>
          <p:nvPr/>
        </p:nvGrpSpPr>
        <p:grpSpPr>
          <a:xfrm>
            <a:off x="457200" y="1542988"/>
            <a:ext cx="3938210" cy="2267012"/>
            <a:chOff x="609600" y="1542988"/>
            <a:chExt cx="3938210" cy="2267012"/>
          </a:xfrm>
        </p:grpSpPr>
        <p:sp>
          <p:nvSpPr>
            <p:cNvPr id="35" name="Rounded Rectangle 34"/>
            <p:cNvSpPr/>
            <p:nvPr/>
          </p:nvSpPr>
          <p:spPr>
            <a:xfrm>
              <a:off x="609600" y="1542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6" name="Picture 35"/>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534296" y="1624934"/>
              <a:ext cx="2088813" cy="2103120"/>
            </a:xfrm>
            <a:prstGeom prst="rect">
              <a:avLst/>
            </a:prstGeom>
          </p:spPr>
        </p:pic>
      </p:grpSp>
      <p:grpSp>
        <p:nvGrpSpPr>
          <p:cNvPr id="37" name="Group 36"/>
          <p:cNvGrpSpPr/>
          <p:nvPr/>
        </p:nvGrpSpPr>
        <p:grpSpPr>
          <a:xfrm>
            <a:off x="4765155" y="1542988"/>
            <a:ext cx="3938210" cy="2267012"/>
            <a:chOff x="4765155" y="1542988"/>
            <a:chExt cx="3938210" cy="2267012"/>
          </a:xfrm>
        </p:grpSpPr>
        <p:sp>
          <p:nvSpPr>
            <p:cNvPr id="38" name="Rounded Rectangle 37"/>
            <p:cNvSpPr/>
            <p:nvPr/>
          </p:nvSpPr>
          <p:spPr>
            <a:xfrm>
              <a:off x="4765155" y="1542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9" name="Picture 38"/>
            <p:cNvPicPr>
              <a:picLocks noChangeAspect="1"/>
            </p:cNvPicPr>
            <p:nvPr/>
          </p:nvPicPr>
          <p:blipFill>
            <a:blip r:embed="rId13">
              <a:biLevel thresh="75000"/>
              <a:extLst>
                <a:ext uri="{28A0092B-C50C-407E-A947-70E740481C1C}">
                  <a14:useLocalDpi xmlns:a14="http://schemas.microsoft.com/office/drawing/2010/main" val="0"/>
                </a:ext>
              </a:extLst>
            </a:blip>
            <a:stretch>
              <a:fillRect/>
            </a:stretch>
          </p:blipFill>
          <p:spPr>
            <a:xfrm>
              <a:off x="5686287" y="1624934"/>
              <a:ext cx="2095943" cy="2103120"/>
            </a:xfrm>
            <a:prstGeom prst="rect">
              <a:avLst/>
            </a:prstGeom>
          </p:spPr>
        </p:pic>
      </p:grpSp>
      <p:grpSp>
        <p:nvGrpSpPr>
          <p:cNvPr id="41" name="Group 40"/>
          <p:cNvGrpSpPr/>
          <p:nvPr/>
        </p:nvGrpSpPr>
        <p:grpSpPr>
          <a:xfrm>
            <a:off x="457200" y="3828988"/>
            <a:ext cx="3938210" cy="2267012"/>
            <a:chOff x="609600" y="3828988"/>
            <a:chExt cx="3938210" cy="2267012"/>
          </a:xfrm>
        </p:grpSpPr>
        <p:sp>
          <p:nvSpPr>
            <p:cNvPr id="42" name="Rounded Rectangle 41"/>
            <p:cNvSpPr/>
            <p:nvPr/>
          </p:nvSpPr>
          <p:spPr>
            <a:xfrm>
              <a:off x="609600" y="3828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3" name="Picture 42"/>
            <p:cNvPicPr>
              <a:picLocks noChangeAspect="1"/>
            </p:cNvPicPr>
            <p:nvPr/>
          </p:nvPicPr>
          <p:blipFill>
            <a:blip r:embed="rId14">
              <a:biLevel thresh="75000"/>
              <a:extLst>
                <a:ext uri="{28A0092B-C50C-407E-A947-70E740481C1C}">
                  <a14:useLocalDpi xmlns:a14="http://schemas.microsoft.com/office/drawing/2010/main" val="0"/>
                </a:ext>
              </a:extLst>
            </a:blip>
            <a:stretch>
              <a:fillRect/>
            </a:stretch>
          </p:blipFill>
          <p:spPr>
            <a:xfrm>
              <a:off x="1530730" y="3910934"/>
              <a:ext cx="2095943" cy="2103120"/>
            </a:xfrm>
            <a:prstGeom prst="rect">
              <a:avLst/>
            </a:prstGeom>
          </p:spPr>
        </p:pic>
      </p:grpSp>
      <p:grpSp>
        <p:nvGrpSpPr>
          <p:cNvPr id="30" name="Group 29"/>
          <p:cNvGrpSpPr/>
          <p:nvPr/>
        </p:nvGrpSpPr>
        <p:grpSpPr>
          <a:xfrm>
            <a:off x="4765155" y="3828988"/>
            <a:ext cx="3938210" cy="2267012"/>
            <a:chOff x="4765155" y="3828988"/>
            <a:chExt cx="3938210" cy="2267012"/>
          </a:xfrm>
        </p:grpSpPr>
        <p:sp>
          <p:nvSpPr>
            <p:cNvPr id="31" name="Rounded Rectangle 30"/>
            <p:cNvSpPr/>
            <p:nvPr/>
          </p:nvSpPr>
          <p:spPr>
            <a:xfrm>
              <a:off x="4765155" y="3828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4" name="Picture 43"/>
            <p:cNvPicPr>
              <a:picLocks noChangeAspect="1"/>
            </p:cNvPicPr>
            <p:nvPr/>
          </p:nvPicPr>
          <p:blipFill>
            <a:blip r:embed="rId15">
              <a:biLevel thresh="75000"/>
              <a:extLst>
                <a:ext uri="{28A0092B-C50C-407E-A947-70E740481C1C}">
                  <a14:useLocalDpi xmlns:a14="http://schemas.microsoft.com/office/drawing/2010/main" val="0"/>
                </a:ext>
              </a:extLst>
            </a:blip>
            <a:stretch>
              <a:fillRect/>
            </a:stretch>
          </p:blipFill>
          <p:spPr>
            <a:xfrm>
              <a:off x="5686288" y="3910934"/>
              <a:ext cx="2095943" cy="2103120"/>
            </a:xfrm>
            <a:prstGeom prst="rect">
              <a:avLst/>
            </a:prstGeom>
          </p:spPr>
        </p:pic>
      </p:grpSp>
    </p:spTree>
    <p:custDataLst>
      <p:tags r:id="rId1"/>
    </p:custDataLst>
    <p:extLst>
      <p:ext uri="{BB962C8B-B14F-4D97-AF65-F5344CB8AC3E}">
        <p14:creationId xmlns:p14="http://schemas.microsoft.com/office/powerpoint/2010/main" val="39543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31" presetClass="exit" presetSubtype="0" fill="hold" nodeType="afterEffect">
                                  <p:stCondLst>
                                    <p:cond delay="0"/>
                                  </p:stCondLst>
                                  <p:childTnLst>
                                    <p:anim calcmode="lin" valueType="num">
                                      <p:cBhvr>
                                        <p:cTn id="10" dur="2500"/>
                                        <p:tgtEl>
                                          <p:spTgt spid="33"/>
                                        </p:tgtEl>
                                        <p:attrNameLst>
                                          <p:attrName>ppt_w</p:attrName>
                                        </p:attrNameLst>
                                      </p:cBhvr>
                                      <p:tavLst>
                                        <p:tav tm="0">
                                          <p:val>
                                            <p:strVal val="ppt_w"/>
                                          </p:val>
                                        </p:tav>
                                        <p:tav tm="100000">
                                          <p:val>
                                            <p:fltVal val="0"/>
                                          </p:val>
                                        </p:tav>
                                      </p:tavLst>
                                    </p:anim>
                                    <p:anim calcmode="lin" valueType="num">
                                      <p:cBhvr>
                                        <p:cTn id="11" dur="2500"/>
                                        <p:tgtEl>
                                          <p:spTgt spid="33"/>
                                        </p:tgtEl>
                                        <p:attrNameLst>
                                          <p:attrName>ppt_h</p:attrName>
                                        </p:attrNameLst>
                                      </p:cBhvr>
                                      <p:tavLst>
                                        <p:tav tm="0">
                                          <p:val>
                                            <p:strVal val="ppt_h"/>
                                          </p:val>
                                        </p:tav>
                                        <p:tav tm="100000">
                                          <p:val>
                                            <p:fltVal val="0"/>
                                          </p:val>
                                        </p:tav>
                                      </p:tavLst>
                                    </p:anim>
                                    <p:anim calcmode="lin" valueType="num">
                                      <p:cBhvr>
                                        <p:cTn id="12" dur="2500"/>
                                        <p:tgtEl>
                                          <p:spTgt spid="33"/>
                                        </p:tgtEl>
                                        <p:attrNameLst>
                                          <p:attrName>style.rotation</p:attrName>
                                        </p:attrNameLst>
                                      </p:cBhvr>
                                      <p:tavLst>
                                        <p:tav tm="0">
                                          <p:val>
                                            <p:fltVal val="0"/>
                                          </p:val>
                                        </p:tav>
                                        <p:tav tm="100000">
                                          <p:val>
                                            <p:fltVal val="90"/>
                                          </p:val>
                                        </p:tav>
                                      </p:tavLst>
                                    </p:anim>
                                    <p:animEffect transition="out" filter="fade">
                                      <p:cBhvr>
                                        <p:cTn id="13" dur="2500"/>
                                        <p:tgtEl>
                                          <p:spTgt spid="33"/>
                                        </p:tgtEl>
                                      </p:cBhvr>
                                    </p:animEffect>
                                    <p:set>
                                      <p:cBhvr>
                                        <p:cTn id="14" dur="1" fill="hold">
                                          <p:stCondLst>
                                            <p:cond delay="2499"/>
                                          </p:stCondLst>
                                        </p:cTn>
                                        <p:tgtEl>
                                          <p:spTgt spid="33"/>
                                        </p:tgtEl>
                                        <p:attrNameLst>
                                          <p:attrName>style.visibility</p:attrName>
                                        </p:attrNameLst>
                                      </p:cBhvr>
                                      <p:to>
                                        <p:strVal val="hidden"/>
                                      </p:to>
                                    </p:set>
                                  </p:childTnLst>
                                </p:cTn>
                              </p:par>
                            </p:childTnLst>
                          </p:cTn>
                        </p:par>
                        <p:par>
                          <p:cTn id="15" fill="hold">
                            <p:stCondLst>
                              <p:cond delay="3000"/>
                            </p:stCondLst>
                            <p:childTnLst>
                              <p:par>
                                <p:cTn id="16" presetID="31" presetClass="exit" presetSubtype="0" fill="hold" nodeType="afterEffect">
                                  <p:stCondLst>
                                    <p:cond delay="1000"/>
                                  </p:stCondLst>
                                  <p:childTnLst>
                                    <p:anim calcmode="lin" valueType="num">
                                      <p:cBhvr>
                                        <p:cTn id="17" dur="2500"/>
                                        <p:tgtEl>
                                          <p:spTgt spid="37"/>
                                        </p:tgtEl>
                                        <p:attrNameLst>
                                          <p:attrName>ppt_w</p:attrName>
                                        </p:attrNameLst>
                                      </p:cBhvr>
                                      <p:tavLst>
                                        <p:tav tm="0">
                                          <p:val>
                                            <p:strVal val="ppt_w"/>
                                          </p:val>
                                        </p:tav>
                                        <p:tav tm="100000">
                                          <p:val>
                                            <p:fltVal val="0"/>
                                          </p:val>
                                        </p:tav>
                                      </p:tavLst>
                                    </p:anim>
                                    <p:anim calcmode="lin" valueType="num">
                                      <p:cBhvr>
                                        <p:cTn id="18" dur="2500"/>
                                        <p:tgtEl>
                                          <p:spTgt spid="37"/>
                                        </p:tgtEl>
                                        <p:attrNameLst>
                                          <p:attrName>ppt_h</p:attrName>
                                        </p:attrNameLst>
                                      </p:cBhvr>
                                      <p:tavLst>
                                        <p:tav tm="0">
                                          <p:val>
                                            <p:strVal val="ppt_h"/>
                                          </p:val>
                                        </p:tav>
                                        <p:tav tm="100000">
                                          <p:val>
                                            <p:fltVal val="0"/>
                                          </p:val>
                                        </p:tav>
                                      </p:tavLst>
                                    </p:anim>
                                    <p:anim calcmode="lin" valueType="num">
                                      <p:cBhvr>
                                        <p:cTn id="19" dur="2500"/>
                                        <p:tgtEl>
                                          <p:spTgt spid="37"/>
                                        </p:tgtEl>
                                        <p:attrNameLst>
                                          <p:attrName>style.rotation</p:attrName>
                                        </p:attrNameLst>
                                      </p:cBhvr>
                                      <p:tavLst>
                                        <p:tav tm="0">
                                          <p:val>
                                            <p:fltVal val="0"/>
                                          </p:val>
                                        </p:tav>
                                        <p:tav tm="100000">
                                          <p:val>
                                            <p:fltVal val="90"/>
                                          </p:val>
                                        </p:tav>
                                      </p:tavLst>
                                    </p:anim>
                                    <p:animEffect transition="out" filter="fade">
                                      <p:cBhvr>
                                        <p:cTn id="20" dur="2500"/>
                                        <p:tgtEl>
                                          <p:spTgt spid="37"/>
                                        </p:tgtEl>
                                      </p:cBhvr>
                                    </p:animEffect>
                                    <p:set>
                                      <p:cBhvr>
                                        <p:cTn id="21" dur="1" fill="hold">
                                          <p:stCondLst>
                                            <p:cond delay="2499"/>
                                          </p:stCondLst>
                                        </p:cTn>
                                        <p:tgtEl>
                                          <p:spTgt spid="37"/>
                                        </p:tgtEl>
                                        <p:attrNameLst>
                                          <p:attrName>style.visibility</p:attrName>
                                        </p:attrNameLst>
                                      </p:cBhvr>
                                      <p:to>
                                        <p:strVal val="hidden"/>
                                      </p:to>
                                    </p:set>
                                  </p:childTnLst>
                                </p:cTn>
                              </p:par>
                            </p:childTnLst>
                          </p:cTn>
                        </p:par>
                        <p:par>
                          <p:cTn id="22" fill="hold">
                            <p:stCondLst>
                              <p:cond delay="6500"/>
                            </p:stCondLst>
                            <p:childTnLst>
                              <p:par>
                                <p:cTn id="23" presetID="31" presetClass="exit" presetSubtype="0" fill="hold" nodeType="afterEffect">
                                  <p:stCondLst>
                                    <p:cond delay="1000"/>
                                  </p:stCondLst>
                                  <p:childTnLst>
                                    <p:anim calcmode="lin" valueType="num">
                                      <p:cBhvr>
                                        <p:cTn id="24" dur="2500"/>
                                        <p:tgtEl>
                                          <p:spTgt spid="41"/>
                                        </p:tgtEl>
                                        <p:attrNameLst>
                                          <p:attrName>ppt_w</p:attrName>
                                        </p:attrNameLst>
                                      </p:cBhvr>
                                      <p:tavLst>
                                        <p:tav tm="0">
                                          <p:val>
                                            <p:strVal val="ppt_w"/>
                                          </p:val>
                                        </p:tav>
                                        <p:tav tm="100000">
                                          <p:val>
                                            <p:fltVal val="0"/>
                                          </p:val>
                                        </p:tav>
                                      </p:tavLst>
                                    </p:anim>
                                    <p:anim calcmode="lin" valueType="num">
                                      <p:cBhvr>
                                        <p:cTn id="25" dur="2500"/>
                                        <p:tgtEl>
                                          <p:spTgt spid="41"/>
                                        </p:tgtEl>
                                        <p:attrNameLst>
                                          <p:attrName>ppt_h</p:attrName>
                                        </p:attrNameLst>
                                      </p:cBhvr>
                                      <p:tavLst>
                                        <p:tav tm="0">
                                          <p:val>
                                            <p:strVal val="ppt_h"/>
                                          </p:val>
                                        </p:tav>
                                        <p:tav tm="100000">
                                          <p:val>
                                            <p:fltVal val="0"/>
                                          </p:val>
                                        </p:tav>
                                      </p:tavLst>
                                    </p:anim>
                                    <p:anim calcmode="lin" valueType="num">
                                      <p:cBhvr>
                                        <p:cTn id="26" dur="2500"/>
                                        <p:tgtEl>
                                          <p:spTgt spid="41"/>
                                        </p:tgtEl>
                                        <p:attrNameLst>
                                          <p:attrName>style.rotation</p:attrName>
                                        </p:attrNameLst>
                                      </p:cBhvr>
                                      <p:tavLst>
                                        <p:tav tm="0">
                                          <p:val>
                                            <p:fltVal val="0"/>
                                          </p:val>
                                        </p:tav>
                                        <p:tav tm="100000">
                                          <p:val>
                                            <p:fltVal val="90"/>
                                          </p:val>
                                        </p:tav>
                                      </p:tavLst>
                                    </p:anim>
                                    <p:animEffect transition="out" filter="fade">
                                      <p:cBhvr>
                                        <p:cTn id="27" dur="2500"/>
                                        <p:tgtEl>
                                          <p:spTgt spid="41"/>
                                        </p:tgtEl>
                                      </p:cBhvr>
                                    </p:animEffect>
                                    <p:set>
                                      <p:cBhvr>
                                        <p:cTn id="28" dur="1" fill="hold">
                                          <p:stCondLst>
                                            <p:cond delay="2499"/>
                                          </p:stCondLst>
                                        </p:cTn>
                                        <p:tgtEl>
                                          <p:spTgt spid="41"/>
                                        </p:tgtEl>
                                        <p:attrNameLst>
                                          <p:attrName>style.visibility</p:attrName>
                                        </p:attrNameLst>
                                      </p:cBhvr>
                                      <p:to>
                                        <p:strVal val="hidden"/>
                                      </p:to>
                                    </p:set>
                                  </p:childTnLst>
                                </p:cTn>
                              </p:par>
                            </p:childTnLst>
                          </p:cTn>
                        </p:par>
                        <p:par>
                          <p:cTn id="29" fill="hold">
                            <p:stCondLst>
                              <p:cond delay="10000"/>
                            </p:stCondLst>
                            <p:childTnLst>
                              <p:par>
                                <p:cTn id="30" presetID="31" presetClass="exit" presetSubtype="0" fill="hold" nodeType="afterEffect">
                                  <p:stCondLst>
                                    <p:cond delay="1000"/>
                                  </p:stCondLst>
                                  <p:childTnLst>
                                    <p:anim calcmode="lin" valueType="num">
                                      <p:cBhvr>
                                        <p:cTn id="31" dur="2500"/>
                                        <p:tgtEl>
                                          <p:spTgt spid="30"/>
                                        </p:tgtEl>
                                        <p:attrNameLst>
                                          <p:attrName>ppt_w</p:attrName>
                                        </p:attrNameLst>
                                      </p:cBhvr>
                                      <p:tavLst>
                                        <p:tav tm="0">
                                          <p:val>
                                            <p:strVal val="ppt_w"/>
                                          </p:val>
                                        </p:tav>
                                        <p:tav tm="100000">
                                          <p:val>
                                            <p:fltVal val="0"/>
                                          </p:val>
                                        </p:tav>
                                      </p:tavLst>
                                    </p:anim>
                                    <p:anim calcmode="lin" valueType="num">
                                      <p:cBhvr>
                                        <p:cTn id="32" dur="2500"/>
                                        <p:tgtEl>
                                          <p:spTgt spid="30"/>
                                        </p:tgtEl>
                                        <p:attrNameLst>
                                          <p:attrName>ppt_h</p:attrName>
                                        </p:attrNameLst>
                                      </p:cBhvr>
                                      <p:tavLst>
                                        <p:tav tm="0">
                                          <p:val>
                                            <p:strVal val="ppt_h"/>
                                          </p:val>
                                        </p:tav>
                                        <p:tav tm="100000">
                                          <p:val>
                                            <p:fltVal val="0"/>
                                          </p:val>
                                        </p:tav>
                                      </p:tavLst>
                                    </p:anim>
                                    <p:anim calcmode="lin" valueType="num">
                                      <p:cBhvr>
                                        <p:cTn id="33" dur="2500"/>
                                        <p:tgtEl>
                                          <p:spTgt spid="30"/>
                                        </p:tgtEl>
                                        <p:attrNameLst>
                                          <p:attrName>style.rotation</p:attrName>
                                        </p:attrNameLst>
                                      </p:cBhvr>
                                      <p:tavLst>
                                        <p:tav tm="0">
                                          <p:val>
                                            <p:fltVal val="0"/>
                                          </p:val>
                                        </p:tav>
                                        <p:tav tm="100000">
                                          <p:val>
                                            <p:fltVal val="90"/>
                                          </p:val>
                                        </p:tav>
                                      </p:tavLst>
                                    </p:anim>
                                    <p:animEffect transition="out" filter="fade">
                                      <p:cBhvr>
                                        <p:cTn id="34" dur="2500"/>
                                        <p:tgtEl>
                                          <p:spTgt spid="30"/>
                                        </p:tgtEl>
                                      </p:cBhvr>
                                    </p:animEffect>
                                    <p:set>
                                      <p:cBhvr>
                                        <p:cTn id="35" dur="1" fill="hold">
                                          <p:stCondLst>
                                            <p:cond delay="2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r="6897"/>
          <a:stretch/>
        </p:blipFill>
        <p:spPr bwMode="auto">
          <a:xfrm>
            <a:off x="5442260" y="1797007"/>
            <a:ext cx="3192906"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64513957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Reports</a:t>
            </a:r>
          </a:p>
        </p:txBody>
      </p:sp>
      <p:sp>
        <p:nvSpPr>
          <p:cNvPr id="8" name="TextBox 7"/>
          <p:cNvSpPr txBox="1"/>
          <p:nvPr/>
        </p:nvSpPr>
        <p:spPr>
          <a:xfrm>
            <a:off x="1181013" y="2702738"/>
            <a:ext cx="4152987" cy="2308324"/>
          </a:xfrm>
          <a:prstGeom prst="rect">
            <a:avLst/>
          </a:prstGeom>
          <a:noFill/>
        </p:spPr>
        <p:txBody>
          <a:bodyPr wrap="square" rtlCol="0">
            <a:spAutoFit/>
          </a:bodyPr>
          <a:lstStyle/>
          <a:p>
            <a:r>
              <a:rPr lang="en-US" sz="2400" dirty="0"/>
              <a:t>Your current club treasurer is a great resource.</a:t>
            </a:r>
          </a:p>
          <a:p>
            <a:endParaRPr lang="en-US" sz="2400" dirty="0"/>
          </a:p>
          <a:p>
            <a:r>
              <a:rPr lang="en-US" sz="2400" dirty="0"/>
              <a:t>All club budgets and financial reports should be retained in a </a:t>
            </a:r>
            <a:r>
              <a:rPr lang="en-US" sz="2400" b="1" dirty="0"/>
              <a:t>permanent</a:t>
            </a:r>
            <a:r>
              <a:rPr lang="en-US" sz="2400" dirty="0"/>
              <a:t> file for club history.</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22</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0200" y="1163400"/>
            <a:ext cx="6858000" cy="830997"/>
          </a:xfrm>
          <a:prstGeom prst="rect">
            <a:avLst/>
          </a:prstGeom>
          <a:noFill/>
          <a:ln>
            <a:noFill/>
          </a:ln>
        </p:spPr>
        <p:txBody>
          <a:bodyPr wrap="square" rtlCol="0">
            <a:spAutoFit/>
          </a:bodyPr>
          <a:lstStyle/>
          <a:p>
            <a:r>
              <a:rPr lang="en-US" sz="2400" dirty="0"/>
              <a:t>It is important to choose a report format that is clear, easy to follow, and accurate.</a:t>
            </a:r>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30723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fade">
                                      <p:cBhvr>
                                        <p:cTn id="16" dur="1000"/>
                                        <p:tgtEl>
                                          <p:spTgt spid="1025"/>
                                        </p:tgtEl>
                                      </p:cBhvr>
                                    </p:animEffect>
                                  </p:childTnLst>
                                </p:cTn>
                              </p:par>
                            </p:childTnLst>
                          </p:cTn>
                        </p:par>
                        <p:par>
                          <p:cTn id="17" fill="hold">
                            <p:stCondLst>
                              <p:cond delay="2500"/>
                            </p:stCondLst>
                            <p:childTnLst>
                              <p:par>
                                <p:cTn id="18" presetID="10" presetClass="entr" presetSubtype="0" fill="hold" nodeType="afterEffect">
                                  <p:stCondLst>
                                    <p:cond delay="300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500"/>
                                        <p:tgtEl>
                                          <p:spTgt spid="8">
                                            <p:txEl>
                                              <p:pRg st="2" end="2"/>
                                            </p:txEl>
                                          </p:spTgt>
                                        </p:tgtEl>
                                      </p:cBhvr>
                                    </p:animEffect>
                                  </p:childTnLst>
                                </p:cTn>
                              </p:par>
                            </p:childTnLst>
                          </p:cTn>
                        </p:par>
                        <p:par>
                          <p:cTn id="21" fill="hold">
                            <p:stCondLst>
                              <p:cond delay="7000"/>
                            </p:stCondLst>
                            <p:childTnLst>
                              <p:par>
                                <p:cTn id="22" presetID="10" presetClass="entr" presetSubtype="0" fill="hold"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3045149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23</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96824" y="2057400"/>
            <a:ext cx="3883152" cy="4072128"/>
          </a:xfrm>
          <a:prstGeom prst="rect">
            <a:avLst/>
          </a:prstGeom>
        </p:spPr>
        <p:txBody>
          <a:bodyPr/>
          <a:lstStyle>
            <a:lvl1pPr marL="457200" indent="-457200" algn="l" rtl="0" eaLnBrk="0" fontAlgn="base" hangingPunct="0">
              <a:spcBef>
                <a:spcPts val="1800"/>
              </a:spcBef>
              <a:spcAft>
                <a:spcPct val="0"/>
              </a:spcAft>
              <a:buClr>
                <a:schemeClr val="accent1"/>
              </a:buClr>
              <a:buSzPct val="80000"/>
              <a:buFont typeface="Wingdings" panose="05000000000000000000"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FFC000"/>
              </a:buClr>
              <a:buSzPct val="80000"/>
              <a:buFont typeface="Wingdings" panose="05000000000000000000"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6585CF"/>
              </a:buClr>
              <a:buSzPct val="80000"/>
              <a:buFont typeface="Wingdings" panose="05000000000000000000"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7E6BC9"/>
              </a:buClr>
              <a:buSzPct val="80000"/>
              <a:buFont typeface="Wingdings" panose="05000000000000000000"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buFont typeface="Wingdings" panose="05000000000000000000" pitchFamily="2" charset="2"/>
              <a:buNone/>
            </a:pPr>
            <a:r>
              <a:rPr lang="en-US" altLang="en-US" sz="3200" dirty="0">
                <a:latin typeface="Cambria" panose="02040503050406030204" pitchFamily="18" charset="0"/>
              </a:rPr>
              <a:t>501c(3)</a:t>
            </a:r>
          </a:p>
          <a:p>
            <a:r>
              <a:rPr lang="en-US" altLang="en-US" sz="2800" dirty="0"/>
              <a:t>Separate organization</a:t>
            </a:r>
          </a:p>
          <a:p>
            <a:r>
              <a:rPr lang="en-US" altLang="en-US" sz="2800" dirty="0"/>
              <a:t>Contributions are deductible</a:t>
            </a:r>
          </a:p>
          <a:p>
            <a:r>
              <a:rPr lang="en-US" altLang="en-US" sz="2800" dirty="0"/>
              <a:t>More appealing to contributors</a:t>
            </a:r>
          </a:p>
        </p:txBody>
      </p:sp>
      <p:sp>
        <p:nvSpPr>
          <p:cNvPr id="11" name="Content Placeholder 3"/>
          <p:cNvSpPr txBox="1">
            <a:spLocks/>
          </p:cNvSpPr>
          <p:nvPr/>
        </p:nvSpPr>
        <p:spPr>
          <a:xfrm>
            <a:off x="4666488" y="2057400"/>
            <a:ext cx="3944112" cy="4072128"/>
          </a:xfrm>
          <a:prstGeom prst="rect">
            <a:avLst/>
          </a:prstGeom>
        </p:spPr>
        <p:txBody>
          <a:bodyPr/>
          <a:lstStyle>
            <a:lvl1pPr marL="457200" indent="-457200" algn="l" rtl="0" eaLnBrk="0" fontAlgn="base" hangingPunct="0">
              <a:spcBef>
                <a:spcPts val="1800"/>
              </a:spcBef>
              <a:spcAft>
                <a:spcPct val="0"/>
              </a:spcAft>
              <a:buClr>
                <a:schemeClr val="accent1"/>
              </a:buClr>
              <a:buSzPct val="80000"/>
              <a:buFont typeface="Wingdings" panose="05000000000000000000"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FFC000"/>
              </a:buClr>
              <a:buSzPct val="80000"/>
              <a:buFont typeface="Wingdings" panose="05000000000000000000"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6585CF"/>
              </a:buClr>
              <a:buSzPct val="80000"/>
              <a:buFont typeface="Wingdings" panose="05000000000000000000"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7E6BC9"/>
              </a:buClr>
              <a:buSzPct val="80000"/>
              <a:buFont typeface="Wingdings" panose="05000000000000000000"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buFont typeface="Wingdings" panose="05000000000000000000" pitchFamily="2" charset="2"/>
              <a:buNone/>
            </a:pPr>
            <a:r>
              <a:rPr lang="en-US" altLang="en-US" sz="3200" dirty="0"/>
              <a:t>Lions Club</a:t>
            </a:r>
          </a:p>
          <a:p>
            <a:r>
              <a:rPr lang="en-US" altLang="en-US" sz="2800" dirty="0"/>
              <a:t>Contributions to club </a:t>
            </a:r>
            <a:r>
              <a:rPr lang="en-US" altLang="en-US" sz="2800" u="sng" dirty="0"/>
              <a:t>not</a:t>
            </a:r>
            <a:r>
              <a:rPr lang="en-US" altLang="en-US" sz="2800" dirty="0"/>
              <a:t> deductible</a:t>
            </a:r>
          </a:p>
          <a:p>
            <a:r>
              <a:rPr lang="en-US" altLang="en-US" sz="2800" dirty="0"/>
              <a:t>Donations by club should be to </a:t>
            </a:r>
            <a:r>
              <a:rPr lang="en-US" altLang="en-US" sz="2800" dirty="0">
                <a:latin typeface="Cambria" panose="02040503050406030204" pitchFamily="18" charset="0"/>
              </a:rPr>
              <a:t>501 c(3) </a:t>
            </a:r>
            <a:r>
              <a:rPr lang="en-US" altLang="en-US" sz="2800" dirty="0"/>
              <a:t>charities</a:t>
            </a: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381000"/>
            <a:ext cx="1170979" cy="1077767"/>
          </a:xfrm>
          <a:prstGeom prst="rect">
            <a:avLst/>
          </a:prstGeom>
        </p:spPr>
      </p:pic>
    </p:spTree>
    <p:custDataLst>
      <p:tags r:id="rId1"/>
    </p:custDataLst>
    <p:extLst>
      <p:ext uri="{BB962C8B-B14F-4D97-AF65-F5344CB8AC3E}">
        <p14:creationId xmlns:p14="http://schemas.microsoft.com/office/powerpoint/2010/main" val="16372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9016" y="2061865"/>
            <a:ext cx="4188600" cy="4188600"/>
            <a:chOff x="166148" y="4247681"/>
            <a:chExt cx="4188600" cy="4188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48" y="4247681"/>
              <a:ext cx="4188600" cy="4188600"/>
            </a:xfrm>
            <a:prstGeom prst="rect">
              <a:avLst/>
            </a:prstGeom>
          </p:spPr>
        </p:pic>
        <p:sp>
          <p:nvSpPr>
            <p:cNvPr id="10" name="Rectangle 9"/>
            <p:cNvSpPr/>
            <p:nvPr/>
          </p:nvSpPr>
          <p:spPr>
            <a:xfrm rot="636451">
              <a:off x="1442850" y="5089758"/>
              <a:ext cx="1237818" cy="38001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817284">
              <a:off x="1570370" y="4880094"/>
              <a:ext cx="866558" cy="584775"/>
            </a:xfrm>
            <a:prstGeom prst="rect">
              <a:avLst/>
            </a:prstGeom>
            <a:solidFill>
              <a:srgbClr val="CC0000"/>
            </a:solidFill>
          </p:spPr>
          <p:txBody>
            <a:bodyPr wrap="square" lIns="91440" tIns="45720" rIns="91440" bIns="45720">
              <a:spAutoFit/>
            </a:bodyPr>
            <a:lstStyle/>
            <a:p>
              <a:r>
                <a:rPr lang="en-US" sz="3200" dirty="0">
                  <a:ln>
                    <a:solidFill>
                      <a:srgbClr val="FF0000"/>
                    </a:solidFill>
                  </a:ln>
                  <a:solidFill>
                    <a:schemeClr val="bg1"/>
                  </a:solidFill>
                  <a:latin typeface="Impact" panose="020B0806030902050204" pitchFamily="34" charset="0"/>
                </a:rPr>
                <a:t>NOV</a:t>
              </a:r>
            </a:p>
          </p:txBody>
        </p:sp>
      </p:grpSp>
      <p:sp>
        <p:nvSpPr>
          <p:cNvPr id="3" name="TextBox 2"/>
          <p:cNvSpPr txBox="1"/>
          <p:nvPr/>
        </p:nvSpPr>
        <p:spPr>
          <a:xfrm>
            <a:off x="1447800" y="3657600"/>
            <a:ext cx="8689848" cy="646331"/>
          </a:xfrm>
          <a:prstGeom prst="rect">
            <a:avLst/>
          </a:prstGeom>
          <a:noFill/>
        </p:spPr>
        <p:txBody>
          <a:bodyPr wrap="square" rtlCol="0">
            <a:spAutoFit/>
          </a:bodyPr>
          <a:lstStyle/>
          <a:p>
            <a:pPr lvl="1" algn="ctr">
              <a:spcAft>
                <a:spcPts val="1200"/>
              </a:spcAft>
            </a:pPr>
            <a:r>
              <a:rPr lang="en-US" sz="3600" dirty="0"/>
              <a:t>FILING CLUB TAXES</a:t>
            </a:r>
          </a:p>
        </p:txBody>
      </p:sp>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05000" y="1600200"/>
            <a:ext cx="6781800" cy="461665"/>
          </a:xfrm>
          <a:prstGeom prst="rect">
            <a:avLst/>
          </a:prstGeom>
          <a:noFill/>
          <a:ln>
            <a:noFill/>
          </a:ln>
        </p:spPr>
        <p:txBody>
          <a:bodyPr wrap="square" rtlCol="0">
            <a:spAutoFit/>
          </a:bodyPr>
          <a:lstStyle/>
          <a:p>
            <a:r>
              <a:rPr lang="en-US" sz="2400" dirty="0"/>
              <a:t>The last topic to cover under responsibilities is:</a:t>
            </a: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41271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25</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714125783"/>
              </p:ext>
            </p:extLst>
          </p:nvPr>
        </p:nvGraphicFramePr>
        <p:xfrm>
          <a:off x="1016000" y="2495550"/>
          <a:ext cx="7213600" cy="1866900"/>
        </p:xfrm>
        <a:graphic>
          <a:graphicData uri="http://schemas.openxmlformats.org/drawingml/2006/table">
            <a:tbl>
              <a:tblPr>
                <a:tableStyleId>{BDBED569-4797-4DF1-A0F4-6AAB3CD982D8}</a:tableStyleId>
              </a:tblPr>
              <a:tblGrid>
                <a:gridCol w="4250871">
                  <a:extLst>
                    <a:ext uri="{9D8B030D-6E8A-4147-A177-3AD203B41FA5}">
                      <a16:colId xmlns:a16="http://schemas.microsoft.com/office/drawing/2014/main" val="20000"/>
                    </a:ext>
                  </a:extLst>
                </a:gridCol>
                <a:gridCol w="2962729">
                  <a:extLst>
                    <a:ext uri="{9D8B030D-6E8A-4147-A177-3AD203B41FA5}">
                      <a16:colId xmlns:a16="http://schemas.microsoft.com/office/drawing/2014/main" val="20001"/>
                    </a:ext>
                  </a:extLst>
                </a:gridCol>
              </a:tblGrid>
              <a:tr h="464820">
                <a:tc>
                  <a:txBody>
                    <a:bodyPr/>
                    <a:lstStyle/>
                    <a:p>
                      <a:pPr algn="ctr" fontAlgn="ctr"/>
                      <a:r>
                        <a:rPr lang="en-US" sz="2800" b="1" u="none" strike="noStrike" dirty="0">
                          <a:effectLst/>
                        </a:rPr>
                        <a:t>GROSS RECEIPTS</a:t>
                      </a:r>
                      <a:endParaRPr lang="en-US" sz="2800" b="1"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ctr"/>
                      <a:r>
                        <a:rPr lang="en-US" sz="2800" b="1" u="none" strike="noStrike" dirty="0">
                          <a:effectLst/>
                        </a:rPr>
                        <a:t>FORM TO FILE</a:t>
                      </a:r>
                      <a:endParaRPr lang="en-US" sz="2800" b="1"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0"/>
                  </a:ext>
                </a:extLst>
              </a:tr>
              <a:tr h="464820">
                <a:tc>
                  <a:txBody>
                    <a:bodyPr/>
                    <a:lstStyle/>
                    <a:p>
                      <a:pPr algn="ctr" fontAlgn="ctr"/>
                      <a:r>
                        <a:rPr lang="en-US" sz="2800" u="none" strike="noStrike" dirty="0">
                          <a:effectLst/>
                        </a:rPr>
                        <a:t>&lt;$50K</a:t>
                      </a:r>
                      <a:endParaRPr lang="en-US"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800" u="none" strike="noStrike">
                          <a:effectLst/>
                        </a:rPr>
                        <a:t>990-N (e-postcard)</a:t>
                      </a:r>
                      <a:endParaRPr lang="en-US" sz="2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464820">
                <a:tc>
                  <a:txBody>
                    <a:bodyPr/>
                    <a:lstStyle/>
                    <a:p>
                      <a:pPr algn="ctr" fontAlgn="ctr"/>
                      <a:r>
                        <a:rPr lang="en-US" sz="2800" u="none" strike="noStrike">
                          <a:effectLst/>
                        </a:rPr>
                        <a:t>&gt;$50K, &lt;$200K</a:t>
                      </a:r>
                      <a:endParaRPr lang="en-US" sz="2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800" u="none" strike="noStrike">
                          <a:effectLst/>
                        </a:rPr>
                        <a:t>990-EZ</a:t>
                      </a:r>
                      <a:endParaRPr lang="en-US" sz="2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472440">
                <a:tc>
                  <a:txBody>
                    <a:bodyPr/>
                    <a:lstStyle/>
                    <a:p>
                      <a:pPr algn="ctr" fontAlgn="ctr"/>
                      <a:r>
                        <a:rPr lang="en-US" sz="2800" u="none" strike="noStrike">
                          <a:effectLst/>
                        </a:rPr>
                        <a:t>&gt;$200K or &gt;$500K in assets</a:t>
                      </a:r>
                      <a:endParaRPr lang="en-US" sz="2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800" u="none" strike="noStrike" dirty="0">
                          <a:effectLst/>
                        </a:rPr>
                        <a:t>FORM 990</a:t>
                      </a:r>
                      <a:endParaRPr lang="en-US" sz="2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bl>
          </a:graphicData>
        </a:graphic>
      </p:graphicFrame>
      <p:sp>
        <p:nvSpPr>
          <p:cNvPr id="19" name="TextBox 18"/>
          <p:cNvSpPr txBox="1"/>
          <p:nvPr/>
        </p:nvSpPr>
        <p:spPr>
          <a:xfrm>
            <a:off x="1016000" y="1450687"/>
            <a:ext cx="3470822" cy="584775"/>
          </a:xfrm>
          <a:prstGeom prst="rect">
            <a:avLst/>
          </a:prstGeom>
          <a:noFill/>
        </p:spPr>
        <p:txBody>
          <a:bodyPr wrap="none" rtlCol="0">
            <a:spAutoFit/>
          </a:bodyPr>
          <a:lstStyle/>
          <a:p>
            <a:r>
              <a:rPr lang="en-US" sz="3200" b="1" dirty="0">
                <a:latin typeface="Bradley Hand ITC" panose="03070402050302030203" pitchFamily="66" charset="0"/>
              </a:rPr>
              <a:t>Which form to file?</a:t>
            </a:r>
          </a:p>
        </p:txBody>
      </p:sp>
      <p:sp>
        <p:nvSpPr>
          <p:cNvPr id="2" name="TextBox 1">
            <a:extLst>
              <a:ext uri="{FF2B5EF4-FFF2-40B4-BE49-F238E27FC236}">
                <a16:creationId xmlns:a16="http://schemas.microsoft.com/office/drawing/2014/main" id="{D189335D-DB07-B0B2-15FA-04B1695B86CE}"/>
              </a:ext>
            </a:extLst>
          </p:cNvPr>
          <p:cNvSpPr txBox="1"/>
          <p:nvPr/>
        </p:nvSpPr>
        <p:spPr>
          <a:xfrm>
            <a:off x="1016000" y="4876800"/>
            <a:ext cx="7518400" cy="830997"/>
          </a:xfrm>
          <a:prstGeom prst="rect">
            <a:avLst/>
          </a:prstGeom>
          <a:noFill/>
        </p:spPr>
        <p:txBody>
          <a:bodyPr wrap="square" rtlCol="0">
            <a:spAutoFit/>
          </a:bodyPr>
          <a:lstStyle/>
          <a:p>
            <a:r>
              <a:rPr lang="en-US" sz="2400" dirty="0"/>
              <a:t>Form 990-EZ and Form 990 can no longer be filed on paper.  They MUST be filed electronically.</a:t>
            </a:r>
          </a:p>
        </p:txBody>
      </p:sp>
    </p:spTree>
    <p:custDataLst>
      <p:tags r:id="rId1"/>
    </p:custDataLst>
    <p:extLst>
      <p:ext uri="{BB962C8B-B14F-4D97-AF65-F5344CB8AC3E}">
        <p14:creationId xmlns:p14="http://schemas.microsoft.com/office/powerpoint/2010/main" val="38669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12789" y="1734748"/>
            <a:ext cx="6755080" cy="2462213"/>
          </a:xfrm>
          <a:prstGeom prst="rect">
            <a:avLst/>
          </a:prstGeom>
          <a:noFill/>
        </p:spPr>
        <p:txBody>
          <a:bodyPr wrap="square" rtlCol="0">
            <a:spAutoFit/>
          </a:bodyPr>
          <a:lstStyle/>
          <a:p>
            <a:pPr lvl="1">
              <a:spcAft>
                <a:spcPts val="1200"/>
              </a:spcAft>
            </a:pPr>
            <a:r>
              <a:rPr lang="en-US" sz="3600" dirty="0"/>
              <a:t>*Filing date for the current year </a:t>
            </a:r>
            <a:r>
              <a:rPr lang="en-US" sz="3600" b="1" dirty="0">
                <a:solidFill>
                  <a:srgbClr val="CC0000"/>
                </a:solidFill>
              </a:rPr>
              <a:t>Nov. 15 </a:t>
            </a:r>
          </a:p>
          <a:p>
            <a:pPr lvl="1">
              <a:spcAft>
                <a:spcPts val="1200"/>
              </a:spcAft>
            </a:pPr>
            <a:r>
              <a:rPr lang="en-US" sz="3600" dirty="0"/>
              <a:t>NO EXTENSION for                        filing a 990N!</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26</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grpSp>
        <p:nvGrpSpPr>
          <p:cNvPr id="15" name="Group 14"/>
          <p:cNvGrpSpPr/>
          <p:nvPr/>
        </p:nvGrpSpPr>
        <p:grpSpPr>
          <a:xfrm>
            <a:off x="5257800" y="2350313"/>
            <a:ext cx="4188600" cy="4188600"/>
            <a:chOff x="166148" y="4247681"/>
            <a:chExt cx="4188600" cy="418860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6148" y="4247681"/>
              <a:ext cx="4188600" cy="4188600"/>
            </a:xfrm>
            <a:prstGeom prst="rect">
              <a:avLst/>
            </a:prstGeom>
          </p:spPr>
        </p:pic>
        <p:sp>
          <p:nvSpPr>
            <p:cNvPr id="10" name="Rectangle 9"/>
            <p:cNvSpPr/>
            <p:nvPr/>
          </p:nvSpPr>
          <p:spPr>
            <a:xfrm rot="636451">
              <a:off x="1442850" y="5089758"/>
              <a:ext cx="1237818" cy="38001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817284">
              <a:off x="1570370" y="4880094"/>
              <a:ext cx="866558" cy="584775"/>
            </a:xfrm>
            <a:prstGeom prst="rect">
              <a:avLst/>
            </a:prstGeom>
            <a:solidFill>
              <a:srgbClr val="CC0000"/>
            </a:solidFill>
          </p:spPr>
          <p:txBody>
            <a:bodyPr wrap="square" lIns="91440" tIns="45720" rIns="91440" bIns="45720">
              <a:spAutoFit/>
            </a:bodyPr>
            <a:lstStyle/>
            <a:p>
              <a:r>
                <a:rPr lang="en-US" sz="3200" dirty="0">
                  <a:ln>
                    <a:solidFill>
                      <a:srgbClr val="FF0000"/>
                    </a:solidFill>
                  </a:ln>
                  <a:solidFill>
                    <a:schemeClr val="bg1"/>
                  </a:solidFill>
                  <a:latin typeface="Impact" panose="020B0806030902050204" pitchFamily="34" charset="0"/>
                </a:rPr>
                <a:t>NOV</a:t>
              </a:r>
            </a:p>
          </p:txBody>
        </p:sp>
      </p:grpSp>
    </p:spTree>
    <p:custDataLst>
      <p:tags r:id="rId1"/>
    </p:custDataLst>
    <p:extLst>
      <p:ext uri="{BB962C8B-B14F-4D97-AF65-F5344CB8AC3E}">
        <p14:creationId xmlns:p14="http://schemas.microsoft.com/office/powerpoint/2010/main" val="192635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931744" y="1025433"/>
            <a:ext cx="2936298" cy="2936298"/>
            <a:chOff x="1418450" y="4247681"/>
            <a:chExt cx="2936298" cy="2936298"/>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450" y="4247681"/>
              <a:ext cx="2936298" cy="2936298"/>
            </a:xfrm>
            <a:prstGeom prst="rect">
              <a:avLst/>
            </a:prstGeom>
          </p:spPr>
        </p:pic>
        <p:sp>
          <p:nvSpPr>
            <p:cNvPr id="20" name="Rectangle 19"/>
            <p:cNvSpPr/>
            <p:nvPr/>
          </p:nvSpPr>
          <p:spPr>
            <a:xfrm rot="817284">
              <a:off x="2379633" y="4761605"/>
              <a:ext cx="866558" cy="400110"/>
            </a:xfrm>
            <a:prstGeom prst="rect">
              <a:avLst/>
            </a:prstGeom>
            <a:solidFill>
              <a:srgbClr val="CC0000"/>
            </a:solidFill>
          </p:spPr>
          <p:txBody>
            <a:bodyPr wrap="square" lIns="91440" tIns="45720" rIns="91440" bIns="45720">
              <a:spAutoFit/>
            </a:bodyPr>
            <a:lstStyle/>
            <a:p>
              <a:r>
                <a:rPr lang="en-US" sz="2000" dirty="0">
                  <a:ln>
                    <a:solidFill>
                      <a:srgbClr val="FF0000"/>
                    </a:solidFill>
                  </a:ln>
                  <a:solidFill>
                    <a:schemeClr val="bg1"/>
                  </a:solidFill>
                  <a:latin typeface="Impact" panose="020B0806030902050204" pitchFamily="34" charset="0"/>
                </a:rPr>
                <a:t>NOV</a:t>
              </a:r>
              <a:endParaRPr lang="en-US" sz="3200" dirty="0">
                <a:ln>
                  <a:solidFill>
                    <a:srgbClr val="FF0000"/>
                  </a:solidFill>
                </a:ln>
                <a:solidFill>
                  <a:schemeClr val="bg1"/>
                </a:solidFill>
                <a:latin typeface="Impact" panose="020B0806030902050204" pitchFamily="34" charset="0"/>
              </a:endParaRPr>
            </a:p>
          </p:txBody>
        </p:sp>
      </p:grpSp>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27</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
        <p:nvSpPr>
          <p:cNvPr id="12" name="Rounded Rectangle 11"/>
          <p:cNvSpPr/>
          <p:nvPr/>
        </p:nvSpPr>
        <p:spPr>
          <a:xfrm>
            <a:off x="860213" y="3676691"/>
            <a:ext cx="6934200" cy="1569660"/>
          </a:xfrm>
          <a:prstGeom prst="roundRect">
            <a:avLst/>
          </a:prstGeom>
          <a:solidFill>
            <a:srgbClr val="FFDE37"/>
          </a:solid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xtBox 1"/>
          <p:cNvSpPr txBox="1"/>
          <p:nvPr/>
        </p:nvSpPr>
        <p:spPr>
          <a:xfrm>
            <a:off x="1181100" y="3717642"/>
            <a:ext cx="6781800" cy="1384995"/>
          </a:xfrm>
          <a:prstGeom prst="rect">
            <a:avLst/>
          </a:prstGeom>
          <a:noFill/>
        </p:spPr>
        <p:txBody>
          <a:bodyPr wrap="square" rtlCol="0">
            <a:spAutoFit/>
          </a:bodyPr>
          <a:lstStyle/>
          <a:p>
            <a:r>
              <a:rPr lang="en-US" sz="2800" dirty="0"/>
              <a:t>**NOTE: An organization failing to file 990 form for three consecutive years will automatically </a:t>
            </a:r>
            <a:r>
              <a:rPr lang="en-US" sz="2800" u="sng" dirty="0"/>
              <a:t>lose its tax-exempt status</a:t>
            </a:r>
            <a:r>
              <a:rPr lang="en-US" sz="2800" dirty="0"/>
              <a:t>. </a:t>
            </a:r>
          </a:p>
        </p:txBody>
      </p:sp>
    </p:spTree>
    <p:custDataLst>
      <p:tags r:id="rId1"/>
    </p:custDataLst>
    <p:extLst>
      <p:ext uri="{BB962C8B-B14F-4D97-AF65-F5344CB8AC3E}">
        <p14:creationId xmlns:p14="http://schemas.microsoft.com/office/powerpoint/2010/main" val="10567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1333221"/>
            <a:ext cx="6705601" cy="523220"/>
          </a:xfrm>
          <a:prstGeom prst="rect">
            <a:avLst/>
          </a:prstGeom>
          <a:noFill/>
          <a:ln>
            <a:noFill/>
          </a:ln>
        </p:spPr>
        <p:txBody>
          <a:bodyPr wrap="square" rtlCol="0">
            <a:spAutoFit/>
          </a:bodyPr>
          <a:lstStyle/>
          <a:p>
            <a:pPr algn="ctr"/>
            <a:r>
              <a:rPr lang="en-US" sz="2800" dirty="0"/>
              <a:t>ANNUAL AUDIT</a:t>
            </a:r>
            <a:endParaRPr lang="en-US" sz="4800" dirty="0"/>
          </a:p>
        </p:txBody>
      </p:sp>
      <p:sp>
        <p:nvSpPr>
          <p:cNvPr id="8" name="TextBox 7"/>
          <p:cNvSpPr txBox="1"/>
          <p:nvPr/>
        </p:nvSpPr>
        <p:spPr>
          <a:xfrm>
            <a:off x="2299988" y="2082230"/>
            <a:ext cx="5486400" cy="830997"/>
          </a:xfrm>
          <a:prstGeom prst="rect">
            <a:avLst/>
          </a:prstGeom>
          <a:noFill/>
          <a:ln w="28575">
            <a:solidFill>
              <a:srgbClr val="7030A0"/>
            </a:solidFill>
          </a:ln>
        </p:spPr>
        <p:txBody>
          <a:bodyPr wrap="square" rtlCol="0">
            <a:spAutoFit/>
          </a:bodyPr>
          <a:lstStyle/>
          <a:p>
            <a:pPr algn="ctr"/>
            <a:r>
              <a:rPr lang="en-US" sz="2400" dirty="0"/>
              <a:t>PURPOSE:  Assure financial accountability &amp; compliance with LCI requirements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28</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ANNUAL AUDIT</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
        <p:nvSpPr>
          <p:cNvPr id="2" name="TextBox 1"/>
          <p:cNvSpPr txBox="1"/>
          <p:nvPr/>
        </p:nvSpPr>
        <p:spPr>
          <a:xfrm>
            <a:off x="1905000" y="3275399"/>
            <a:ext cx="6056594" cy="1661993"/>
          </a:xfrm>
          <a:prstGeom prst="rect">
            <a:avLst/>
          </a:prstGeom>
          <a:noFill/>
        </p:spPr>
        <p:txBody>
          <a:bodyPr wrap="none" rtlCol="0">
            <a:spAutoFit/>
          </a:bodyPr>
          <a:lstStyle/>
          <a:p>
            <a:r>
              <a:rPr lang="en-US" sz="2800" dirty="0"/>
              <a:t>Appoint audit committee:</a:t>
            </a:r>
          </a:p>
          <a:p>
            <a:pPr marL="342900" indent="-342900">
              <a:buFont typeface="Arial" panose="020B0604020202020204" pitchFamily="34" charset="0"/>
              <a:buChar char="•"/>
            </a:pPr>
            <a:r>
              <a:rPr lang="en-US" sz="2800" dirty="0"/>
              <a:t>Past President, Secretary, or Treasurer</a:t>
            </a:r>
          </a:p>
          <a:p>
            <a:pPr marL="342900" indent="-342900">
              <a:buFont typeface="Arial" panose="020B0604020202020204" pitchFamily="34" charset="0"/>
              <a:buChar char="•"/>
            </a:pPr>
            <a:r>
              <a:rPr lang="en-US" sz="2800" dirty="0"/>
              <a:t>Two additional members</a:t>
            </a:r>
          </a:p>
          <a:p>
            <a:endParaRPr lang="en-US" dirty="0"/>
          </a:p>
        </p:txBody>
      </p:sp>
    </p:spTree>
    <p:custDataLst>
      <p:tags r:id="rId1"/>
    </p:custDataLst>
    <p:extLst>
      <p:ext uri="{BB962C8B-B14F-4D97-AF65-F5344CB8AC3E}">
        <p14:creationId xmlns:p14="http://schemas.microsoft.com/office/powerpoint/2010/main" val="19520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1453040"/>
            <a:ext cx="6990495" cy="523220"/>
          </a:xfrm>
          <a:prstGeom prst="rect">
            <a:avLst/>
          </a:prstGeom>
          <a:noFill/>
          <a:ln>
            <a:noFill/>
          </a:ln>
        </p:spPr>
        <p:txBody>
          <a:bodyPr wrap="square" rtlCol="0">
            <a:spAutoFit/>
          </a:bodyPr>
          <a:lstStyle/>
          <a:p>
            <a:r>
              <a:rPr lang="en-US" sz="2800" dirty="0"/>
              <a:t>GATHER FOR AUDIT COMMITTEE:</a:t>
            </a:r>
            <a:endParaRPr lang="en-US" sz="4800" dirty="0"/>
          </a:p>
        </p:txBody>
      </p:sp>
      <p:sp>
        <p:nvSpPr>
          <p:cNvPr id="8" name="TextBox 7"/>
          <p:cNvSpPr txBox="1"/>
          <p:nvPr/>
        </p:nvSpPr>
        <p:spPr>
          <a:xfrm>
            <a:off x="1752600" y="2083237"/>
            <a:ext cx="67056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Approved budgets</a:t>
            </a:r>
          </a:p>
          <a:p>
            <a:pPr marL="342900" indent="-342900">
              <a:buFont typeface="Arial" panose="020B0604020202020204" pitchFamily="34" charset="0"/>
              <a:buChar char="•"/>
            </a:pPr>
            <a:r>
              <a:rPr lang="en-US" sz="2800" dirty="0"/>
              <a:t>Bank Statements and Cancelled Checks</a:t>
            </a:r>
          </a:p>
          <a:p>
            <a:pPr marL="342900" indent="-342900">
              <a:buFont typeface="Arial" panose="020B0604020202020204" pitchFamily="34" charset="0"/>
              <a:buChar char="•"/>
            </a:pPr>
            <a:r>
              <a:rPr lang="en-US" sz="2800" dirty="0"/>
              <a:t>Check Register &amp; bank reconciliations</a:t>
            </a:r>
          </a:p>
          <a:p>
            <a:pPr marL="342900" indent="-342900">
              <a:buFont typeface="Arial" panose="020B0604020202020204" pitchFamily="34" charset="0"/>
              <a:buChar char="•"/>
            </a:pPr>
            <a:r>
              <a:rPr lang="en-US" sz="2800" dirty="0"/>
              <a:t>Financial Statement for Year End</a:t>
            </a:r>
          </a:p>
          <a:p>
            <a:pPr marL="342900" indent="-342900">
              <a:buFont typeface="Arial" panose="020B0604020202020204" pitchFamily="34" charset="0"/>
              <a:buChar char="•"/>
            </a:pPr>
            <a:r>
              <a:rPr lang="en-US" sz="2800" dirty="0"/>
              <a:t>Paid Bills File</a:t>
            </a:r>
          </a:p>
          <a:p>
            <a:pPr marL="342900" indent="-342900">
              <a:buFont typeface="Arial" panose="020B0604020202020204" pitchFamily="34" charset="0"/>
              <a:buChar char="•"/>
            </a:pPr>
            <a:r>
              <a:rPr lang="en-US" sz="2800" dirty="0"/>
              <a:t>Summary of Receipts</a:t>
            </a:r>
          </a:p>
          <a:p>
            <a:pPr marL="342900" indent="-342900">
              <a:buFont typeface="Arial" panose="020B0604020202020204" pitchFamily="34" charset="0"/>
              <a:buChar char="•"/>
            </a:pPr>
            <a:r>
              <a:rPr lang="en-US" sz="2800" dirty="0"/>
              <a:t>List of Uncollected Dues</a:t>
            </a:r>
          </a:p>
          <a:p>
            <a:pPr marL="342900" indent="-342900">
              <a:buFont typeface="Arial" panose="020B0604020202020204" pitchFamily="34" charset="0"/>
              <a:buChar char="•"/>
            </a:pPr>
            <a:r>
              <a:rPr lang="en-US" sz="2800" dirty="0"/>
              <a:t>List of Unpaid Bills</a:t>
            </a:r>
          </a:p>
          <a:p>
            <a:pPr marL="342900" indent="-342900">
              <a:buFont typeface="Arial" panose="020B0604020202020204" pitchFamily="34" charset="0"/>
              <a:buChar char="•"/>
            </a:pPr>
            <a:r>
              <a:rPr lang="en-US" sz="2800" dirty="0"/>
              <a:t>Club members’ dues invoices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29</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ANNUAL AUDIT</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15394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0" presetClass="entr" presetSubtype="0" fill="hold" nodeType="afterEffect">
                                  <p:stCondLst>
                                    <p:cond delay="20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500"/>
                                        <p:tgtEl>
                                          <p:spTgt spid="8">
                                            <p:txEl>
                                              <p:pRg st="0" end="0"/>
                                            </p:txEl>
                                          </p:spTgt>
                                        </p:tgtEl>
                                      </p:cBhvr>
                                    </p:animEffect>
                                  </p:childTnLst>
                                </p:cTn>
                              </p:par>
                            </p:childTnLst>
                          </p:cTn>
                        </p:par>
                        <p:par>
                          <p:cTn id="18" fill="hold">
                            <p:stCondLst>
                              <p:cond delay="6000"/>
                            </p:stCondLst>
                            <p:childTnLst>
                              <p:par>
                                <p:cTn id="19" presetID="10" presetClass="entr" presetSubtype="0" fill="hold" nodeType="afterEffect">
                                  <p:stCondLst>
                                    <p:cond delay="200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500"/>
                                        <p:tgtEl>
                                          <p:spTgt spid="8">
                                            <p:txEl>
                                              <p:pRg st="1" end="1"/>
                                            </p:txEl>
                                          </p:spTgt>
                                        </p:tgtEl>
                                      </p:cBhvr>
                                    </p:animEffect>
                                  </p:childTnLst>
                                </p:cTn>
                              </p:par>
                            </p:childTnLst>
                          </p:cTn>
                        </p:par>
                        <p:par>
                          <p:cTn id="22" fill="hold">
                            <p:stCondLst>
                              <p:cond delay="9500"/>
                            </p:stCondLst>
                            <p:childTnLst>
                              <p:par>
                                <p:cTn id="23" presetID="10" presetClass="entr" presetSubtype="0" fill="hold" nodeType="afterEffect">
                                  <p:stCondLst>
                                    <p:cond delay="2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500"/>
                                        <p:tgtEl>
                                          <p:spTgt spid="8">
                                            <p:txEl>
                                              <p:pRg st="2" end="2"/>
                                            </p:txEl>
                                          </p:spTgt>
                                        </p:tgtEl>
                                      </p:cBhvr>
                                    </p:animEffect>
                                  </p:childTnLst>
                                </p:cTn>
                              </p:par>
                            </p:childTnLst>
                          </p:cTn>
                        </p:par>
                        <p:par>
                          <p:cTn id="26" fill="hold">
                            <p:stCondLst>
                              <p:cond delay="13000"/>
                            </p:stCondLst>
                            <p:childTnLst>
                              <p:par>
                                <p:cTn id="27" presetID="10" presetClass="entr" presetSubtype="0" fill="hold" nodeType="afterEffect">
                                  <p:stCondLst>
                                    <p:cond delay="200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500"/>
                                        <p:tgtEl>
                                          <p:spTgt spid="8">
                                            <p:txEl>
                                              <p:pRg st="3" end="3"/>
                                            </p:txEl>
                                          </p:spTgt>
                                        </p:tgtEl>
                                      </p:cBhvr>
                                    </p:animEffect>
                                  </p:childTnLst>
                                </p:cTn>
                              </p:par>
                            </p:childTnLst>
                          </p:cTn>
                        </p:par>
                        <p:par>
                          <p:cTn id="30" fill="hold">
                            <p:stCondLst>
                              <p:cond delay="16500"/>
                            </p:stCondLst>
                            <p:childTnLst>
                              <p:par>
                                <p:cTn id="31" presetID="10" presetClass="entr" presetSubtype="0" fill="hold" nodeType="afterEffect">
                                  <p:stCondLst>
                                    <p:cond delay="200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500"/>
                                        <p:tgtEl>
                                          <p:spTgt spid="8">
                                            <p:txEl>
                                              <p:pRg st="4" end="4"/>
                                            </p:txEl>
                                          </p:spTgt>
                                        </p:tgtEl>
                                      </p:cBhvr>
                                    </p:animEffect>
                                  </p:childTnLst>
                                </p:cTn>
                              </p:par>
                            </p:childTnLst>
                          </p:cTn>
                        </p:par>
                        <p:par>
                          <p:cTn id="34" fill="hold">
                            <p:stCondLst>
                              <p:cond delay="20000"/>
                            </p:stCondLst>
                            <p:childTnLst>
                              <p:par>
                                <p:cTn id="35" presetID="10" presetClass="entr" presetSubtype="0" fill="hold" nodeType="afterEffect">
                                  <p:stCondLst>
                                    <p:cond delay="200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500"/>
                                        <p:tgtEl>
                                          <p:spTgt spid="8">
                                            <p:txEl>
                                              <p:pRg st="5" end="5"/>
                                            </p:txEl>
                                          </p:spTgt>
                                        </p:tgtEl>
                                      </p:cBhvr>
                                    </p:animEffect>
                                  </p:childTnLst>
                                </p:cTn>
                              </p:par>
                            </p:childTnLst>
                          </p:cTn>
                        </p:par>
                        <p:par>
                          <p:cTn id="38" fill="hold">
                            <p:stCondLst>
                              <p:cond delay="23500"/>
                            </p:stCondLst>
                            <p:childTnLst>
                              <p:par>
                                <p:cTn id="39" presetID="10" presetClass="entr" presetSubtype="0" fill="hold" nodeType="afterEffect">
                                  <p:stCondLst>
                                    <p:cond delay="200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1500"/>
                                        <p:tgtEl>
                                          <p:spTgt spid="8">
                                            <p:txEl>
                                              <p:pRg st="6" end="6"/>
                                            </p:txEl>
                                          </p:spTgt>
                                        </p:tgtEl>
                                      </p:cBhvr>
                                    </p:animEffect>
                                  </p:childTnLst>
                                </p:cTn>
                              </p:par>
                            </p:childTnLst>
                          </p:cTn>
                        </p:par>
                        <p:par>
                          <p:cTn id="42" fill="hold">
                            <p:stCondLst>
                              <p:cond delay="27000"/>
                            </p:stCondLst>
                            <p:childTnLst>
                              <p:par>
                                <p:cTn id="43" presetID="10" presetClass="entr" presetSubtype="0" fill="hold" nodeType="afterEffect">
                                  <p:stCondLst>
                                    <p:cond delay="200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1500"/>
                                        <p:tgtEl>
                                          <p:spTgt spid="8">
                                            <p:txEl>
                                              <p:pRg st="7" end="7"/>
                                            </p:txEl>
                                          </p:spTgt>
                                        </p:tgtEl>
                                      </p:cBhvr>
                                    </p:animEffect>
                                  </p:childTnLst>
                                </p:cTn>
                              </p:par>
                            </p:childTnLst>
                          </p:cTn>
                        </p:par>
                        <p:par>
                          <p:cTn id="46" fill="hold">
                            <p:stCondLst>
                              <p:cond delay="30500"/>
                            </p:stCondLst>
                            <p:childTnLst>
                              <p:par>
                                <p:cTn id="47" presetID="10" presetClass="entr" presetSubtype="0" fill="hold" nodeType="afterEffect">
                                  <p:stCondLst>
                                    <p:cond delay="200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500"/>
                                        <p:tgtEl>
                                          <p:spTgt spid="8">
                                            <p:txEl>
                                              <p:pRg st="8" end="8"/>
                                            </p:txEl>
                                          </p:spTgt>
                                        </p:tgtEl>
                                      </p:cBhvr>
                                    </p:animEffect>
                                  </p:childTnLst>
                                </p:cTn>
                              </p:par>
                            </p:childTnLst>
                          </p:cTn>
                        </p:par>
                        <p:par>
                          <p:cTn id="50" fill="hold">
                            <p:stCondLst>
                              <p:cond delay="3400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539633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09600" y="2812713"/>
            <a:ext cx="8077200" cy="3908762"/>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Attending all club and board meetings </a:t>
            </a:r>
          </a:p>
          <a:p>
            <a:pPr marL="800100" lvl="1" indent="-342900">
              <a:spcAft>
                <a:spcPts val="1200"/>
              </a:spcAft>
              <a:buFont typeface="Arial" panose="020B0604020202020204" pitchFamily="34" charset="0"/>
              <a:buChar char="•"/>
            </a:pPr>
            <a:r>
              <a:rPr lang="en-US" sz="2800" dirty="0"/>
              <a:t>Preparing club budgets </a:t>
            </a:r>
          </a:p>
          <a:p>
            <a:pPr marL="800100" lvl="1" indent="-342900">
              <a:spcAft>
                <a:spcPts val="1200"/>
              </a:spcAft>
              <a:buFont typeface="Arial" panose="020B0604020202020204" pitchFamily="34" charset="0"/>
              <a:buChar char="•"/>
            </a:pPr>
            <a:r>
              <a:rPr lang="en-US" sz="2800" dirty="0"/>
              <a:t>Setting annual members’ dues </a:t>
            </a:r>
          </a:p>
          <a:p>
            <a:pPr marL="800100" lvl="1" indent="-342900">
              <a:spcAft>
                <a:spcPts val="1200"/>
              </a:spcAft>
              <a:buFont typeface="Arial" panose="020B0604020202020204" pitchFamily="34" charset="0"/>
              <a:buChar char="•"/>
            </a:pPr>
            <a:r>
              <a:rPr lang="en-US" sz="2800" dirty="0"/>
              <a:t>Receive and deposit monies into approved bank</a:t>
            </a:r>
          </a:p>
          <a:p>
            <a:pPr marL="800100" lvl="1" indent="-342900">
              <a:spcAft>
                <a:spcPts val="1200"/>
              </a:spcAft>
              <a:buFont typeface="Arial" panose="020B0604020202020204" pitchFamily="34" charset="0"/>
              <a:buChar char="•"/>
            </a:pPr>
            <a:r>
              <a:rPr lang="en-US" sz="2800" dirty="0"/>
              <a:t>Making payments on behalf of the club  </a:t>
            </a:r>
          </a:p>
          <a:p>
            <a:pPr marL="800100" lvl="1" indent="-342900">
              <a:spcAft>
                <a:spcPts val="1200"/>
              </a:spcAft>
              <a:buFont typeface="Arial" panose="020B0604020202020204" pitchFamily="34" charset="0"/>
              <a:buChar char="•"/>
            </a:pPr>
            <a:endParaRPr lang="en-US" sz="2800" dirty="0"/>
          </a:p>
          <a:p>
            <a:pPr marL="800100" lvl="1" indent="-342900">
              <a:spcAft>
                <a:spcPts val="1200"/>
              </a:spcAft>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1486158"/>
            <a:ext cx="7010400" cy="830997"/>
          </a:xfrm>
          <a:prstGeom prst="rect">
            <a:avLst/>
          </a:prstGeom>
          <a:noFill/>
          <a:ln>
            <a:noFill/>
          </a:ln>
        </p:spPr>
        <p:txBody>
          <a:bodyPr wrap="square" rtlCol="0">
            <a:spAutoFit/>
          </a:bodyPr>
          <a:lstStyle/>
          <a:p>
            <a:r>
              <a:rPr lang="en-US" sz="2400" dirty="0"/>
              <a:t>As the club financial officer and member of the board of directors, your primary responsibilities include…</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40369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1453040"/>
            <a:ext cx="6990495" cy="523220"/>
          </a:xfrm>
          <a:prstGeom prst="rect">
            <a:avLst/>
          </a:prstGeom>
          <a:noFill/>
          <a:ln>
            <a:noFill/>
          </a:ln>
        </p:spPr>
        <p:txBody>
          <a:bodyPr wrap="square" rtlCol="0">
            <a:spAutoFit/>
          </a:bodyPr>
          <a:lstStyle/>
          <a:p>
            <a:r>
              <a:rPr lang="en-US" sz="2800" dirty="0"/>
              <a:t>AUDIT COMMITTEE SHOULD:</a:t>
            </a:r>
            <a:endParaRPr lang="en-US" sz="4800" dirty="0"/>
          </a:p>
        </p:txBody>
      </p:sp>
      <p:sp>
        <p:nvSpPr>
          <p:cNvPr id="8" name="TextBox 7"/>
          <p:cNvSpPr txBox="1"/>
          <p:nvPr/>
        </p:nvSpPr>
        <p:spPr>
          <a:xfrm>
            <a:off x="1592609" y="2323992"/>
            <a:ext cx="6345735" cy="3539430"/>
          </a:xfrm>
          <a:prstGeom prst="rect">
            <a:avLst/>
          </a:prstGeom>
          <a:noFill/>
        </p:spPr>
        <p:txBody>
          <a:bodyPr wrap="square" rtlCol="0">
            <a:spAutoFit/>
          </a:bodyPr>
          <a:lstStyle/>
          <a:p>
            <a:pPr marL="514350" indent="-514350">
              <a:buFont typeface="+mj-lt"/>
              <a:buAutoNum type="arabicPeriod"/>
            </a:pPr>
            <a:r>
              <a:rPr lang="en-US" sz="2800" dirty="0"/>
              <a:t>Review Financial Statements for accuracy and to be sure it totals</a:t>
            </a:r>
          </a:p>
          <a:p>
            <a:pPr marL="514350" indent="-514350">
              <a:buFont typeface="+mj-lt"/>
              <a:buAutoNum type="arabicPeriod"/>
            </a:pPr>
            <a:r>
              <a:rPr lang="en-US" sz="2800" dirty="0"/>
              <a:t>Review deposits – supported by deposit slips</a:t>
            </a:r>
          </a:p>
          <a:p>
            <a:pPr marL="514350" indent="-514350">
              <a:buFont typeface="+mj-lt"/>
              <a:buAutoNum type="arabicPeriod"/>
            </a:pPr>
            <a:r>
              <a:rPr lang="en-US" sz="2800" dirty="0"/>
              <a:t>Disbursements – test checks and supporting documents</a:t>
            </a:r>
          </a:p>
          <a:p>
            <a:pPr marL="514350" indent="-514350">
              <a:buFont typeface="+mj-lt"/>
              <a:buAutoNum type="arabicPeriod"/>
            </a:pPr>
            <a:r>
              <a:rPr lang="en-US" sz="2800" dirty="0"/>
              <a:t>Reporting – write letter to club and Board of Directors with findings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30</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ANNUAL AUDIT</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23637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0" presetClass="entr" presetSubtype="0" fill="hold" nodeType="afterEffect">
                                  <p:stCondLst>
                                    <p:cond delay="20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500"/>
                                        <p:tgtEl>
                                          <p:spTgt spid="8">
                                            <p:txEl>
                                              <p:pRg st="0" end="0"/>
                                            </p:txEl>
                                          </p:spTgt>
                                        </p:tgtEl>
                                      </p:cBhvr>
                                    </p:animEffect>
                                  </p:childTnLst>
                                </p:cTn>
                              </p:par>
                            </p:childTnLst>
                          </p:cTn>
                        </p:par>
                        <p:par>
                          <p:cTn id="18" fill="hold">
                            <p:stCondLst>
                              <p:cond delay="6000"/>
                            </p:stCondLst>
                            <p:childTnLst>
                              <p:par>
                                <p:cTn id="19" presetID="10" presetClass="entr" presetSubtype="0" fill="hold" nodeType="afterEffect">
                                  <p:stCondLst>
                                    <p:cond delay="200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500"/>
                                        <p:tgtEl>
                                          <p:spTgt spid="8">
                                            <p:txEl>
                                              <p:pRg st="1" end="1"/>
                                            </p:txEl>
                                          </p:spTgt>
                                        </p:tgtEl>
                                      </p:cBhvr>
                                    </p:animEffect>
                                  </p:childTnLst>
                                </p:cTn>
                              </p:par>
                            </p:childTnLst>
                          </p:cTn>
                        </p:par>
                        <p:par>
                          <p:cTn id="22" fill="hold">
                            <p:stCondLst>
                              <p:cond delay="9500"/>
                            </p:stCondLst>
                            <p:childTnLst>
                              <p:par>
                                <p:cTn id="23" presetID="10" presetClass="entr" presetSubtype="0" fill="hold" nodeType="afterEffect">
                                  <p:stCondLst>
                                    <p:cond delay="2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500"/>
                                        <p:tgtEl>
                                          <p:spTgt spid="8">
                                            <p:txEl>
                                              <p:pRg st="2" end="2"/>
                                            </p:txEl>
                                          </p:spTgt>
                                        </p:tgtEl>
                                      </p:cBhvr>
                                    </p:animEffect>
                                  </p:childTnLst>
                                </p:cTn>
                              </p:par>
                            </p:childTnLst>
                          </p:cTn>
                        </p:par>
                        <p:par>
                          <p:cTn id="26" fill="hold">
                            <p:stCondLst>
                              <p:cond delay="13000"/>
                            </p:stCondLst>
                            <p:childTnLst>
                              <p:par>
                                <p:cTn id="27" presetID="10" presetClass="entr" presetSubtype="0" fill="hold" nodeType="afterEffect">
                                  <p:stCondLst>
                                    <p:cond delay="200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500"/>
                                        <p:tgtEl>
                                          <p:spTgt spid="8">
                                            <p:txEl>
                                              <p:pRg st="3" end="3"/>
                                            </p:txEl>
                                          </p:spTgt>
                                        </p:tgtEl>
                                      </p:cBhvr>
                                    </p:animEffect>
                                  </p:childTnLst>
                                </p:cTn>
                              </p:par>
                            </p:childTnLst>
                          </p:cTn>
                        </p:par>
                        <p:par>
                          <p:cTn id="30" fill="hold">
                            <p:stCondLst>
                              <p:cond delay="16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905000" y="1333221"/>
            <a:ext cx="6990495" cy="523220"/>
          </a:xfrm>
          <a:prstGeom prst="rect">
            <a:avLst/>
          </a:prstGeom>
          <a:noFill/>
          <a:ln>
            <a:noFill/>
          </a:ln>
        </p:spPr>
        <p:txBody>
          <a:bodyPr wrap="square" rtlCol="0">
            <a:spAutoFit/>
          </a:bodyPr>
          <a:lstStyle/>
          <a:p>
            <a:r>
              <a:rPr lang="en-US" sz="2800" dirty="0"/>
              <a:t>YEAR END</a:t>
            </a:r>
            <a:endParaRPr lang="en-US" sz="4800" dirty="0"/>
          </a:p>
        </p:txBody>
      </p:sp>
      <p:sp>
        <p:nvSpPr>
          <p:cNvPr id="8" name="TextBox 7"/>
          <p:cNvSpPr txBox="1"/>
          <p:nvPr/>
        </p:nvSpPr>
        <p:spPr>
          <a:xfrm>
            <a:off x="1752600" y="2083237"/>
            <a:ext cx="67056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Final report to club. </a:t>
            </a:r>
          </a:p>
          <a:p>
            <a:r>
              <a:rPr lang="en-US" sz="2800" dirty="0"/>
              <a:t> </a:t>
            </a:r>
          </a:p>
          <a:p>
            <a:pPr marL="342900" indent="-342900">
              <a:buFont typeface="Arial" panose="020B0604020202020204" pitchFamily="34" charset="0"/>
              <a:buChar char="•"/>
            </a:pPr>
            <a:r>
              <a:rPr lang="en-US" sz="2800" dirty="0"/>
              <a:t>Pay the bills for installation of officers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Complete the Audit with Audit Committee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FILE IRS FORM 990</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Prepare to transition to next treasurer</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31</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Year End</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15848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796912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71615" y="1127230"/>
            <a:ext cx="6858000" cy="1000274"/>
          </a:xfrm>
          <a:prstGeom prst="rect">
            <a:avLst/>
          </a:prstGeom>
          <a:noFill/>
        </p:spPr>
        <p:txBody>
          <a:bodyPr wrap="square" rtlCol="0">
            <a:spAutoFit/>
          </a:bodyPr>
          <a:lstStyle/>
          <a:p>
            <a:endParaRPr lang="en-US" sz="1100" dirty="0"/>
          </a:p>
          <a:p>
            <a:r>
              <a:rPr lang="en-US" sz="2400" dirty="0"/>
              <a:t>Before you officially take office, there are a several steps you can take to better prepare yourself. </a:t>
            </a:r>
          </a:p>
        </p:txBody>
      </p:sp>
      <p:sp>
        <p:nvSpPr>
          <p:cNvPr id="7" name="TextBox 6"/>
          <p:cNvSpPr txBox="1"/>
          <p:nvPr/>
        </p:nvSpPr>
        <p:spPr>
          <a:xfrm>
            <a:off x="457200" y="2133600"/>
            <a:ext cx="615553" cy="4267200"/>
          </a:xfrm>
          <a:prstGeom prst="rect">
            <a:avLst/>
          </a:prstGeom>
          <a:solidFill>
            <a:srgbClr val="FFDE37"/>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1155335" y="2336462"/>
            <a:ext cx="7543800" cy="3539430"/>
          </a:xfrm>
          <a:prstGeom prst="rect">
            <a:avLst/>
          </a:prstGeom>
          <a:noFill/>
        </p:spPr>
        <p:txBody>
          <a:bodyPr wrap="square" rtlCol="0">
            <a:spAutoFit/>
          </a:bodyPr>
          <a:lstStyle/>
          <a:p>
            <a:pPr marL="342900" indent="-342900">
              <a:buFont typeface="Arial" panose="020B0604020202020204" pitchFamily="34" charset="0"/>
              <a:buChar char="•"/>
            </a:pPr>
            <a:r>
              <a:rPr lang="en-US" sz="2200" dirty="0"/>
              <a:t>Attend Club Officer Training</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Meet with the current treasurer, Audit Committee  -determine status and balances of all club accounts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Help incoming president select Finance Committee</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Review the club’s current budget to better understand the club’s monetary needs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Confirm location of bank accounts and obtain necessary signatures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32</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28600" y="304804"/>
            <a:ext cx="8839230" cy="761996"/>
            <a:chOff x="152384" y="0"/>
            <a:chExt cx="8839230" cy="761996"/>
          </a:xfrm>
          <a:solidFill>
            <a:srgbClr val="7030A0"/>
          </a:solidFill>
        </p:grpSpPr>
        <p:sp>
          <p:nvSpPr>
            <p:cNvPr id="11" name="Rounded Rectangle 10"/>
            <p:cNvSpPr/>
            <p:nvPr/>
          </p:nvSpPr>
          <p:spPr>
            <a:xfrm>
              <a:off x="152384" y="0"/>
              <a:ext cx="8839230" cy="761996"/>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12" name="Rounded Rectangle 4"/>
            <p:cNvSpPr/>
            <p:nvPr/>
          </p:nvSpPr>
          <p:spPr>
            <a:xfrm>
              <a:off x="189582" y="37198"/>
              <a:ext cx="8764834" cy="68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Planning Your Term</a:t>
              </a:r>
            </a:p>
          </p:txBody>
        </p:sp>
      </p:gr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115438"/>
            <a:ext cx="1170979" cy="1077767"/>
          </a:xfrm>
          <a:prstGeom prst="rect">
            <a:avLst/>
          </a:prstGeom>
        </p:spPr>
      </p:pic>
    </p:spTree>
    <p:custDataLst>
      <p:tags r:id="rId1"/>
    </p:custDataLst>
    <p:extLst>
      <p:ext uri="{BB962C8B-B14F-4D97-AF65-F5344CB8AC3E}">
        <p14:creationId xmlns:p14="http://schemas.microsoft.com/office/powerpoint/2010/main" val="34285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1500"/>
                                        <p:tgtEl>
                                          <p:spTgt spid="8">
                                            <p:txEl>
                                              <p:pRg st="0" end="0"/>
                                            </p:txEl>
                                          </p:spTgt>
                                        </p:tgtEl>
                                      </p:cBhvr>
                                    </p:animEffect>
                                  </p:childTnLst>
                                </p:cTn>
                              </p:par>
                            </p:childTnLst>
                          </p:cTn>
                        </p:par>
                        <p:par>
                          <p:cTn id="14" fill="hold">
                            <p:stCondLst>
                              <p:cond delay="5500"/>
                            </p:stCondLst>
                            <p:childTnLst>
                              <p:par>
                                <p:cTn id="15" presetID="22" presetClass="entr" presetSubtype="8" fill="hold" nodeType="afterEffect">
                                  <p:stCondLst>
                                    <p:cond delay="100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500"/>
                                        <p:tgtEl>
                                          <p:spTgt spid="8">
                                            <p:txEl>
                                              <p:pRg st="2" end="2"/>
                                            </p:txEl>
                                          </p:spTgt>
                                        </p:tgtEl>
                                      </p:cBhvr>
                                    </p:animEffect>
                                  </p:childTnLst>
                                </p:cTn>
                              </p:par>
                            </p:childTnLst>
                          </p:cTn>
                        </p:par>
                        <p:par>
                          <p:cTn id="18" fill="hold">
                            <p:stCondLst>
                              <p:cond delay="8000"/>
                            </p:stCondLst>
                            <p:childTnLst>
                              <p:par>
                                <p:cTn id="19" presetID="22" presetClass="entr" presetSubtype="8" fill="hold" nodeType="afterEffect">
                                  <p:stCondLst>
                                    <p:cond delay="200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1500"/>
                                        <p:tgtEl>
                                          <p:spTgt spid="8">
                                            <p:txEl>
                                              <p:pRg st="4" end="4"/>
                                            </p:txEl>
                                          </p:spTgt>
                                        </p:tgtEl>
                                      </p:cBhvr>
                                    </p:animEffect>
                                  </p:childTnLst>
                                </p:cTn>
                              </p:par>
                            </p:childTnLst>
                          </p:cTn>
                        </p:par>
                        <p:par>
                          <p:cTn id="22" fill="hold">
                            <p:stCondLst>
                              <p:cond delay="11500"/>
                            </p:stCondLst>
                            <p:childTnLst>
                              <p:par>
                                <p:cTn id="23" presetID="22" presetClass="entr" presetSubtype="8" fill="hold" nodeType="afterEffect">
                                  <p:stCondLst>
                                    <p:cond delay="150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left)">
                                      <p:cBhvr>
                                        <p:cTn id="25" dur="1500"/>
                                        <p:tgtEl>
                                          <p:spTgt spid="8">
                                            <p:txEl>
                                              <p:pRg st="6" end="6"/>
                                            </p:txEl>
                                          </p:spTgt>
                                        </p:tgtEl>
                                      </p:cBhvr>
                                    </p:animEffect>
                                  </p:childTnLst>
                                </p:cTn>
                              </p:par>
                            </p:childTnLst>
                          </p:cTn>
                        </p:par>
                        <p:par>
                          <p:cTn id="26" fill="hold">
                            <p:stCondLst>
                              <p:cond delay="14500"/>
                            </p:stCondLst>
                            <p:childTnLst>
                              <p:par>
                                <p:cTn id="27" presetID="22" presetClass="entr" presetSubtype="8" fill="hold" nodeType="afterEffect">
                                  <p:stCondLst>
                                    <p:cond delay="200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wipe(left)">
                                      <p:cBhvr>
                                        <p:cTn id="29" dur="1500"/>
                                        <p:tgtEl>
                                          <p:spTgt spid="8">
                                            <p:txEl>
                                              <p:pRg st="8" end="8"/>
                                            </p:txEl>
                                          </p:spTgt>
                                        </p:tgtEl>
                                      </p:cBhvr>
                                    </p:animEffect>
                                  </p:childTnLst>
                                </p:cTn>
                              </p:par>
                            </p:childTnLst>
                          </p:cTn>
                        </p:par>
                        <p:par>
                          <p:cTn id="30" fill="hold">
                            <p:stCondLst>
                              <p:cond delay="18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703870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44040" y="1168902"/>
            <a:ext cx="6858000" cy="954107"/>
          </a:xfrm>
          <a:prstGeom prst="rect">
            <a:avLst/>
          </a:prstGeom>
          <a:noFill/>
        </p:spPr>
        <p:txBody>
          <a:bodyPr wrap="square" rtlCol="0">
            <a:spAutoFit/>
          </a:bodyPr>
          <a:lstStyle/>
          <a:p>
            <a:endParaRPr lang="en-US" sz="2800" dirty="0"/>
          </a:p>
          <a:p>
            <a:r>
              <a:rPr lang="en-US" sz="2800" dirty="0"/>
              <a:t>Meeting with Previous Treasurer</a:t>
            </a:r>
          </a:p>
        </p:txBody>
      </p:sp>
      <p:sp>
        <p:nvSpPr>
          <p:cNvPr id="7" name="TextBox 6"/>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1188720" y="2680779"/>
            <a:ext cx="7543800"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Verify administrative and project account balance</a:t>
            </a:r>
          </a:p>
          <a:p>
            <a:pPr marL="171450" indent="-17145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Determine dues owed and outstanding revenue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Verify amounts owed for scholarships and other expenses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33</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155189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nodeType="afterEffect">
                                  <p:stCondLst>
                                    <p:cond delay="25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1500"/>
                                        <p:tgtEl>
                                          <p:spTgt spid="8">
                                            <p:txEl>
                                              <p:pRg st="2" end="2"/>
                                            </p:txEl>
                                          </p:spTgt>
                                        </p:tgtEl>
                                      </p:cBhvr>
                                    </p:animEffect>
                                  </p:childTnLst>
                                </p:cTn>
                              </p:par>
                            </p:childTnLst>
                          </p:cTn>
                        </p:par>
                        <p:par>
                          <p:cTn id="14" fill="hold">
                            <p:stCondLst>
                              <p:cond delay="8000"/>
                            </p:stCondLst>
                            <p:childTnLst>
                              <p:par>
                                <p:cTn id="15" presetID="22" presetClass="entr" presetSubtype="8" fill="hold" nodeType="afterEffect">
                                  <p:stCondLst>
                                    <p:cond delay="250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500"/>
                                        <p:tgtEl>
                                          <p:spTgt spid="8">
                                            <p:txEl>
                                              <p:pRg st="4" end="4"/>
                                            </p:txEl>
                                          </p:spTgt>
                                        </p:tgtEl>
                                      </p:cBhvr>
                                    </p:animEffect>
                                  </p:childTnLst>
                                </p:cTn>
                              </p:par>
                            </p:childTnLst>
                          </p:cTn>
                        </p:par>
                        <p:par>
                          <p:cTn id="18" fill="hold">
                            <p:stCondLst>
                              <p:cond delay="12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789892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1143000" y="2133600"/>
            <a:ext cx="7620000" cy="4216539"/>
          </a:xfrm>
          <a:prstGeom prst="rect">
            <a:avLst/>
          </a:prstGeom>
          <a:noFill/>
        </p:spPr>
        <p:txBody>
          <a:bodyPr wrap="square" rtlCol="0">
            <a:spAutoFit/>
          </a:bodyPr>
          <a:lstStyle/>
          <a:p>
            <a:pPr marL="342900" indent="-342900">
              <a:buFont typeface="Arial" panose="020B0604020202020204" pitchFamily="34" charset="0"/>
              <a:buChar char="•"/>
            </a:pPr>
            <a:r>
              <a:rPr lang="en-US" sz="2200" dirty="0"/>
              <a:t>Select a </a:t>
            </a:r>
            <a:r>
              <a:rPr lang="en-US" sz="2200" b="1" dirty="0"/>
              <a:t>format</a:t>
            </a:r>
            <a:r>
              <a:rPr lang="en-US" sz="2200" dirty="0"/>
              <a:t> for your financial reports to the board of directors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Set up the </a:t>
            </a:r>
            <a:r>
              <a:rPr lang="en-US" sz="2200" b="1" dirty="0"/>
              <a:t>filing</a:t>
            </a:r>
            <a:r>
              <a:rPr lang="en-US" sz="2200" dirty="0"/>
              <a:t> </a:t>
            </a:r>
            <a:r>
              <a:rPr lang="en-US" sz="2200" b="1" dirty="0"/>
              <a:t>system</a:t>
            </a:r>
            <a:r>
              <a:rPr lang="en-US" sz="2200" dirty="0"/>
              <a:t> for maintaining an audit trail of paid items and deposit records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b="1" dirty="0"/>
              <a:t>Create</a:t>
            </a:r>
            <a:r>
              <a:rPr lang="en-US" sz="2200" dirty="0"/>
              <a:t> </a:t>
            </a:r>
            <a:r>
              <a:rPr lang="en-US" sz="2200" b="1" dirty="0"/>
              <a:t>your account </a:t>
            </a:r>
            <a:r>
              <a:rPr lang="en-US" sz="2200" dirty="0"/>
              <a:t>and review training materials in my </a:t>
            </a:r>
            <a:r>
              <a:rPr lang="en-US" sz="2200" b="1" dirty="0"/>
              <a:t>MyLCI</a:t>
            </a:r>
            <a:endParaRPr lang="en-US" sz="2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Work with club secretary to </a:t>
            </a:r>
            <a:r>
              <a:rPr lang="en-US" sz="2200" b="1" dirty="0"/>
              <a:t>confirm membership information </a:t>
            </a:r>
            <a:r>
              <a:rPr lang="en-US" sz="2200" dirty="0"/>
              <a:t>for billing purposes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Work with club secretary to help </a:t>
            </a:r>
            <a:r>
              <a:rPr lang="en-US" sz="2200" b="1" dirty="0"/>
              <a:t>prepare</a:t>
            </a:r>
            <a:r>
              <a:rPr lang="en-US" sz="2200" dirty="0"/>
              <a:t> </a:t>
            </a:r>
            <a:r>
              <a:rPr lang="en-US" sz="2200" b="1" dirty="0"/>
              <a:t>dues</a:t>
            </a:r>
            <a:r>
              <a:rPr lang="en-US" sz="2200" dirty="0"/>
              <a:t> </a:t>
            </a:r>
            <a:r>
              <a:rPr lang="en-US" sz="2200" b="1" dirty="0"/>
              <a:t>invoices</a:t>
            </a:r>
            <a:r>
              <a:rPr lang="en-US" sz="2200" dirty="0"/>
              <a:t> for members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34</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28800" y="1119979"/>
            <a:ext cx="6858000" cy="1000274"/>
          </a:xfrm>
          <a:prstGeom prst="rect">
            <a:avLst/>
          </a:prstGeom>
          <a:noFill/>
        </p:spPr>
        <p:txBody>
          <a:bodyPr wrap="square" rtlCol="0">
            <a:spAutoFit/>
          </a:bodyPr>
          <a:lstStyle/>
          <a:p>
            <a:endParaRPr lang="en-US" sz="1100" dirty="0"/>
          </a:p>
          <a:p>
            <a:r>
              <a:rPr lang="en-US" sz="2400" dirty="0"/>
              <a:t>Before you officially take office, there are a several steps you can take to better prepare yourself. </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extLst>
      <p:ext uri="{BB962C8B-B14F-4D97-AF65-F5344CB8AC3E}">
        <p14:creationId xmlns:p14="http://schemas.microsoft.com/office/powerpoint/2010/main" val="32775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1500"/>
                                        <p:tgtEl>
                                          <p:spTgt spid="8">
                                            <p:txEl>
                                              <p:pRg st="2" end="2"/>
                                            </p:txEl>
                                          </p:spTgt>
                                        </p:tgtEl>
                                      </p:cBhvr>
                                    </p:animEffect>
                                  </p:childTnLst>
                                </p:cTn>
                              </p:par>
                            </p:childTnLst>
                          </p:cTn>
                        </p:par>
                        <p:par>
                          <p:cTn id="12" fill="hold">
                            <p:stCondLst>
                              <p:cond delay="5000"/>
                            </p:stCondLst>
                            <p:childTnLst>
                              <p:par>
                                <p:cTn id="13" presetID="22" presetClass="entr" presetSubtype="8" fill="hold" nodeType="afterEffect">
                                  <p:stCondLst>
                                    <p:cond delay="200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500"/>
                                        <p:tgtEl>
                                          <p:spTgt spid="8">
                                            <p:txEl>
                                              <p:pRg st="4" end="4"/>
                                            </p:txEl>
                                          </p:spTgt>
                                        </p:tgtEl>
                                      </p:cBhvr>
                                    </p:animEffect>
                                  </p:childTnLst>
                                </p:cTn>
                              </p:par>
                            </p:childTnLst>
                          </p:cTn>
                        </p:par>
                        <p:par>
                          <p:cTn id="16" fill="hold">
                            <p:stCondLst>
                              <p:cond delay="8500"/>
                            </p:stCondLst>
                            <p:childTnLst>
                              <p:par>
                                <p:cTn id="17" presetID="22" presetClass="entr" presetSubtype="8" fill="hold" nodeType="afterEffect">
                                  <p:stCondLst>
                                    <p:cond delay="200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left)">
                                      <p:cBhvr>
                                        <p:cTn id="19" dur="1500"/>
                                        <p:tgtEl>
                                          <p:spTgt spid="8">
                                            <p:txEl>
                                              <p:pRg st="6" end="6"/>
                                            </p:txEl>
                                          </p:spTgt>
                                        </p:tgtEl>
                                      </p:cBhvr>
                                    </p:animEffect>
                                  </p:childTnLst>
                                </p:cTn>
                              </p:par>
                            </p:childTnLst>
                          </p:cTn>
                        </p:par>
                        <p:par>
                          <p:cTn id="20" fill="hold">
                            <p:stCondLst>
                              <p:cond delay="12000"/>
                            </p:stCondLst>
                            <p:childTnLst>
                              <p:par>
                                <p:cTn id="21" presetID="22" presetClass="entr" presetSubtype="8" fill="hold" nodeType="afterEffect">
                                  <p:stCondLst>
                                    <p:cond delay="200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wipe(left)">
                                      <p:cBhvr>
                                        <p:cTn id="23" dur="1500"/>
                                        <p:tgtEl>
                                          <p:spTgt spid="8">
                                            <p:txEl>
                                              <p:pRg st="8" end="8"/>
                                            </p:txEl>
                                          </p:spTgt>
                                        </p:tgtEl>
                                      </p:cBhvr>
                                    </p:animEffect>
                                  </p:childTnLst>
                                </p:cTn>
                              </p:par>
                            </p:childTnLst>
                          </p:cTn>
                        </p:par>
                        <p:par>
                          <p:cTn id="24" fill="hold">
                            <p:stCondLst>
                              <p:cond delay="15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bg1"/>
                </a:solidFill>
              </a:rPr>
              <a:t>Odds and Ends</a:t>
            </a:r>
          </a:p>
        </p:txBody>
      </p:sp>
      <p:sp>
        <p:nvSpPr>
          <p:cNvPr id="63491" name="Content Placeholder 5"/>
          <p:cNvSpPr>
            <a:spLocks noGrp="1"/>
          </p:cNvSpPr>
          <p:nvPr>
            <p:ph idx="1"/>
          </p:nvPr>
        </p:nvSpPr>
        <p:spPr>
          <a:xfrm>
            <a:off x="1524000" y="2104860"/>
            <a:ext cx="7086600" cy="3840163"/>
          </a:xfrm>
        </p:spPr>
        <p:txBody>
          <a:bodyPr/>
          <a:lstStyle/>
          <a:p>
            <a:pPr>
              <a:lnSpc>
                <a:spcPct val="150000"/>
              </a:lnSpc>
            </a:pPr>
            <a:r>
              <a:rPr lang="en-US" altLang="en-US" sz="3200" dirty="0"/>
              <a:t>Sales Tax Exemption Certificate</a:t>
            </a:r>
          </a:p>
          <a:p>
            <a:pPr>
              <a:lnSpc>
                <a:spcPct val="150000"/>
              </a:lnSpc>
            </a:pPr>
            <a:r>
              <a:rPr lang="en-US" altLang="en-US" sz="3200" dirty="0"/>
              <a:t>Register with the State to be tax exempt</a:t>
            </a:r>
          </a:p>
          <a:p>
            <a:pPr>
              <a:lnSpc>
                <a:spcPct val="150000"/>
              </a:lnSpc>
            </a:pPr>
            <a:r>
              <a:rPr lang="en-US" altLang="en-US" sz="3200" dirty="0"/>
              <a:t>Surety Bonds</a:t>
            </a:r>
          </a:p>
          <a:p>
            <a:pPr>
              <a:lnSpc>
                <a:spcPct val="150000"/>
              </a:lnSpc>
            </a:pPr>
            <a:r>
              <a:rPr lang="en-US" altLang="en-US" sz="3200" dirty="0"/>
              <a:t>Liability Insurance</a:t>
            </a:r>
          </a:p>
          <a:p>
            <a:endParaRPr lang="en-US" altLang="en-US" dirty="0"/>
          </a:p>
          <a:p>
            <a:endParaRPr lang="en-US" altLang="en-US" dirty="0"/>
          </a:p>
        </p:txBody>
      </p:sp>
      <p:grpSp>
        <p:nvGrpSpPr>
          <p:cNvPr id="4" name="Group 3"/>
          <p:cNvGrpSpPr/>
          <p:nvPr/>
        </p:nvGrpSpPr>
        <p:grpSpPr>
          <a:xfrm>
            <a:off x="152385" y="271538"/>
            <a:ext cx="8839230" cy="750273"/>
            <a:chOff x="0" y="11726"/>
            <a:chExt cx="8839230" cy="750273"/>
          </a:xfrm>
        </p:grpSpPr>
        <p:sp>
          <p:nvSpPr>
            <p:cNvPr id="6" name="Rounded Rectangle 5"/>
            <p:cNvSpPr/>
            <p:nvPr/>
          </p:nvSpPr>
          <p:spPr>
            <a:xfrm>
              <a:off x="0" y="11726"/>
              <a:ext cx="8839230" cy="750273"/>
            </a:xfrm>
            <a:prstGeom prst="roundRect">
              <a:avLst/>
            </a:prstGeom>
            <a:solidFill>
              <a:srgbClr val="7030A0"/>
            </a:solidFill>
            <a:ln/>
          </p:spPr>
          <p:style>
            <a:lnRef idx="0">
              <a:schemeClr val="accent6"/>
            </a:lnRef>
            <a:fillRef idx="3">
              <a:schemeClr val="accent6"/>
            </a:fillRef>
            <a:effectRef idx="3">
              <a:schemeClr val="accent6"/>
            </a:effectRef>
            <a:fontRef idx="minor">
              <a:schemeClr val="lt1"/>
            </a:fontRef>
          </p:style>
        </p:sp>
        <p:sp>
          <p:nvSpPr>
            <p:cNvPr id="7" name="Rounded Rectangle 4"/>
            <p:cNvSpPr/>
            <p:nvPr/>
          </p:nvSpPr>
          <p:spPr>
            <a:xfrm>
              <a:off x="36625" y="48351"/>
              <a:ext cx="8765980" cy="67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dirty="0">
                  <a:latin typeface="Cambria" panose="02040503050406030204" pitchFamily="18" charset="0"/>
                </a:rPr>
                <a:t>ODDS AND ENDS</a:t>
              </a:r>
              <a:endParaRPr lang="en-US" sz="3200" kern="1200" dirty="0"/>
            </a:p>
          </p:txBody>
        </p:sp>
      </p:grpSp>
      <p:sp>
        <p:nvSpPr>
          <p:cNvPr id="8" name="TextBox 7"/>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extLst>
      <p:ext uri="{BB962C8B-B14F-4D97-AF65-F5344CB8AC3E}">
        <p14:creationId xmlns:p14="http://schemas.microsoft.com/office/powerpoint/2010/main" val="7262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0508962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981200" y="1148566"/>
            <a:ext cx="6848475" cy="1369606"/>
          </a:xfrm>
          <a:prstGeom prst="rect">
            <a:avLst/>
          </a:prstGeom>
          <a:noFill/>
          <a:ln>
            <a:noFill/>
          </a:ln>
        </p:spPr>
        <p:txBody>
          <a:bodyPr wrap="square" rtlCol="0">
            <a:spAutoFit/>
          </a:bodyPr>
          <a:lstStyle/>
          <a:p>
            <a:endParaRPr lang="en-US" sz="1100" dirty="0"/>
          </a:p>
          <a:p>
            <a:pPr marL="342900" indent="-342900">
              <a:buFont typeface="Arial" panose="020B0604020202020204" pitchFamily="34" charset="0"/>
              <a:buChar char="•"/>
            </a:pPr>
            <a:r>
              <a:rPr lang="en-US" sz="2400" dirty="0">
                <a:hlinkClick r:id="rId9"/>
              </a:rPr>
              <a:t>https://www.lionsclubs.org/en</a:t>
            </a:r>
            <a:endParaRPr lang="en-US" sz="2400" dirty="0"/>
          </a:p>
          <a:p>
            <a:pPr marL="342900" indent="-342900">
              <a:buFont typeface="Arial" panose="020B0604020202020204" pitchFamily="34" charset="0"/>
              <a:buChar char="•"/>
            </a:pPr>
            <a:r>
              <a:rPr lang="en-US" sz="2400" dirty="0"/>
              <a:t>Reporting website </a:t>
            </a:r>
          </a:p>
          <a:p>
            <a:pPr marL="342900" indent="-342900">
              <a:buFont typeface="Arial" panose="020B0604020202020204" pitchFamily="34" charset="0"/>
              <a:buChar char="•"/>
            </a:pPr>
            <a:endParaRPr lang="en-US" sz="2400" dirty="0"/>
          </a:p>
        </p:txBody>
      </p:sp>
      <p:sp>
        <p:nvSpPr>
          <p:cNvPr id="5" name="Footer Placeholder 4"/>
          <p:cNvSpPr>
            <a:spLocks noGrp="1"/>
          </p:cNvSpPr>
          <p:nvPr>
            <p:ph type="ftr" sz="quarter" idx="11"/>
          </p:nvPr>
        </p:nvSpPr>
        <p:spPr/>
        <p:txBody>
          <a:bodyPr/>
          <a:lstStyle/>
          <a:p>
            <a:r>
              <a:rPr lang="en-US"/>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36</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00" y="381000"/>
            <a:ext cx="1524000" cy="434340"/>
          </a:xfrm>
          <a:prstGeom prst="rect">
            <a:avLst/>
          </a:prstGeom>
          <a:solidFill>
            <a:srgbClr val="FFDE3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My LCI</a:t>
            </a: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6131" y="2307255"/>
            <a:ext cx="5076669" cy="3179145"/>
          </a:xfrm>
          <a:prstGeom prst="rect">
            <a:avLst/>
          </a:prstGeom>
          <a:ln>
            <a:solidFill>
              <a:schemeClr val="tx1"/>
            </a:solidFill>
          </a:ln>
        </p:spPr>
      </p:pic>
      <p:sp>
        <p:nvSpPr>
          <p:cNvPr id="7" name="Rectangle 6"/>
          <p:cNvSpPr/>
          <p:nvPr/>
        </p:nvSpPr>
        <p:spPr>
          <a:xfrm>
            <a:off x="4724400" y="2514600"/>
            <a:ext cx="304800" cy="304800"/>
          </a:xfrm>
          <a:prstGeom prst="rect">
            <a:avLst/>
          </a:prstGeom>
          <a:no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049F7B-38F6-9A88-B852-8AD72A296875}"/>
              </a:ext>
            </a:extLst>
          </p:cNvPr>
          <p:cNvSpPr txBox="1"/>
          <p:nvPr/>
        </p:nvSpPr>
        <p:spPr>
          <a:xfrm>
            <a:off x="2046070" y="5713226"/>
            <a:ext cx="5356659"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LCI is introducing a new website in July</a:t>
            </a:r>
            <a:r>
              <a:rPr lang="en-US" dirty="0"/>
              <a:t>.</a:t>
            </a:r>
          </a:p>
        </p:txBody>
      </p:sp>
    </p:spTree>
    <p:custDataLst>
      <p:tags r:id="rId1"/>
    </p:custDataLst>
    <p:extLst>
      <p:ext uri="{BB962C8B-B14F-4D97-AF65-F5344CB8AC3E}">
        <p14:creationId xmlns:p14="http://schemas.microsoft.com/office/powerpoint/2010/main" val="40655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4000"/>
                            </p:stCondLst>
                            <p:childTnLst>
                              <p:par>
                                <p:cTn id="9" presetID="10" presetClass="entr" presetSubtype="0" fill="hold" nodeType="afterEffect">
                                  <p:stCondLst>
                                    <p:cond delay="3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4185272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37</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7675" y="2076304"/>
            <a:ext cx="8412861" cy="1384995"/>
          </a:xfrm>
          <a:prstGeom prst="rect">
            <a:avLst/>
          </a:prstGeom>
          <a:noFill/>
          <a:ln>
            <a:noFill/>
          </a:ln>
        </p:spPr>
        <p:txBody>
          <a:bodyPr wrap="square" rtlCol="0">
            <a:spAutoFit/>
          </a:bodyPr>
          <a:lstStyle/>
          <a:p>
            <a:r>
              <a:rPr lang="en-US" sz="2800" dirty="0"/>
              <a:t>Once new club officers are reported to LCI headquarters, an </a:t>
            </a:r>
            <a:r>
              <a:rPr lang="en-US" sz="2800" b="1" dirty="0"/>
              <a:t>email will be sent</a:t>
            </a:r>
            <a:r>
              <a:rPr lang="en-US" sz="2800" dirty="0"/>
              <a:t>, providing information on how to access the system and select your password.  </a:t>
            </a:r>
          </a:p>
        </p:txBody>
      </p:sp>
      <p:sp>
        <p:nvSpPr>
          <p:cNvPr id="2" name="Rectangle 1"/>
          <p:cNvSpPr/>
          <p:nvPr/>
        </p:nvSpPr>
        <p:spPr>
          <a:xfrm>
            <a:off x="447675" y="4198203"/>
            <a:ext cx="8229172" cy="954107"/>
          </a:xfrm>
          <a:prstGeom prst="rect">
            <a:avLst/>
          </a:prstGeom>
        </p:spPr>
        <p:txBody>
          <a:bodyPr wrap="square">
            <a:spAutoFit/>
          </a:bodyPr>
          <a:lstStyle/>
          <a:p>
            <a:r>
              <a:rPr lang="en-US" sz="2800" dirty="0"/>
              <a:t>More information on submitting reports can also be found in the Club Officer Team Manual.   </a:t>
            </a:r>
          </a:p>
        </p:txBody>
      </p:sp>
      <p:pic>
        <p:nvPicPr>
          <p:cNvPr id="13" name="Picture 3" descr="C:\Users\vcicero\AppData\Local\Microsoft\Windows\Temporary Internet Files\Content.IE5\K57U1TM8\MC900371050[1].wmf">
            <a:hlinkClick r:id="rId11" tooltip="Click here to access the Club Officer Team Manual"/>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4200" y="4755817"/>
            <a:ext cx="400074" cy="438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44421" y="143153"/>
            <a:ext cx="1170979" cy="1077767"/>
          </a:xfrm>
          <a:prstGeom prst="rect">
            <a:avLst/>
          </a:prstGeom>
        </p:spPr>
      </p:pic>
    </p:spTree>
    <p:extLst>
      <p:ext uri="{BB962C8B-B14F-4D97-AF65-F5344CB8AC3E}">
        <p14:creationId xmlns:p14="http://schemas.microsoft.com/office/powerpoint/2010/main" val="218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p:stCondLst>
                                    <p:cond delay="2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425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2209800"/>
            <a:ext cx="4803648" cy="4313238"/>
          </a:xfrm>
        </p:spPr>
        <p:txBody>
          <a:bodyPr rtlCol="0">
            <a:noAutofit/>
          </a:bodyPr>
          <a:lstStyle/>
          <a:p>
            <a:pPr eaLnBrk="1" fontAlgn="auto" hangingPunct="1">
              <a:spcAft>
                <a:spcPts val="0"/>
              </a:spcAft>
              <a:defRPr/>
            </a:pPr>
            <a:r>
              <a:rPr lang="en-US" sz="2700" dirty="0"/>
              <a:t>View membership</a:t>
            </a:r>
          </a:p>
          <a:p>
            <a:pPr eaLnBrk="1" fontAlgn="auto" hangingPunct="1">
              <a:spcAft>
                <a:spcPts val="0"/>
              </a:spcAft>
              <a:defRPr/>
            </a:pPr>
            <a:r>
              <a:rPr lang="en-US" sz="2700" dirty="0"/>
              <a:t>Access and download club statements and per capita invoices</a:t>
            </a:r>
          </a:p>
          <a:p>
            <a:pPr eaLnBrk="1" fontAlgn="auto" hangingPunct="1">
              <a:spcAft>
                <a:spcPts val="0"/>
              </a:spcAft>
              <a:defRPr/>
            </a:pPr>
            <a:r>
              <a:rPr lang="en-US" sz="2700" dirty="0"/>
              <a:t>Opt-out of paper copies</a:t>
            </a:r>
          </a:p>
          <a:p>
            <a:pPr eaLnBrk="1" fontAlgn="auto" hangingPunct="1">
              <a:spcAft>
                <a:spcPts val="0"/>
              </a:spcAft>
              <a:defRPr/>
            </a:pPr>
            <a:r>
              <a:rPr lang="en-US" sz="2700" dirty="0"/>
              <a:t>Make online payments</a:t>
            </a:r>
          </a:p>
          <a:p>
            <a:pPr eaLnBrk="1" fontAlgn="auto" hangingPunct="1">
              <a:spcAft>
                <a:spcPts val="0"/>
              </a:spcAft>
              <a:defRPr/>
            </a:pPr>
            <a:r>
              <a:rPr lang="en-US" sz="2700" dirty="0"/>
              <a:t>Make reports</a:t>
            </a:r>
          </a:p>
          <a:p>
            <a:pPr eaLnBrk="1" fontAlgn="auto" hangingPunct="1">
              <a:spcAft>
                <a:spcPts val="0"/>
              </a:spcAft>
              <a:defRPr/>
            </a:pPr>
            <a:r>
              <a:rPr lang="en-US" sz="2700" dirty="0"/>
              <a:t>Online training</a:t>
            </a:r>
          </a:p>
          <a:p>
            <a:pPr eaLnBrk="1" fontAlgn="auto" hangingPunct="1">
              <a:spcAft>
                <a:spcPts val="0"/>
              </a:spcAft>
              <a:defRPr/>
            </a:pPr>
            <a:endParaRPr lang="en-US" sz="2700" dirty="0"/>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5943600" y="2667000"/>
            <a:ext cx="27813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304770" y="381002"/>
            <a:ext cx="8839230" cy="761996"/>
            <a:chOff x="152384" y="1"/>
            <a:chExt cx="8839230" cy="761996"/>
          </a:xfrm>
        </p:grpSpPr>
        <p:sp>
          <p:nvSpPr>
            <p:cNvPr id="10" name="Rounded Rectangle 9"/>
            <p:cNvSpPr/>
            <p:nvPr/>
          </p:nvSpPr>
          <p:spPr>
            <a:xfrm>
              <a:off x="152384" y="1"/>
              <a:ext cx="8839230" cy="761996"/>
            </a:xfrm>
            <a:prstGeom prst="roundRect">
              <a:avLst/>
            </a:prstGeom>
            <a:ln/>
          </p:spPr>
          <p:style>
            <a:lnRef idx="1">
              <a:schemeClr val="accent6"/>
            </a:lnRef>
            <a:fillRef idx="3">
              <a:schemeClr val="accent6"/>
            </a:fillRef>
            <a:effectRef idx="2">
              <a:schemeClr val="accent6"/>
            </a:effectRef>
            <a:fontRef idx="minor">
              <a:schemeClr val="lt1"/>
            </a:fontRef>
          </p:style>
        </p:sp>
        <p:sp>
          <p:nvSpPr>
            <p:cNvPr id="11" name="Rounded Rectangle 4"/>
            <p:cNvSpPr/>
            <p:nvPr/>
          </p:nvSpPr>
          <p:spPr>
            <a:xfrm>
              <a:off x="189582" y="37199"/>
              <a:ext cx="8764834" cy="687600"/>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Responsibilities of the Club Treasurer </a:t>
              </a:r>
            </a:p>
          </p:txBody>
        </p:sp>
      </p:grpSp>
      <p:sp>
        <p:nvSpPr>
          <p:cNvPr id="19" name="Rectangle 18"/>
          <p:cNvSpPr/>
          <p:nvPr/>
        </p:nvSpPr>
        <p:spPr>
          <a:xfrm>
            <a:off x="6568751" y="544830"/>
            <a:ext cx="1524000" cy="434340"/>
          </a:xfrm>
          <a:prstGeom prst="rect">
            <a:avLst/>
          </a:prstGeom>
          <a:solidFill>
            <a:srgbClr val="FFDE3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My LCI</a:t>
            </a:r>
          </a:p>
        </p:txBody>
      </p:sp>
      <p:sp>
        <p:nvSpPr>
          <p:cNvPr id="2" name="TextBox 1"/>
          <p:cNvSpPr txBox="1"/>
          <p:nvPr/>
        </p:nvSpPr>
        <p:spPr>
          <a:xfrm>
            <a:off x="1066800" y="1524000"/>
            <a:ext cx="3161250" cy="523220"/>
          </a:xfrm>
          <a:prstGeom prst="rect">
            <a:avLst/>
          </a:prstGeom>
          <a:noFill/>
        </p:spPr>
        <p:txBody>
          <a:bodyPr wrap="none" rtlCol="0">
            <a:spAutoFit/>
          </a:bodyPr>
          <a:lstStyle/>
          <a:p>
            <a:r>
              <a:rPr lang="en-US" sz="2800" dirty="0"/>
              <a:t>On My LCI You Can…</a:t>
            </a:r>
          </a:p>
        </p:txBody>
      </p:sp>
    </p:spTree>
    <p:extLst>
      <p:ext uri="{BB962C8B-B14F-4D97-AF65-F5344CB8AC3E}">
        <p14:creationId xmlns:p14="http://schemas.microsoft.com/office/powerpoint/2010/main" val="72852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2749"/>
                                          </p:stCondLst>
                                        </p:cTn>
                                        <p:tgtEl>
                                          <p:spTgt spid="3">
                                            <p:txEl>
                                              <p:pRg st="0" end="0"/>
                                            </p:txEl>
                                          </p:spTgt>
                                        </p:tgtEl>
                                        <p:attrNameLst>
                                          <p:attrName>style.visibility</p:attrName>
                                        </p:attrNameLst>
                                      </p:cBhvr>
                                      <p:to>
                                        <p:strVal val="visible"/>
                                      </p:to>
                                    </p:set>
                                  </p:childTnLst>
                                </p:cTn>
                              </p:par>
                            </p:childTnLst>
                          </p:cTn>
                        </p:par>
                        <p:par>
                          <p:cTn id="7" fill="hold" nodeType="withGroup">
                            <p:stCondLst>
                              <p:cond delay="2750"/>
                            </p:stCondLst>
                            <p:childTnLst>
                              <p:par>
                                <p:cTn id="8" presetID="1" presetClass="entr" presetSubtype="0" fill="hold" nodeType="afterEffect">
                                  <p:stCondLst>
                                    <p:cond delay="2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withGroup">
                            <p:stCondLst>
                              <p:cond delay="55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withGroup">
                            <p:stCondLst>
                              <p:cond delay="8500"/>
                            </p:stCondLst>
                            <p:childTnLst>
                              <p:par>
                                <p:cTn id="14" presetID="1" presetClass="entr" presetSubtype="0" fill="hold" nodeType="afterEffect">
                                  <p:stCondLst>
                                    <p:cond delay="2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250"/>
                            </p:stCondLst>
                            <p:childTnLst>
                              <p:par>
                                <p:cTn id="17" presetID="1" presetClass="entr" presetSubtype="0" fill="hold" nodeType="afterEffect">
                                  <p:stCondLst>
                                    <p:cond delay="27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4000"/>
                            </p:stCondLst>
                            <p:childTnLst>
                              <p:par>
                                <p:cTn id="20" presetID="1" presetClass="entr" presetSubtype="0" fill="hold" nodeType="afterEffect">
                                  <p:stCondLst>
                                    <p:cond delay="27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438400"/>
            <a:ext cx="7543800" cy="3840163"/>
          </a:xfrm>
        </p:spPr>
        <p:txBody>
          <a:bodyPr>
            <a:normAutofit/>
          </a:bodyPr>
          <a:lstStyle/>
          <a:p>
            <a:pPr marL="0" indent="0" eaLnBrk="1" hangingPunct="1">
              <a:lnSpc>
                <a:spcPct val="150000"/>
              </a:lnSpc>
              <a:buNone/>
            </a:pPr>
            <a:r>
              <a:rPr lang="en-US" altLang="en-US" sz="2800" dirty="0"/>
              <a:t>Statements:</a:t>
            </a:r>
          </a:p>
          <a:p>
            <a:pPr lvl="1" eaLnBrk="1" hangingPunct="1">
              <a:lnSpc>
                <a:spcPct val="150000"/>
              </a:lnSpc>
            </a:pPr>
            <a:r>
              <a:rPr lang="en-US" altLang="en-US" sz="2800" dirty="0"/>
              <a:t>You may view them the day they are generated</a:t>
            </a:r>
          </a:p>
          <a:p>
            <a:pPr lvl="1" eaLnBrk="1" hangingPunct="1">
              <a:lnSpc>
                <a:spcPct val="150000"/>
              </a:lnSpc>
            </a:pPr>
            <a:r>
              <a:rPr lang="en-US" altLang="en-US" sz="2800" dirty="0"/>
              <a:t>View them from several years back</a:t>
            </a:r>
          </a:p>
          <a:p>
            <a:pPr lvl="1" eaLnBrk="1" hangingPunct="1">
              <a:lnSpc>
                <a:spcPct val="150000"/>
              </a:lnSpc>
            </a:pPr>
            <a:r>
              <a:rPr lang="en-US" altLang="en-US" sz="2800" dirty="0"/>
              <a:t>Can be viewed by  club and district officers</a:t>
            </a:r>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6B8A2FD8-49A7-4E6F-A972-A772FA9E4C94}" type="slidenum">
              <a:rPr lang="en-US" altLang="en-US" sz="1600" smtClean="0">
                <a:latin typeface="Trebuchet MS" panose="020B0603020202020204" pitchFamily="34" charset="0"/>
              </a:rPr>
              <a:pPr>
                <a:spcBef>
                  <a:spcPct val="0"/>
                </a:spcBef>
                <a:buClrTx/>
                <a:buSzTx/>
                <a:buFontTx/>
                <a:buNone/>
              </a:pPr>
              <a:t>39</a:t>
            </a:fld>
            <a:endParaRPr lang="en-US" altLang="en-US" sz="1600">
              <a:latin typeface="Trebuchet MS" panose="020B0603020202020204" pitchFamily="34" charset="0"/>
            </a:endParaRPr>
          </a:p>
        </p:txBody>
      </p:sp>
      <p:grpSp>
        <p:nvGrpSpPr>
          <p:cNvPr id="5" name="Group 4"/>
          <p:cNvGrpSpPr/>
          <p:nvPr/>
        </p:nvGrpSpPr>
        <p:grpSpPr>
          <a:xfrm>
            <a:off x="283434" y="381002"/>
            <a:ext cx="8839230" cy="761996"/>
            <a:chOff x="152384" y="1"/>
            <a:chExt cx="8839230" cy="761996"/>
          </a:xfrm>
          <a:solidFill>
            <a:srgbClr val="7030A0"/>
          </a:solidFill>
        </p:grpSpPr>
        <p:sp>
          <p:nvSpPr>
            <p:cNvPr id="6" name="Rounded Rectangle 5"/>
            <p:cNvSpPr/>
            <p:nvPr/>
          </p:nvSpPr>
          <p:spPr>
            <a:xfrm>
              <a:off x="152384" y="1"/>
              <a:ext cx="8839230" cy="761996"/>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7" name="Rounded Rectangle 4"/>
            <p:cNvSpPr/>
            <p:nvPr/>
          </p:nvSpPr>
          <p:spPr>
            <a:xfrm>
              <a:off x="189582" y="37199"/>
              <a:ext cx="8764834" cy="68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dirty="0"/>
                <a:t>Online Statements</a:t>
              </a:r>
              <a:endParaRPr lang="en-US" sz="2800" kern="1200" dirty="0"/>
            </a:p>
          </p:txBody>
        </p:sp>
      </p:grpSp>
      <p:sp>
        <p:nvSpPr>
          <p:cNvPr id="8" name="Rectangle 7"/>
          <p:cNvSpPr/>
          <p:nvPr/>
        </p:nvSpPr>
        <p:spPr>
          <a:xfrm>
            <a:off x="6568751" y="544830"/>
            <a:ext cx="1524000" cy="434340"/>
          </a:xfrm>
          <a:prstGeom prst="rect">
            <a:avLst/>
          </a:prstGeom>
          <a:solidFill>
            <a:srgbClr val="FFDE3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My LCI</a:t>
            </a:r>
          </a:p>
        </p:txBody>
      </p:sp>
      <p:sp>
        <p:nvSpPr>
          <p:cNvPr id="9" name="TextBox 8"/>
          <p:cNvSpPr txBox="1"/>
          <p:nvPr/>
        </p:nvSpPr>
        <p:spPr>
          <a:xfrm>
            <a:off x="457200" y="2209800"/>
            <a:ext cx="615553" cy="4267200"/>
          </a:xfrm>
          <a:prstGeom prst="rect">
            <a:avLst/>
          </a:prstGeom>
          <a:solidFill>
            <a:srgbClr val="FFDE37"/>
          </a:solidFill>
        </p:spPr>
        <p:txBody>
          <a:bodyPr vert="vert270" wrap="square" rtlCol="0" anchor="ctr" anchorCtr="0">
            <a:spAutoFit/>
          </a:bodyPr>
          <a:lstStyle/>
          <a:p>
            <a:pPr algn="ct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6" y="1132033"/>
            <a:ext cx="1170979" cy="1077767"/>
          </a:xfrm>
          <a:prstGeom prst="rect">
            <a:avLst/>
          </a:prstGeom>
        </p:spPr>
      </p:pic>
    </p:spTree>
    <p:extLst>
      <p:ext uri="{BB962C8B-B14F-4D97-AF65-F5344CB8AC3E}">
        <p14:creationId xmlns:p14="http://schemas.microsoft.com/office/powerpoint/2010/main" val="2100165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8363088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45008" y="2657316"/>
            <a:ext cx="8077200" cy="3600986"/>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Keep and maintain records of club receipts and disbursements</a:t>
            </a:r>
          </a:p>
          <a:p>
            <a:pPr marL="800100" lvl="1" indent="-342900">
              <a:spcAft>
                <a:spcPts val="1200"/>
              </a:spcAft>
              <a:buFont typeface="Arial" panose="020B0604020202020204" pitchFamily="34" charset="0"/>
              <a:buChar char="•"/>
            </a:pPr>
            <a:r>
              <a:rPr lang="en-US" sz="2800" dirty="0"/>
              <a:t>File club taxes</a:t>
            </a:r>
          </a:p>
          <a:p>
            <a:pPr marL="800100" lvl="1" indent="-342900">
              <a:spcAft>
                <a:spcPts val="1200"/>
              </a:spcAft>
              <a:buFont typeface="Arial" panose="020B0604020202020204" pitchFamily="34" charset="0"/>
              <a:buChar char="•"/>
            </a:pPr>
            <a:r>
              <a:rPr lang="en-US" sz="2800" dirty="0"/>
              <a:t>Prepare and submit regular financial reports</a:t>
            </a:r>
          </a:p>
          <a:p>
            <a:pPr marL="800100" lvl="1" indent="-342900">
              <a:spcAft>
                <a:spcPts val="1200"/>
              </a:spcAft>
              <a:buFont typeface="Arial" panose="020B0604020202020204" pitchFamily="34" charset="0"/>
              <a:buChar char="•"/>
            </a:pPr>
            <a:r>
              <a:rPr lang="en-US" sz="2800" dirty="0"/>
              <a:t>Deliver financial accounts, funds and records to your successor</a:t>
            </a:r>
          </a:p>
          <a:p>
            <a:pPr marL="800100" lvl="1" indent="-342900">
              <a:spcAft>
                <a:spcPts val="1200"/>
              </a:spcAft>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1496545"/>
            <a:ext cx="7010400" cy="830997"/>
          </a:xfrm>
          <a:prstGeom prst="rect">
            <a:avLst/>
          </a:prstGeom>
          <a:noFill/>
          <a:ln>
            <a:noFill/>
          </a:ln>
        </p:spPr>
        <p:txBody>
          <a:bodyPr wrap="square" rtlCol="0">
            <a:spAutoFit/>
          </a:bodyPr>
          <a:lstStyle/>
          <a:p>
            <a:r>
              <a:rPr lang="en-US" sz="2400" dirty="0"/>
              <a:t>As the club financial officer and member of the board of directors, your primary responsibilities include…</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
        <p:nvSpPr>
          <p:cNvPr id="2" name="TextBox 1"/>
          <p:cNvSpPr txBox="1"/>
          <p:nvPr/>
        </p:nvSpPr>
        <p:spPr>
          <a:xfrm rot="20827304">
            <a:off x="641042" y="1168637"/>
            <a:ext cx="851515" cy="523220"/>
          </a:xfrm>
          <a:prstGeom prst="rect">
            <a:avLst/>
          </a:prstGeom>
          <a:noFill/>
        </p:spPr>
        <p:txBody>
          <a:bodyPr wrap="none" rtlCol="0">
            <a:spAutoFit/>
          </a:bodyPr>
          <a:lstStyle/>
          <a:p>
            <a:r>
              <a:rPr lang="en-US" sz="2800" b="1" dirty="0">
                <a:latin typeface="Bradley Hand ITC" panose="03070402050302030203" pitchFamily="66" charset="0"/>
              </a:rPr>
              <a:t>Also</a:t>
            </a:r>
          </a:p>
        </p:txBody>
      </p:sp>
    </p:spTree>
    <p:custDataLst>
      <p:tags r:id="rId1"/>
    </p:custDataLst>
    <p:extLst>
      <p:ext uri="{BB962C8B-B14F-4D97-AF65-F5344CB8AC3E}">
        <p14:creationId xmlns:p14="http://schemas.microsoft.com/office/powerpoint/2010/main" val="24327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749"/>
                                          </p:stCondLst>
                                        </p:cTn>
                                        <p:tgtEl>
                                          <p:spTgt spid="3">
                                            <p:txEl>
                                              <p:pRg st="0" end="0"/>
                                            </p:txEl>
                                          </p:spTgt>
                                        </p:tgtEl>
                                        <p:attrNameLst>
                                          <p:attrName>style.visibility</p:attrName>
                                        </p:attrNameLst>
                                      </p:cBhvr>
                                      <p:to>
                                        <p:strVal val="visible"/>
                                      </p:to>
                                    </p:set>
                                  </p:childTnLst>
                                </p:cTn>
                              </p:par>
                            </p:childTnLst>
                          </p:cTn>
                        </p:par>
                        <p:par>
                          <p:cTn id="7" fill="hold">
                            <p:stCondLst>
                              <p:cond delay="2750"/>
                            </p:stCondLst>
                            <p:childTnLst>
                              <p:par>
                                <p:cTn id="8" presetID="1" presetClass="entr" presetSubtype="0" fill="hold" nodeType="afterEffect">
                                  <p:stCondLst>
                                    <p:cond delay="0"/>
                                  </p:stCondLst>
                                  <p:childTnLst>
                                    <p:set>
                                      <p:cBhvr>
                                        <p:cTn id="9" dur="1" fill="hold">
                                          <p:stCondLst>
                                            <p:cond delay="2749"/>
                                          </p:stCondLst>
                                        </p:cTn>
                                        <p:tgtEl>
                                          <p:spTgt spid="3">
                                            <p:txEl>
                                              <p:pRg st="1" end="1"/>
                                            </p:txEl>
                                          </p:spTgt>
                                        </p:tgtEl>
                                        <p:attrNameLst>
                                          <p:attrName>style.visibility</p:attrName>
                                        </p:attrNameLst>
                                      </p:cBhvr>
                                      <p:to>
                                        <p:strVal val="visible"/>
                                      </p:to>
                                    </p:set>
                                  </p:childTnLst>
                                </p:cTn>
                              </p:par>
                            </p:childTnLst>
                          </p:cTn>
                        </p:par>
                        <p:par>
                          <p:cTn id="10" fill="hold">
                            <p:stCondLst>
                              <p:cond delay="5500"/>
                            </p:stCondLst>
                            <p:childTnLst>
                              <p:par>
                                <p:cTn id="11" presetID="1" presetClass="entr" presetSubtype="0" fill="hold" nodeType="afterEffect">
                                  <p:stCondLst>
                                    <p:cond delay="0"/>
                                  </p:stCondLst>
                                  <p:childTnLst>
                                    <p:set>
                                      <p:cBhvr>
                                        <p:cTn id="12" dur="1" fill="hold">
                                          <p:stCondLst>
                                            <p:cond delay="2749"/>
                                          </p:stCondLst>
                                        </p:cTn>
                                        <p:tgtEl>
                                          <p:spTgt spid="3">
                                            <p:txEl>
                                              <p:pRg st="2" end="2"/>
                                            </p:txEl>
                                          </p:spTgt>
                                        </p:tgtEl>
                                        <p:attrNameLst>
                                          <p:attrName>style.visibility</p:attrName>
                                        </p:attrNameLst>
                                      </p:cBhvr>
                                      <p:to>
                                        <p:strVal val="visible"/>
                                      </p:to>
                                    </p:set>
                                  </p:childTnLst>
                                </p:cTn>
                              </p:par>
                            </p:childTnLst>
                          </p:cTn>
                        </p:par>
                        <p:par>
                          <p:cTn id="13" fill="hold">
                            <p:stCondLst>
                              <p:cond delay="8250"/>
                            </p:stCondLst>
                            <p:childTnLst>
                              <p:par>
                                <p:cTn id="14" presetID="1" presetClass="entr" presetSubtype="0" fill="hold" nodeType="afterEffect">
                                  <p:stCondLst>
                                    <p:cond delay="0"/>
                                  </p:stCondLst>
                                  <p:childTnLst>
                                    <p:set>
                                      <p:cBhvr>
                                        <p:cTn id="15" dur="1" fill="hold">
                                          <p:stCondLst>
                                            <p:cond delay="3749"/>
                                          </p:stCondLst>
                                        </p:cTn>
                                        <p:tgtEl>
                                          <p:spTgt spid="3">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01752" y="1981200"/>
            <a:ext cx="8503920" cy="4117848"/>
          </a:xfrm>
        </p:spPr>
        <p:txBody>
          <a:bodyPr/>
          <a:lstStyle/>
          <a:p>
            <a:pPr eaLnBrk="1" hangingPunct="1">
              <a:lnSpc>
                <a:spcPct val="80000"/>
              </a:lnSpc>
            </a:pPr>
            <a:r>
              <a:rPr lang="en-US" altLang="en-US" sz="2800" dirty="0"/>
              <a:t>Payments are processed via the Chase payment website.</a:t>
            </a:r>
          </a:p>
          <a:p>
            <a:pPr marL="0" indent="0" eaLnBrk="1" hangingPunct="1">
              <a:lnSpc>
                <a:spcPct val="80000"/>
              </a:lnSpc>
              <a:buNone/>
            </a:pPr>
            <a:endParaRPr lang="en-US" altLang="en-US" sz="2800" dirty="0"/>
          </a:p>
          <a:p>
            <a:pPr eaLnBrk="1" hangingPunct="1">
              <a:lnSpc>
                <a:spcPct val="80000"/>
              </a:lnSpc>
            </a:pPr>
            <a:r>
              <a:rPr lang="en-US" altLang="en-US" sz="2800" dirty="0"/>
              <a:t>Partial payments are allowed.</a:t>
            </a:r>
          </a:p>
          <a:p>
            <a:pPr eaLnBrk="1" hangingPunct="1">
              <a:lnSpc>
                <a:spcPct val="80000"/>
              </a:lnSpc>
            </a:pPr>
            <a:endParaRPr lang="en-US" altLang="en-US" sz="2800" dirty="0"/>
          </a:p>
          <a:p>
            <a:pPr eaLnBrk="1" hangingPunct="1">
              <a:lnSpc>
                <a:spcPct val="80000"/>
              </a:lnSpc>
            </a:pPr>
            <a:r>
              <a:rPr lang="en-US" altLang="en-US" sz="2800" dirty="0"/>
              <a:t>Payments can be made with a credit card or with an electronic check.</a:t>
            </a:r>
          </a:p>
          <a:p>
            <a:pPr eaLnBrk="1" hangingPunct="1">
              <a:lnSpc>
                <a:spcPct val="80000"/>
              </a:lnSpc>
            </a:pPr>
            <a:endParaRPr lang="en-US" altLang="en-US" sz="800" dirty="0"/>
          </a:p>
          <a:p>
            <a:pPr lvl="2">
              <a:lnSpc>
                <a:spcPct val="80000"/>
              </a:lnSpc>
            </a:pPr>
            <a:r>
              <a:rPr lang="en-US" altLang="en-US" sz="2550" dirty="0"/>
              <a:t>VISA, MasterCard, Discover Card or American Express</a:t>
            </a:r>
          </a:p>
          <a:p>
            <a:pPr eaLnBrk="1" hangingPunct="1">
              <a:lnSpc>
                <a:spcPct val="80000"/>
              </a:lnSpc>
            </a:pPr>
            <a:endParaRPr lang="en-US" altLang="en-US" sz="2000" dirty="0"/>
          </a:p>
        </p:txBody>
      </p:sp>
      <p:grpSp>
        <p:nvGrpSpPr>
          <p:cNvPr id="3" name="Group 2"/>
          <p:cNvGrpSpPr/>
          <p:nvPr/>
        </p:nvGrpSpPr>
        <p:grpSpPr>
          <a:xfrm>
            <a:off x="228600" y="533400"/>
            <a:ext cx="8839230" cy="761996"/>
            <a:chOff x="152384" y="3"/>
            <a:chExt cx="8839230" cy="761996"/>
          </a:xfrm>
          <a:solidFill>
            <a:srgbClr val="7030A0"/>
          </a:solidFill>
        </p:grpSpPr>
        <p:sp>
          <p:nvSpPr>
            <p:cNvPr id="4" name="Rounded Rectangle 3"/>
            <p:cNvSpPr/>
            <p:nvPr/>
          </p:nvSpPr>
          <p:spPr>
            <a:xfrm>
              <a:off x="152384" y="3"/>
              <a:ext cx="8839230" cy="761996"/>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5" name="Rounded Rectangle 4"/>
            <p:cNvSpPr/>
            <p:nvPr/>
          </p:nvSpPr>
          <p:spPr>
            <a:xfrm>
              <a:off x="189582" y="37201"/>
              <a:ext cx="8764834" cy="68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r>
                <a:rPr lang="en-US" sz="3200" kern="1200" dirty="0"/>
                <a:t>Electronic Payments</a:t>
              </a:r>
            </a:p>
            <a:p>
              <a:pPr lvl="0" algn="l" defTabSz="1244600">
                <a:lnSpc>
                  <a:spcPct val="90000"/>
                </a:lnSpc>
                <a:spcBef>
                  <a:spcPct val="0"/>
                </a:spcBef>
                <a:spcAft>
                  <a:spcPct val="35000"/>
                </a:spcAft>
              </a:pPr>
              <a:endParaRPr lang="en-US" sz="2800" kern="1200"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537" y="375514"/>
            <a:ext cx="1170979" cy="1077767"/>
          </a:xfrm>
          <a:prstGeom prst="rect">
            <a:avLst/>
          </a:prstGeom>
        </p:spPr>
      </p:pic>
    </p:spTree>
    <p:extLst>
      <p:ext uri="{BB962C8B-B14F-4D97-AF65-F5344CB8AC3E}">
        <p14:creationId xmlns:p14="http://schemas.microsoft.com/office/powerpoint/2010/main" val="2450109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l="49524" t="29899" r="17143" b="8687"/>
          <a:stretch>
            <a:fillRect/>
          </a:stretch>
        </p:blipFill>
        <p:spPr bwMode="auto">
          <a:xfrm>
            <a:off x="2514600" y="304800"/>
            <a:ext cx="6096000" cy="6096000"/>
          </a:xfrm>
          <a:prstGeom prst="rect">
            <a:avLst/>
          </a:prstGeom>
          <a:ln>
            <a:noFill/>
          </a:ln>
          <a:effectLst>
            <a:outerShdw blurRad="190500" algn="tl" rotWithShape="0">
              <a:srgbClr val="000000">
                <a:alpha val="70000"/>
              </a:srgbClr>
            </a:outerShdw>
          </a:effectLst>
        </p:spPr>
      </p:pic>
      <p:grpSp>
        <p:nvGrpSpPr>
          <p:cNvPr id="57347" name="Group 9"/>
          <p:cNvGrpSpPr>
            <a:grpSpLocks/>
          </p:cNvGrpSpPr>
          <p:nvPr/>
        </p:nvGrpSpPr>
        <p:grpSpPr bwMode="auto">
          <a:xfrm>
            <a:off x="0" y="1722120"/>
            <a:ext cx="1828800" cy="5181600"/>
            <a:chOff x="0" y="1676400"/>
            <a:chExt cx="1828800" cy="5181600"/>
          </a:xfrm>
        </p:grpSpPr>
        <p:pic>
          <p:nvPicPr>
            <p:cNvPr id="57350" name="Picture 4"/>
            <p:cNvPicPr>
              <a:picLocks noChangeAspect="1" noChangeArrowheads="1"/>
            </p:cNvPicPr>
            <p:nvPr/>
          </p:nvPicPr>
          <p:blipFill>
            <a:blip r:embed="rId4">
              <a:extLst>
                <a:ext uri="{28A0092B-C50C-407E-A947-70E740481C1C}">
                  <a14:useLocalDpi xmlns:a14="http://schemas.microsoft.com/office/drawing/2010/main" val="0"/>
                </a:ext>
              </a:extLst>
            </a:blip>
            <a:srcRect t="15385" b="17949"/>
            <a:stretch>
              <a:fillRect/>
            </a:stretch>
          </p:blipFill>
          <p:spPr bwMode="auto">
            <a:xfrm>
              <a:off x="0" y="1676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5"/>
            <p:cNvPicPr>
              <a:picLocks noChangeAspect="1" noChangeArrowheads="1"/>
            </p:cNvPicPr>
            <p:nvPr/>
          </p:nvPicPr>
          <p:blipFill>
            <a:blip r:embed="rId5">
              <a:extLst>
                <a:ext uri="{28A0092B-C50C-407E-A947-70E740481C1C}">
                  <a14:useLocalDpi xmlns:a14="http://schemas.microsoft.com/office/drawing/2010/main" val="0"/>
                </a:ext>
              </a:extLst>
            </a:blip>
            <a:srcRect t="12500" b="12500"/>
            <a:stretch>
              <a:fillRect/>
            </a:stretch>
          </p:blipFill>
          <p:spPr bwMode="auto">
            <a:xfrm>
              <a:off x="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657600"/>
              <a:ext cx="182880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sp>
        <p:nvSpPr>
          <p:cNvPr id="57348" name="Content Placeholder 10"/>
          <p:cNvSpPr txBox="1">
            <a:spLocks/>
          </p:cNvSpPr>
          <p:nvPr/>
        </p:nvSpPr>
        <p:spPr bwMode="auto">
          <a:xfrm>
            <a:off x="2590800" y="1219200"/>
            <a:ext cx="5867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buFontTx/>
              <a:buNone/>
            </a:pPr>
            <a:r>
              <a:rPr lang="en-US" altLang="en-US" sz="3200" b="1"/>
              <a:t>Support Center</a:t>
            </a:r>
          </a:p>
          <a:p>
            <a:pPr algn="ctr" eaLnBrk="1" hangingPunct="1">
              <a:spcBef>
                <a:spcPct val="0"/>
              </a:spcBef>
              <a:buClrTx/>
              <a:buSzTx/>
              <a:buFontTx/>
              <a:buNone/>
            </a:pPr>
            <a:endParaRPr lang="en-US" altLang="en-US" sz="1200">
              <a:hlinkClick r:id="rId6"/>
            </a:endParaRPr>
          </a:p>
          <a:p>
            <a:pPr algn="ctr" eaLnBrk="1" hangingPunct="1">
              <a:spcBef>
                <a:spcPct val="0"/>
              </a:spcBef>
              <a:buClrTx/>
              <a:buSzTx/>
              <a:buFontTx/>
              <a:buNone/>
            </a:pPr>
            <a:r>
              <a:rPr lang="en-US" altLang="en-US" sz="2400">
                <a:hlinkClick r:id="rId6"/>
              </a:rPr>
              <a:t>mylci@lionsclubs.org</a:t>
            </a:r>
            <a:endParaRPr lang="en-US" altLang="en-US" sz="2400"/>
          </a:p>
          <a:p>
            <a:pPr algn="ctr" eaLnBrk="1" hangingPunct="1">
              <a:spcBef>
                <a:spcPct val="0"/>
              </a:spcBef>
              <a:buClrTx/>
              <a:buSzTx/>
              <a:buFontTx/>
              <a:buNone/>
            </a:pPr>
            <a:endParaRPr lang="en-US" altLang="en-US" sz="1200"/>
          </a:p>
          <a:p>
            <a:pPr algn="ctr" eaLnBrk="1" hangingPunct="1">
              <a:spcBef>
                <a:spcPct val="0"/>
              </a:spcBef>
              <a:buClrTx/>
              <a:buSzTx/>
              <a:buFontTx/>
              <a:buNone/>
            </a:pPr>
            <a:r>
              <a:rPr lang="en-US" altLang="en-US" sz="2400"/>
              <a:t>630-468-6900</a:t>
            </a:r>
          </a:p>
          <a:p>
            <a:pPr algn="ctr" eaLnBrk="1" hangingPunct="1">
              <a:buFont typeface="Wingdings" panose="05000000000000000000" pitchFamily="2" charset="2"/>
              <a:buNone/>
            </a:pPr>
            <a:endParaRPr lang="en-US" altLang="en-US" sz="2800" b="1"/>
          </a:p>
          <a:p>
            <a:pPr algn="ctr" eaLnBrk="1" hangingPunct="1">
              <a:buFont typeface="Wingdings" panose="05000000000000000000" pitchFamily="2" charset="2"/>
              <a:buNone/>
            </a:pPr>
            <a:r>
              <a:rPr lang="en-US" altLang="en-US" sz="2800" b="1"/>
              <a:t>Accounts Receivables and Club Account Services</a:t>
            </a:r>
          </a:p>
          <a:p>
            <a:pPr algn="ctr" eaLnBrk="1" hangingPunct="1">
              <a:buFontTx/>
              <a:buNone/>
            </a:pPr>
            <a:r>
              <a:rPr lang="en-US" altLang="en-US" sz="2400">
                <a:hlinkClick r:id="rId7"/>
              </a:rPr>
              <a:t>membershipbilling@lionsclubs.org</a:t>
            </a:r>
            <a:endParaRPr lang="en-US" altLang="en-US"/>
          </a:p>
        </p:txBody>
      </p:sp>
      <p:sp>
        <p:nvSpPr>
          <p:cNvPr id="5734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FBA5140-DD13-4D1B-8271-9C9583EF8C1B}" type="slidenum">
              <a:rPr lang="en-US" altLang="en-US" sz="1600" smtClean="0">
                <a:latin typeface="Trebuchet MS" panose="020B0603020202020204" pitchFamily="34" charset="0"/>
              </a:rPr>
              <a:pPr>
                <a:spcBef>
                  <a:spcPct val="0"/>
                </a:spcBef>
                <a:buClrTx/>
                <a:buSzTx/>
                <a:buFontTx/>
                <a:buNone/>
              </a:pPr>
              <a:t>41</a:t>
            </a:fld>
            <a:endParaRPr lang="en-US" altLang="en-US" sz="1600">
              <a:latin typeface="Trebuchet MS" panose="020B060302020202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910" y="4078836"/>
            <a:ext cx="1170979" cy="1077767"/>
          </a:xfrm>
          <a:prstGeom prst="rect">
            <a:avLst/>
          </a:prstGeom>
        </p:spPr>
      </p:pic>
    </p:spTree>
    <p:extLst>
      <p:ext uri="{BB962C8B-B14F-4D97-AF65-F5344CB8AC3E}">
        <p14:creationId xmlns:p14="http://schemas.microsoft.com/office/powerpoint/2010/main" val="1718770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4050315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42</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 y="1143000"/>
            <a:ext cx="8229600" cy="1323439"/>
          </a:xfrm>
          <a:prstGeom prst="rect">
            <a:avLst/>
          </a:prstGeom>
          <a:noFill/>
          <a:ln>
            <a:noFill/>
          </a:ln>
        </p:spPr>
        <p:txBody>
          <a:bodyPr wrap="square" rtlCol="0">
            <a:spAutoFit/>
          </a:bodyPr>
          <a:lstStyle/>
          <a:p>
            <a:r>
              <a:rPr lang="en-US" sz="2800" dirty="0"/>
              <a:t>A link to your Itemized statement of charges and credits will be sent from International Headquarters. </a:t>
            </a:r>
          </a:p>
          <a:p>
            <a:r>
              <a:rPr lang="en-US" sz="2400" dirty="0"/>
              <a:t>(Any month transactions occurred or club maintains balance)</a:t>
            </a:r>
          </a:p>
        </p:txBody>
      </p:sp>
      <p:sp>
        <p:nvSpPr>
          <p:cNvPr id="15" name="TextBox 14"/>
          <p:cNvSpPr txBox="1"/>
          <p:nvPr/>
        </p:nvSpPr>
        <p:spPr>
          <a:xfrm>
            <a:off x="204216" y="2590800"/>
            <a:ext cx="8666895" cy="3816429"/>
          </a:xfrm>
          <a:prstGeom prst="rect">
            <a:avLst/>
          </a:prstGeom>
          <a:noFill/>
          <a:ln>
            <a:noFill/>
          </a:ln>
        </p:spPr>
        <p:txBody>
          <a:bodyPr wrap="square" rtlCol="0">
            <a:spAutoFit/>
          </a:bodyPr>
          <a:lstStyle/>
          <a:p>
            <a:r>
              <a:rPr lang="en-US" sz="2800" dirty="0"/>
              <a:t>  These charges and credits may include:</a:t>
            </a:r>
          </a:p>
          <a:p>
            <a:endParaRPr lang="en-US" sz="900" dirty="0"/>
          </a:p>
          <a:p>
            <a:pPr marL="800100" lvl="1" indent="-342900">
              <a:buFont typeface="Arial" pitchFamily="34" charset="0"/>
              <a:buChar char="•"/>
            </a:pPr>
            <a:r>
              <a:rPr lang="en-US" sz="2800" dirty="0"/>
              <a:t>Semi-annual international member dues (July &amp; Jan)</a:t>
            </a:r>
          </a:p>
          <a:p>
            <a:pPr marL="800100" lvl="1" indent="-342900">
              <a:buFont typeface="Arial" pitchFamily="34" charset="0"/>
              <a:buChar char="•"/>
            </a:pPr>
            <a:r>
              <a:rPr lang="en-US" sz="2800" dirty="0"/>
              <a:t>New member fees</a:t>
            </a:r>
          </a:p>
          <a:p>
            <a:pPr marL="800100" lvl="1" indent="-342900">
              <a:buFont typeface="Arial" pitchFamily="34" charset="0"/>
              <a:buChar char="•"/>
            </a:pPr>
            <a:r>
              <a:rPr lang="en-US" sz="2800" dirty="0"/>
              <a:t>Charter fees</a:t>
            </a:r>
          </a:p>
          <a:p>
            <a:pPr marL="800100" lvl="1" indent="-342900">
              <a:buFont typeface="Arial" pitchFamily="34" charset="0"/>
              <a:buChar char="•"/>
            </a:pPr>
            <a:r>
              <a:rPr lang="en-US" sz="2800" dirty="0"/>
              <a:t>Prorated dues for new members</a:t>
            </a:r>
          </a:p>
          <a:p>
            <a:pPr marL="800100" lvl="1" indent="-342900">
              <a:buFont typeface="Arial" pitchFamily="34" charset="0"/>
              <a:buChar char="•"/>
            </a:pPr>
            <a:r>
              <a:rPr lang="en-US" sz="2800" dirty="0"/>
              <a:t>Fees from reinstated members</a:t>
            </a:r>
          </a:p>
          <a:p>
            <a:pPr marL="800100" lvl="1" indent="-342900">
              <a:buFont typeface="Arial" pitchFamily="34" charset="0"/>
              <a:buChar char="•"/>
            </a:pPr>
            <a:r>
              <a:rPr lang="en-US" sz="2800" dirty="0"/>
              <a:t>Dues for transfer and life members</a:t>
            </a:r>
          </a:p>
          <a:p>
            <a:pPr marL="800100" lvl="1" indent="-342900">
              <a:buFont typeface="Arial" pitchFamily="34" charset="0"/>
              <a:buChar char="•"/>
            </a:pPr>
            <a:r>
              <a:rPr lang="en-US" sz="2800" dirty="0"/>
              <a:t>Club supplies</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5851" y="119186"/>
            <a:ext cx="1170979" cy="1077767"/>
          </a:xfrm>
          <a:prstGeom prst="rect">
            <a:avLst/>
          </a:prstGeom>
        </p:spPr>
      </p:pic>
    </p:spTree>
    <p:custDataLst>
      <p:tags r:id="rId1"/>
    </p:custDataLst>
    <p:extLst>
      <p:ext uri="{BB962C8B-B14F-4D97-AF65-F5344CB8AC3E}">
        <p14:creationId xmlns:p14="http://schemas.microsoft.com/office/powerpoint/2010/main" val="4225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000"/>
                                        <p:tgtEl>
                                          <p:spTgt spid="15">
                                            <p:txEl>
                                              <p:pRg st="0" end="0"/>
                                            </p:txEl>
                                          </p:spTgt>
                                        </p:tgtEl>
                                      </p:cBhvr>
                                    </p:animEffect>
                                  </p:childTnLst>
                                </p:cTn>
                              </p:par>
                            </p:childTnLst>
                          </p:cTn>
                        </p:par>
                        <p:par>
                          <p:cTn id="12" fill="hold">
                            <p:stCondLst>
                              <p:cond delay="6000"/>
                            </p:stCondLst>
                            <p:childTnLst>
                              <p:par>
                                <p:cTn id="13" presetID="42"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1000"/>
                                        <p:tgtEl>
                                          <p:spTgt spid="15">
                                            <p:txEl>
                                              <p:pRg st="2" end="2"/>
                                            </p:txEl>
                                          </p:spTgt>
                                        </p:tgtEl>
                                      </p:cBhvr>
                                    </p:animEffect>
                                    <p:anim calcmode="lin" valueType="num">
                                      <p:cBhvr>
                                        <p:cTn id="1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7500"/>
                            </p:stCondLst>
                            <p:childTnLst>
                              <p:par>
                                <p:cTn id="19" presetID="42" presetClass="entr" presetSubtype="0" fill="hold" nodeType="afterEffect">
                                  <p:stCondLst>
                                    <p:cond delay="50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9000"/>
                            </p:stCondLst>
                            <p:childTnLst>
                              <p:par>
                                <p:cTn id="25" presetID="42" presetClass="entr" presetSubtype="0" fill="hold" nodeType="afterEffect">
                                  <p:stCondLst>
                                    <p:cond delay="50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anim calcmode="lin" valueType="num">
                                      <p:cBhvr>
                                        <p:cTn id="2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500"/>
                            </p:stCondLst>
                            <p:childTnLst>
                              <p:par>
                                <p:cTn id="31" presetID="42" presetClass="entr" presetSubtype="0" fill="hold" nodeType="afterEffect">
                                  <p:stCondLst>
                                    <p:cond delay="500"/>
                                  </p:stCondLst>
                                  <p:childTnLst>
                                    <p:set>
                                      <p:cBhvr>
                                        <p:cTn id="32" dur="1" fill="hold">
                                          <p:stCondLst>
                                            <p:cond delay="0"/>
                                          </p:stCondLst>
                                        </p:cTn>
                                        <p:tgtEl>
                                          <p:spTgt spid="15">
                                            <p:txEl>
                                              <p:pRg st="5" end="5"/>
                                            </p:txEl>
                                          </p:spTgt>
                                        </p:tgtEl>
                                        <p:attrNameLst>
                                          <p:attrName>style.visibility</p:attrName>
                                        </p:attrNameLst>
                                      </p:cBhvr>
                                      <p:to>
                                        <p:strVal val="visible"/>
                                      </p:to>
                                    </p:set>
                                    <p:animEffect transition="in" filter="fade">
                                      <p:cBhvr>
                                        <p:cTn id="33" dur="1000"/>
                                        <p:tgtEl>
                                          <p:spTgt spid="15">
                                            <p:txEl>
                                              <p:pRg st="5" end="5"/>
                                            </p:txEl>
                                          </p:spTgt>
                                        </p:tgtEl>
                                      </p:cBhvr>
                                    </p:animEffect>
                                    <p:anim calcmode="lin" valueType="num">
                                      <p:cBhvr>
                                        <p:cTn id="34"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12000"/>
                            </p:stCondLst>
                            <p:childTnLst>
                              <p:par>
                                <p:cTn id="37" presetID="42" presetClass="entr" presetSubtype="0" fill="hold" nodeType="afterEffect">
                                  <p:stCondLst>
                                    <p:cond delay="50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fade">
                                      <p:cBhvr>
                                        <p:cTn id="39" dur="1000"/>
                                        <p:tgtEl>
                                          <p:spTgt spid="15">
                                            <p:txEl>
                                              <p:pRg st="6" end="6"/>
                                            </p:txEl>
                                          </p:spTgt>
                                        </p:tgtEl>
                                      </p:cBhvr>
                                    </p:animEffect>
                                    <p:anim calcmode="lin" valueType="num">
                                      <p:cBhvr>
                                        <p:cTn id="40"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13500"/>
                            </p:stCondLst>
                            <p:childTnLst>
                              <p:par>
                                <p:cTn id="43" presetID="42" presetClass="entr" presetSubtype="0" fill="hold" nodeType="afterEffect">
                                  <p:stCondLst>
                                    <p:cond delay="50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1000"/>
                                        <p:tgtEl>
                                          <p:spTgt spid="15">
                                            <p:txEl>
                                              <p:pRg st="7" end="7"/>
                                            </p:txEl>
                                          </p:spTgt>
                                        </p:tgtEl>
                                      </p:cBhvr>
                                    </p:animEffect>
                                    <p:anim calcmode="lin" valueType="num">
                                      <p:cBhvr>
                                        <p:cTn id="46"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15000"/>
                            </p:stCondLst>
                            <p:childTnLst>
                              <p:par>
                                <p:cTn id="49" presetID="42" presetClass="entr" presetSubtype="0" fill="hold" nodeType="afterEffect">
                                  <p:stCondLst>
                                    <p:cond delay="500"/>
                                  </p:stCondLst>
                                  <p:childTnLst>
                                    <p:set>
                                      <p:cBhvr>
                                        <p:cTn id="50" dur="1" fill="hold">
                                          <p:stCondLst>
                                            <p:cond delay="0"/>
                                          </p:stCondLst>
                                        </p:cTn>
                                        <p:tgtEl>
                                          <p:spTgt spid="15">
                                            <p:txEl>
                                              <p:pRg st="8" end="8"/>
                                            </p:txEl>
                                          </p:spTgt>
                                        </p:tgtEl>
                                        <p:attrNameLst>
                                          <p:attrName>style.visibility</p:attrName>
                                        </p:attrNameLst>
                                      </p:cBhvr>
                                      <p:to>
                                        <p:strVal val="visible"/>
                                      </p:to>
                                    </p:set>
                                    <p:animEffect transition="in" filter="fade">
                                      <p:cBhvr>
                                        <p:cTn id="51" dur="1000"/>
                                        <p:tgtEl>
                                          <p:spTgt spid="15">
                                            <p:txEl>
                                              <p:pRg st="8" end="8"/>
                                            </p:txEl>
                                          </p:spTgt>
                                        </p:tgtEl>
                                      </p:cBhvr>
                                    </p:animEffect>
                                    <p:anim calcmode="lin" valueType="num">
                                      <p:cBhvr>
                                        <p:cTn id="52"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54" fill="hold">
                            <p:stCondLst>
                              <p:cond delay="16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091347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304800" y="1219200"/>
            <a:ext cx="8610600" cy="5001369"/>
          </a:xfrm>
          <a:prstGeom prst="rect">
            <a:avLst/>
          </a:prstGeom>
          <a:noFill/>
        </p:spPr>
        <p:txBody>
          <a:bodyPr wrap="square" rtlCol="0">
            <a:spAutoFit/>
          </a:bodyPr>
          <a:lstStyle/>
          <a:p>
            <a:r>
              <a:rPr lang="en-US" sz="2400" dirty="0"/>
              <a:t>You can gain additional insight and information by familiarizing yourself with the documents and training material on the following webpages:</a:t>
            </a:r>
          </a:p>
          <a:p>
            <a:endParaRPr lang="en-US" sz="700" dirty="0"/>
          </a:p>
          <a:p>
            <a:endParaRPr lang="en-US" sz="1600" dirty="0"/>
          </a:p>
          <a:p>
            <a:r>
              <a:rPr lang="en-US" sz="2400" dirty="0"/>
              <a:t>	MyLCI</a:t>
            </a:r>
          </a:p>
          <a:p>
            <a:r>
              <a:rPr lang="en-US" sz="1600" dirty="0"/>
              <a:t>	</a:t>
            </a:r>
            <a:endParaRPr lang="en-US" sz="2400" dirty="0"/>
          </a:p>
          <a:p>
            <a:r>
              <a:rPr lang="en-US" sz="2400" dirty="0"/>
              <a:t>	Club Officer Orientation </a:t>
            </a:r>
          </a:p>
          <a:p>
            <a:endParaRPr lang="en-US" sz="1600" dirty="0"/>
          </a:p>
          <a:p>
            <a:r>
              <a:rPr lang="en-US" sz="2400" dirty="0"/>
              <a:t>	The Leadership Resource Center </a:t>
            </a:r>
          </a:p>
          <a:p>
            <a:r>
              <a:rPr lang="en-US" sz="1600" dirty="0"/>
              <a:t>	</a:t>
            </a:r>
            <a:endParaRPr lang="en-US" sz="1200" dirty="0"/>
          </a:p>
          <a:p>
            <a:r>
              <a:rPr lang="en-US" sz="2400" dirty="0"/>
              <a:t>	The Lions Learning Center</a:t>
            </a:r>
          </a:p>
          <a:p>
            <a:endParaRPr lang="en-US" sz="1600" dirty="0"/>
          </a:p>
          <a:p>
            <a:r>
              <a:rPr lang="en-US" sz="2400" dirty="0"/>
              <a:t>	Lions Clubs Member Resources	</a:t>
            </a:r>
          </a:p>
          <a:p>
            <a:endParaRPr lang="en-US" sz="1600" dirty="0"/>
          </a:p>
          <a:p>
            <a:r>
              <a:rPr lang="en-US" sz="2400" dirty="0"/>
              <a:t>	Managing a Club </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43</a:t>
            </a:fld>
            <a:endParaRPr lang="en-US" dirty="0"/>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4421" y="109682"/>
            <a:ext cx="1170979" cy="1077767"/>
          </a:xfrm>
          <a:prstGeom prst="rect">
            <a:avLst/>
          </a:prstGeom>
        </p:spPr>
      </p:pic>
    </p:spTree>
    <p:custDataLst>
      <p:tags r:id="rId1"/>
    </p:custDataLst>
    <p:extLst>
      <p:ext uri="{BB962C8B-B14F-4D97-AF65-F5344CB8AC3E}">
        <p14:creationId xmlns:p14="http://schemas.microsoft.com/office/powerpoint/2010/main" val="17349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50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fade">
                                      <p:cBhvr>
                                        <p:cTn id="11" dur="1000"/>
                                        <p:tgtEl>
                                          <p:spTgt spid="11">
                                            <p:txEl>
                                              <p:pRg st="3" end="3"/>
                                            </p:txEl>
                                          </p:spTgt>
                                        </p:tgtEl>
                                      </p:cBhvr>
                                    </p:animEffect>
                                  </p:childTnLst>
                                </p:cTn>
                              </p:par>
                            </p:childTnLst>
                          </p:cTn>
                        </p:par>
                        <p:par>
                          <p:cTn id="12" fill="hold">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11">
                                            <p:txEl>
                                              <p:pRg st="5" end="5"/>
                                            </p:txEl>
                                          </p:spTgt>
                                        </p:tgtEl>
                                        <p:attrNameLst>
                                          <p:attrName>style.visibility</p:attrName>
                                        </p:attrNameLst>
                                      </p:cBhvr>
                                      <p:to>
                                        <p:strVal val="visible"/>
                                      </p:to>
                                    </p:set>
                                    <p:animEffect transition="in" filter="fade">
                                      <p:cBhvr>
                                        <p:cTn id="15" dur="1000"/>
                                        <p:tgtEl>
                                          <p:spTgt spid="11">
                                            <p:txEl>
                                              <p:pRg st="5" end="5"/>
                                            </p:txEl>
                                          </p:spTgt>
                                        </p:tgtEl>
                                      </p:cBhvr>
                                    </p:animEffect>
                                  </p:childTnLst>
                                </p:cTn>
                              </p:par>
                            </p:childTnLst>
                          </p:cTn>
                        </p:par>
                        <p:par>
                          <p:cTn id="16" fill="hold">
                            <p:stCondLst>
                              <p:cond delay="7500"/>
                            </p:stCondLst>
                            <p:childTnLst>
                              <p:par>
                                <p:cTn id="17" presetID="10" presetClass="entr" presetSubtype="0" fill="hold" nodeType="afterEffect">
                                  <p:stCondLst>
                                    <p:cond delay="1500"/>
                                  </p:stCondLst>
                                  <p:childTnLst>
                                    <p:set>
                                      <p:cBhvr>
                                        <p:cTn id="18" dur="1" fill="hold">
                                          <p:stCondLst>
                                            <p:cond delay="0"/>
                                          </p:stCondLst>
                                        </p:cTn>
                                        <p:tgtEl>
                                          <p:spTgt spid="11">
                                            <p:txEl>
                                              <p:pRg st="7" end="7"/>
                                            </p:txEl>
                                          </p:spTgt>
                                        </p:tgtEl>
                                        <p:attrNameLst>
                                          <p:attrName>style.visibility</p:attrName>
                                        </p:attrNameLst>
                                      </p:cBhvr>
                                      <p:to>
                                        <p:strVal val="visible"/>
                                      </p:to>
                                    </p:set>
                                    <p:animEffect transition="in" filter="fade">
                                      <p:cBhvr>
                                        <p:cTn id="19" dur="1000"/>
                                        <p:tgtEl>
                                          <p:spTgt spid="11">
                                            <p:txEl>
                                              <p:pRg st="7" end="7"/>
                                            </p:txEl>
                                          </p:spTgt>
                                        </p:tgtEl>
                                      </p:cBhvr>
                                    </p:animEffect>
                                  </p:childTnLst>
                                </p:cTn>
                              </p:par>
                            </p:childTnLst>
                          </p:cTn>
                        </p:par>
                        <p:par>
                          <p:cTn id="20" fill="hold">
                            <p:stCondLst>
                              <p:cond delay="10000"/>
                            </p:stCondLst>
                            <p:childTnLst>
                              <p:par>
                                <p:cTn id="21" presetID="10" presetClass="entr" presetSubtype="0" fill="hold" nodeType="afterEffect">
                                  <p:stCondLst>
                                    <p:cond delay="150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1000"/>
                                        <p:tgtEl>
                                          <p:spTgt spid="11">
                                            <p:txEl>
                                              <p:pRg st="9" end="9"/>
                                            </p:txEl>
                                          </p:spTgt>
                                        </p:tgtEl>
                                      </p:cBhvr>
                                    </p:animEffect>
                                  </p:childTnLst>
                                </p:cTn>
                              </p:par>
                            </p:childTnLst>
                          </p:cTn>
                        </p:par>
                        <p:par>
                          <p:cTn id="24" fill="hold">
                            <p:stCondLst>
                              <p:cond delay="12500"/>
                            </p:stCondLst>
                            <p:childTnLst>
                              <p:par>
                                <p:cTn id="25" presetID="10" presetClass="entr" presetSubtype="0" fill="hold" nodeType="afterEffect">
                                  <p:stCondLst>
                                    <p:cond delay="1500"/>
                                  </p:stCondLst>
                                  <p:childTnLst>
                                    <p:set>
                                      <p:cBhvr>
                                        <p:cTn id="26" dur="1" fill="hold">
                                          <p:stCondLst>
                                            <p:cond delay="0"/>
                                          </p:stCondLst>
                                        </p:cTn>
                                        <p:tgtEl>
                                          <p:spTgt spid="11">
                                            <p:txEl>
                                              <p:pRg st="11" end="11"/>
                                            </p:txEl>
                                          </p:spTgt>
                                        </p:tgtEl>
                                        <p:attrNameLst>
                                          <p:attrName>style.visibility</p:attrName>
                                        </p:attrNameLst>
                                      </p:cBhvr>
                                      <p:to>
                                        <p:strVal val="visible"/>
                                      </p:to>
                                    </p:set>
                                    <p:animEffect transition="in" filter="fade">
                                      <p:cBhvr>
                                        <p:cTn id="27" dur="1000"/>
                                        <p:tgtEl>
                                          <p:spTgt spid="11">
                                            <p:txEl>
                                              <p:pRg st="11" end="11"/>
                                            </p:txEl>
                                          </p:spTgt>
                                        </p:tgtEl>
                                      </p:cBhvr>
                                    </p:animEffect>
                                  </p:childTnLst>
                                </p:cTn>
                              </p:par>
                            </p:childTnLst>
                          </p:cTn>
                        </p:par>
                        <p:par>
                          <p:cTn id="28" fill="hold">
                            <p:stCondLst>
                              <p:cond delay="15000"/>
                            </p:stCondLst>
                            <p:childTnLst>
                              <p:par>
                                <p:cTn id="29" presetID="10" presetClass="entr" presetSubtype="0" fill="hold" nodeType="afterEffect">
                                  <p:stCondLst>
                                    <p:cond delay="1500"/>
                                  </p:stCondLst>
                                  <p:childTnLst>
                                    <p:set>
                                      <p:cBhvr>
                                        <p:cTn id="30" dur="1" fill="hold">
                                          <p:stCondLst>
                                            <p:cond delay="0"/>
                                          </p:stCondLst>
                                        </p:cTn>
                                        <p:tgtEl>
                                          <p:spTgt spid="11">
                                            <p:txEl>
                                              <p:pRg st="13" end="13"/>
                                            </p:txEl>
                                          </p:spTgt>
                                        </p:tgtEl>
                                        <p:attrNameLst>
                                          <p:attrName>style.visibility</p:attrName>
                                        </p:attrNameLst>
                                      </p:cBhvr>
                                      <p:to>
                                        <p:strVal val="visible"/>
                                      </p:to>
                                    </p:set>
                                    <p:animEffect transition="in" filter="fade">
                                      <p:cBhvr>
                                        <p:cTn id="31" dur="1000"/>
                                        <p:tgtEl>
                                          <p:spTgt spid="11">
                                            <p:txEl>
                                              <p:pRg st="13" end="13"/>
                                            </p:txEl>
                                          </p:spTgt>
                                        </p:tgtEl>
                                      </p:cBhvr>
                                    </p:animEffect>
                                  </p:childTnLst>
                                </p:cTn>
                              </p:par>
                            </p:childTnLst>
                          </p:cTn>
                        </p:par>
                        <p:par>
                          <p:cTn id="32" fill="hold">
                            <p:stCondLst>
                              <p:cond delay="17500"/>
                            </p:stCondLst>
                            <p:childTnLst>
                              <p:par>
                                <p:cTn id="33" presetID="10" presetClass="entr" presetSubtype="0" fill="hold"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44</a:t>
            </a:fld>
            <a:endParaRPr lang="en-US" dirty="0"/>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4421" y="109682"/>
            <a:ext cx="1170979" cy="1077767"/>
          </a:xfrm>
          <a:prstGeom prst="rect">
            <a:avLst/>
          </a:prstGeom>
        </p:spPr>
      </p:pic>
      <p:pic>
        <p:nvPicPr>
          <p:cNvPr id="8" name="Picture 7">
            <a:extLst>
              <a:ext uri="{FF2B5EF4-FFF2-40B4-BE49-F238E27FC236}">
                <a16:creationId xmlns:a16="http://schemas.microsoft.com/office/drawing/2014/main" id="{58FC971C-E0E5-3B9A-BF77-B494CA68B10A}"/>
              </a:ext>
            </a:extLst>
          </p:cNvPr>
          <p:cNvPicPr>
            <a:picLocks noChangeAspect="1"/>
          </p:cNvPicPr>
          <p:nvPr/>
        </p:nvPicPr>
        <p:blipFill>
          <a:blip r:embed="rId13"/>
          <a:stretch>
            <a:fillRect/>
          </a:stretch>
        </p:blipFill>
        <p:spPr>
          <a:xfrm>
            <a:off x="1981200" y="1109518"/>
            <a:ext cx="4397472" cy="5701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4234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8674" y="212093"/>
            <a:ext cx="8839230" cy="761996"/>
            <a:chOff x="152384" y="0"/>
            <a:chExt cx="8839230" cy="761996"/>
          </a:xfrm>
        </p:grpSpPr>
        <p:sp>
          <p:nvSpPr>
            <p:cNvPr id="10" name="Rounded Rectangle 9"/>
            <p:cNvSpPr/>
            <p:nvPr/>
          </p:nvSpPr>
          <p:spPr>
            <a:xfrm>
              <a:off x="152384" y="0"/>
              <a:ext cx="8839230" cy="761996"/>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sp>
        <p:sp>
          <p:nvSpPr>
            <p:cNvPr id="11" name="Rounded Rectangle 4"/>
            <p:cNvSpPr/>
            <p:nvPr/>
          </p:nvSpPr>
          <p:spPr>
            <a:xfrm>
              <a:off x="189582" y="37198"/>
              <a:ext cx="8764834" cy="68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p:txBody>
        </p:sp>
      </p:grpSp>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752600" y="1005840"/>
            <a:ext cx="5618408" cy="5318760"/>
          </a:xfrm>
          <a:prstGeom prst="rect">
            <a:avLst/>
          </a:prstGeom>
        </p:spPr>
      </p:pic>
      <p:sp>
        <p:nvSpPr>
          <p:cNvPr id="9" name="TextBox 8"/>
          <p:cNvSpPr txBox="1"/>
          <p:nvPr/>
        </p:nvSpPr>
        <p:spPr>
          <a:xfrm>
            <a:off x="475861" y="3075057"/>
            <a:ext cx="8229600" cy="707886"/>
          </a:xfrm>
          <a:prstGeom prst="rect">
            <a:avLst/>
          </a:prstGeom>
          <a:noFill/>
        </p:spPr>
        <p:txBody>
          <a:bodyPr wrap="square" rtlCol="0">
            <a:spAutoFit/>
          </a:bodyPr>
          <a:lstStyle/>
          <a:p>
            <a:pPr algn="ctr"/>
            <a:r>
              <a:rPr lang="en-US" sz="4000" b="1" dirty="0"/>
              <a:t>Questions</a:t>
            </a:r>
            <a:r>
              <a:rPr lang="en-US" sz="4000" dirty="0"/>
              <a:t>?</a:t>
            </a:r>
            <a:endParaRPr lang="en-US" sz="7200" dirty="0"/>
          </a:p>
        </p:txBody>
      </p:sp>
      <p:sp>
        <p:nvSpPr>
          <p:cNvPr id="3" name="Footer Placeholder 2"/>
          <p:cNvSpPr>
            <a:spLocks noGrp="1"/>
          </p:cNvSpPr>
          <p:nvPr>
            <p:ph type="ftr" sz="quarter" idx="11"/>
          </p:nvPr>
        </p:nvSpPr>
        <p:spPr/>
        <p:txBody>
          <a:bodyPr/>
          <a:lstStyle/>
          <a:p>
            <a:r>
              <a:rPr lang="en-US"/>
              <a:t>Club Treasurer Training</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t>45</a:t>
            </a:fld>
            <a:endParaRPr lang="en-US" dirty="0"/>
          </a:p>
        </p:txBody>
      </p:sp>
      <p:pic>
        <p:nvPicPr>
          <p:cNvPr id="23" name="Picture 3" descr="C:\Users\vcicero\AppData\Local\Microsoft\Windows\Temporary Internet Files\Content.IE5\BV7KX1XL\MC90043261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vcicero\AppData\Local\Microsoft\Windows\Temporary Internet Files\Content.IE5\UDH751QD\MC900442122[1].png">
            <a:hlinkClick r:id="rId6" action="ppaction://hlinksldjump" tooltip="Click here to return to the Table of Contents Page"/>
          </p:cNvPr>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60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a:p>
        </p:txBody>
      </p:sp>
      <p:sp>
        <p:nvSpPr>
          <p:cNvPr id="6" name="Footer Placeholder 5"/>
          <p:cNvSpPr>
            <a:spLocks noGrp="1"/>
          </p:cNvSpPr>
          <p:nvPr>
            <p:ph type="ftr" sz="quarter" idx="11"/>
          </p:nvPr>
        </p:nvSpPr>
        <p:spPr/>
        <p:txBody>
          <a:bodyPr/>
          <a:lstStyle/>
          <a:p>
            <a:r>
              <a:rPr lang="en-US" dirty="0"/>
              <a:t>Club Treasurer Training</a:t>
            </a:r>
          </a:p>
        </p:txBody>
      </p:sp>
      <p:sp>
        <p:nvSpPr>
          <p:cNvPr id="10" name="Slide Number Placeholder 9"/>
          <p:cNvSpPr>
            <a:spLocks noGrp="1"/>
          </p:cNvSpPr>
          <p:nvPr>
            <p:ph type="sldNum" sz="quarter" idx="12"/>
          </p:nvPr>
        </p:nvSpPr>
        <p:spPr/>
        <p:txBody>
          <a:bodyPr/>
          <a:lstStyle/>
          <a:p>
            <a:fld id="{D057AB9D-7DAF-4932-8D90-97F45FB0A796}" type="slidenum">
              <a:rPr lang="en-US" smtClean="0"/>
              <a:t>46</a:t>
            </a:fld>
            <a:endParaRPr lang="en-US" dirty="0"/>
          </a:p>
        </p:txBody>
      </p:sp>
      <p:sp>
        <p:nvSpPr>
          <p:cNvPr id="12" name="TextBox 11"/>
          <p:cNvSpPr txBox="1"/>
          <p:nvPr/>
        </p:nvSpPr>
        <p:spPr>
          <a:xfrm>
            <a:off x="2358866" y="3680995"/>
            <a:ext cx="4800600" cy="1815882"/>
          </a:xfrm>
          <a:prstGeom prst="rect">
            <a:avLst/>
          </a:prstGeom>
          <a:noFill/>
        </p:spPr>
        <p:txBody>
          <a:bodyPr wrap="square" rtlCol="0">
            <a:spAutoFit/>
          </a:bodyPr>
          <a:lstStyle/>
          <a:p>
            <a:pPr algn="ctr"/>
            <a:endParaRPr lang="en-US" sz="2800" dirty="0"/>
          </a:p>
          <a:p>
            <a:pPr algn="ctr"/>
            <a:r>
              <a:rPr lang="en-US" sz="2800" dirty="0"/>
              <a:t>Congratulations on completing Club Treasurer Training!</a:t>
            </a:r>
          </a:p>
          <a:p>
            <a:pPr algn="ctr"/>
            <a:endParaRPr lang="en-US" sz="2800" dirty="0"/>
          </a:p>
        </p:txBody>
      </p:sp>
      <p:pic>
        <p:nvPicPr>
          <p:cNvPr id="14" name="Picture 3" descr="C:\Users\vcicero\AppData\Local\Microsoft\Windows\Temporary Internet Files\Content.IE5\BV7KX1XL\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vcicero\AppData\Local\Microsoft\Windows\Temporary Internet Files\Content.IE5\UDH751QD\MC900442122[1].png">
            <a:hlinkClick r:id="rId5" action="ppaction://hlinksldjump" tooltip="Click here to return to the Table of Contents Page"/>
          </p:cNvPr>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vcicero\AppData\Local\Microsoft\Windows\Temporary Internet Files\Content.IE5\4BZ0PU2D\MC90044134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02920"/>
            <a:ext cx="4426267" cy="44262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96639" y="2353167"/>
            <a:ext cx="1950720" cy="369332"/>
          </a:xfrm>
          <a:prstGeom prst="rect">
            <a:avLst/>
          </a:prstGeom>
          <a:noFill/>
        </p:spPr>
        <p:txBody>
          <a:bodyPr wrap="square" rtlCol="0">
            <a:prstTxWarp prst="textArchUp">
              <a:avLst/>
            </a:prstTxWarp>
            <a:spAutoFit/>
          </a:bodyPr>
          <a:lstStyle/>
          <a:p>
            <a:pPr algn="ctr"/>
            <a:r>
              <a:rPr lang="en-US" sz="2400" dirty="0">
                <a:latin typeface="Monotype Corsiva" panose="03010101010201010101" pitchFamily="66" charset="0"/>
              </a:rPr>
              <a:t>Congratulations!</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00" y="2667000"/>
            <a:ext cx="1394356" cy="1283362"/>
          </a:xfrm>
          <a:prstGeom prst="rect">
            <a:avLst/>
          </a:prstGeom>
        </p:spPr>
      </p:pic>
      <p:grpSp>
        <p:nvGrpSpPr>
          <p:cNvPr id="17" name="Group 16"/>
          <p:cNvGrpSpPr/>
          <p:nvPr/>
        </p:nvGrpSpPr>
        <p:grpSpPr>
          <a:xfrm>
            <a:off x="163763" y="385108"/>
            <a:ext cx="8839230" cy="761996"/>
            <a:chOff x="152384" y="3"/>
            <a:chExt cx="8839230" cy="761996"/>
          </a:xfrm>
          <a:solidFill>
            <a:srgbClr val="0070C0"/>
          </a:solidFill>
        </p:grpSpPr>
        <p:sp>
          <p:nvSpPr>
            <p:cNvPr id="18" name="Rounded Rectangle 17"/>
            <p:cNvSpPr/>
            <p:nvPr/>
          </p:nvSpPr>
          <p:spPr>
            <a:xfrm>
              <a:off x="152384" y="3"/>
              <a:ext cx="8839230" cy="761996"/>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19" name="Rounded Rectangle 4"/>
            <p:cNvSpPr/>
            <p:nvPr/>
          </p:nvSpPr>
          <p:spPr>
            <a:xfrm>
              <a:off x="189582" y="37201"/>
              <a:ext cx="8764834" cy="687600"/>
            </a:xfrm>
            <a:prstGeom prst="rect">
              <a:avLst/>
            </a:prstGeom>
            <a:grpFill/>
          </p:spPr>
          <p:style>
            <a:lnRef idx="0">
              <a:schemeClr val="accent6"/>
            </a:lnRef>
            <a:fillRef idx="3">
              <a:schemeClr val="accent6"/>
            </a:fillRef>
            <a:effectRef idx="3">
              <a:schemeClr val="accent6"/>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p:txBody>
        </p:sp>
      </p:grpSp>
    </p:spTree>
    <p:custDataLst>
      <p:tags r:id="rId1"/>
    </p:custDataLst>
    <p:extLst>
      <p:ext uri="{BB962C8B-B14F-4D97-AF65-F5344CB8AC3E}">
        <p14:creationId xmlns:p14="http://schemas.microsoft.com/office/powerpoint/2010/main" val="330962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6" presetClass="emph" presetSubtype="0" fill="hold" nodeType="withEffect">
                                  <p:stCondLst>
                                    <p:cond delay="500"/>
                                  </p:stCondLst>
                                  <p:childTnLst>
                                    <p:animEffect transition="out" filter="fade">
                                      <p:cBhvr>
                                        <p:cTn id="13" dur="1000" tmFilter="0, 0; .2, .5; .8, .5; 1, 0"/>
                                        <p:tgtEl>
                                          <p:spTgt spid="11"/>
                                        </p:tgtEl>
                                      </p:cBhvr>
                                    </p:animEffect>
                                    <p:animScale>
                                      <p:cBhvr>
                                        <p:cTn id="14"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641518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Types of Meetings</a:t>
            </a:r>
          </a:p>
        </p:txBody>
      </p:sp>
      <p:sp>
        <p:nvSpPr>
          <p:cNvPr id="10" name="TextBox 9"/>
          <p:cNvSpPr txBox="1"/>
          <p:nvPr/>
        </p:nvSpPr>
        <p:spPr>
          <a:xfrm>
            <a:off x="1219200" y="5048071"/>
            <a:ext cx="7467600" cy="830997"/>
          </a:xfrm>
          <a:prstGeom prst="rect">
            <a:avLst/>
          </a:prstGeom>
          <a:noFill/>
        </p:spPr>
        <p:txBody>
          <a:bodyPr wrap="square" rtlCol="0">
            <a:spAutoFit/>
          </a:bodyPr>
          <a:lstStyle/>
          <a:p>
            <a:r>
              <a:rPr lang="en-US" sz="2400" dirty="0"/>
              <a:t>Annually</a:t>
            </a:r>
          </a:p>
          <a:p>
            <a:pPr marL="742950" lvl="1" indent="-285750">
              <a:buFont typeface="Arial" pitchFamily="34" charset="0"/>
              <a:buChar char="•"/>
            </a:pPr>
            <a:r>
              <a:rPr lang="en-US" sz="2400" dirty="0"/>
              <a:t>Officer transition meeting</a:t>
            </a:r>
          </a:p>
        </p:txBody>
      </p:sp>
      <p:sp>
        <p:nvSpPr>
          <p:cNvPr id="11" name="TextBox 10"/>
          <p:cNvSpPr txBox="1"/>
          <p:nvPr/>
        </p:nvSpPr>
        <p:spPr>
          <a:xfrm>
            <a:off x="1219200" y="3383340"/>
            <a:ext cx="7239000" cy="1569660"/>
          </a:xfrm>
          <a:prstGeom prst="rect">
            <a:avLst/>
          </a:prstGeom>
          <a:noFill/>
        </p:spPr>
        <p:txBody>
          <a:bodyPr wrap="square" rtlCol="0">
            <a:spAutoFit/>
          </a:bodyPr>
          <a:lstStyle/>
          <a:p>
            <a:r>
              <a:rPr lang="en-US" sz="2400" dirty="0"/>
              <a:t>As Needed</a:t>
            </a:r>
          </a:p>
          <a:p>
            <a:pPr marL="742950" lvl="1" indent="-285750">
              <a:buFont typeface="Arial" pitchFamily="34" charset="0"/>
              <a:buChar char="•"/>
            </a:pPr>
            <a:r>
              <a:rPr lang="en-US" sz="2400" dirty="0"/>
              <a:t>Board of Directors special meetings (when requested by 3 or more board members)</a:t>
            </a:r>
          </a:p>
          <a:p>
            <a:pPr marL="742950" lvl="1" indent="-285750">
              <a:buFont typeface="Arial" pitchFamily="34" charset="0"/>
              <a:buChar char="•"/>
            </a:pPr>
            <a:r>
              <a:rPr lang="en-US" sz="2400" dirty="0"/>
              <a:t>Club special meetings </a:t>
            </a:r>
            <a:r>
              <a:rPr lang="en-US" sz="2000" dirty="0">
                <a:latin typeface="Arial Narrow" panose="020B0606020202030204" pitchFamily="34" charset="0"/>
              </a:rPr>
              <a:t>(requested at least 10 days prior)</a:t>
            </a:r>
            <a:endParaRPr lang="en-US" sz="2400" dirty="0">
              <a:latin typeface="Arial Narrow" panose="020B0606020202030204" pitchFamily="34" charset="0"/>
            </a:endParaRPr>
          </a:p>
        </p:txBody>
      </p:sp>
      <p:sp>
        <p:nvSpPr>
          <p:cNvPr id="6" name="Rectangle 5"/>
          <p:cNvSpPr/>
          <p:nvPr/>
        </p:nvSpPr>
        <p:spPr>
          <a:xfrm>
            <a:off x="1219200" y="2057400"/>
            <a:ext cx="7239000" cy="1200329"/>
          </a:xfrm>
          <a:prstGeom prst="rect">
            <a:avLst/>
          </a:prstGeom>
        </p:spPr>
        <p:txBody>
          <a:bodyPr wrap="square">
            <a:spAutoFit/>
          </a:bodyPr>
          <a:lstStyle/>
          <a:p>
            <a:r>
              <a:rPr lang="en-US" sz="2400" dirty="0"/>
              <a:t>Monthly</a:t>
            </a:r>
          </a:p>
          <a:p>
            <a:pPr marL="742950" lvl="1" indent="-285750">
              <a:buFont typeface="Arial" pitchFamily="34" charset="0"/>
              <a:buChar char="•"/>
            </a:pPr>
            <a:r>
              <a:rPr lang="en-US" sz="2400" dirty="0"/>
              <a:t>Board of Directors regular meeting </a:t>
            </a:r>
          </a:p>
          <a:p>
            <a:pPr marL="742950" lvl="1" indent="-285750">
              <a:buFont typeface="Arial" pitchFamily="34" charset="0"/>
              <a:buChar char="•"/>
            </a:pPr>
            <a:r>
              <a:rPr lang="en-US" sz="2400" dirty="0"/>
              <a:t>Club regular meeting</a:t>
            </a:r>
          </a:p>
        </p:txBody>
      </p:sp>
      <p:sp>
        <p:nvSpPr>
          <p:cNvPr id="3" name="Footer Placeholder 2"/>
          <p:cNvSpPr>
            <a:spLocks noGrp="1"/>
          </p:cNvSpPr>
          <p:nvPr>
            <p:ph type="ftr" sz="quarter" idx="11"/>
          </p:nvPr>
        </p:nvSpPr>
        <p:spPr/>
        <p:txBody>
          <a:bodyPr/>
          <a:lstStyle/>
          <a:p>
            <a:r>
              <a:rPr lang="en-US"/>
              <a:t>Club Treasurer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5</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628179" y="1408605"/>
            <a:ext cx="7229903" cy="892552"/>
          </a:xfrm>
          <a:prstGeom prst="rect">
            <a:avLst/>
          </a:prstGeom>
          <a:noFill/>
        </p:spPr>
        <p:txBody>
          <a:bodyPr wrap="square" rtlCol="0">
            <a:spAutoFit/>
          </a:bodyPr>
          <a:lstStyle/>
          <a:p>
            <a:r>
              <a:rPr lang="en-US" sz="2800" dirty="0"/>
              <a:t>Meetings you typically will need to attend:</a:t>
            </a:r>
          </a:p>
          <a:p>
            <a:endParaRPr lang="en-US" sz="2400" dirty="0"/>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25762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2749"/>
                                          </p:stCondLst>
                                        </p:cTn>
                                        <p:tgtEl>
                                          <p:spTgt spid="6"/>
                                        </p:tgtEl>
                                        <p:attrNameLst>
                                          <p:attrName>style.visibility</p:attrName>
                                        </p:attrNameLst>
                                      </p:cBhvr>
                                      <p:to>
                                        <p:strVal val="visible"/>
                                      </p:to>
                                    </p:set>
                                  </p:childTnLst>
                                </p:cTn>
                              </p:par>
                            </p:childTnLst>
                          </p:cTn>
                        </p:par>
                        <p:par>
                          <p:cTn id="13" fill="hold">
                            <p:stCondLst>
                              <p:cond delay="3750"/>
                            </p:stCondLst>
                            <p:childTnLst>
                              <p:par>
                                <p:cTn id="14" presetID="1" presetClass="entr" presetSubtype="0" fill="hold" grpId="0" nodeType="afterEffect">
                                  <p:stCondLst>
                                    <p:cond delay="1000"/>
                                  </p:stCondLst>
                                  <p:childTnLst>
                                    <p:set>
                                      <p:cBhvr>
                                        <p:cTn id="15" dur="1" fill="hold">
                                          <p:stCondLst>
                                            <p:cond delay="2749"/>
                                          </p:stCondLst>
                                        </p:cTn>
                                        <p:tgtEl>
                                          <p:spTgt spid="11"/>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grpId="0" nodeType="afterEffect">
                                  <p:stCondLst>
                                    <p:cond delay="1500"/>
                                  </p:stCondLst>
                                  <p:childTnLst>
                                    <p:set>
                                      <p:cBhvr>
                                        <p:cTn id="18" dur="1" fill="hold">
                                          <p:stCondLst>
                                            <p:cond delay="2749"/>
                                          </p:stCondLst>
                                        </p:cTn>
                                        <p:tgtEl>
                                          <p:spTgt spid="10"/>
                                        </p:tgtEl>
                                        <p:attrNameLst>
                                          <p:attrName>style.visibility</p:attrName>
                                        </p:attrNameLst>
                                      </p:cBhvr>
                                      <p:to>
                                        <p:strVal val="visible"/>
                                      </p:to>
                                    </p:set>
                                  </p:childTnLst>
                                </p:cTn>
                              </p:par>
                            </p:childTnLst>
                          </p:cTn>
                        </p:par>
                        <p:par>
                          <p:cTn id="19" fill="hold">
                            <p:stCondLst>
                              <p:cond delay="1175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vcicero\AppData\Local\Microsoft\Windows\Temporary Internet Files\Content.IE5\BV7KX1XL\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18749085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6</a:t>
            </a:fld>
            <a:endParaRPr lang="en-US" dirty="0"/>
          </a:p>
        </p:txBody>
      </p:sp>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9506" y="2743200"/>
            <a:ext cx="8209694" cy="3539430"/>
          </a:xfrm>
          <a:prstGeom prst="rect">
            <a:avLst/>
          </a:prstGeom>
          <a:noFill/>
          <a:ln>
            <a:noFill/>
          </a:ln>
        </p:spPr>
        <p:txBody>
          <a:bodyPr wrap="square" rtlCol="0">
            <a:spAutoFit/>
          </a:bodyPr>
          <a:lstStyle/>
          <a:p>
            <a:endParaRPr lang="en-US" sz="2800" dirty="0"/>
          </a:p>
          <a:p>
            <a:pPr marL="342900" indent="-342900">
              <a:buFont typeface="Arial" panose="020B0604020202020204" pitchFamily="34" charset="0"/>
              <a:buChar char="•"/>
            </a:pPr>
            <a:r>
              <a:rPr lang="en-US" sz="2800" dirty="0"/>
              <a:t>Done in conjunction with the Finance Committee and President</a:t>
            </a:r>
          </a:p>
          <a:p>
            <a:endParaRPr lang="en-US" sz="2800" dirty="0"/>
          </a:p>
          <a:p>
            <a:pPr marL="342900" indent="-342900">
              <a:buFont typeface="Arial" panose="020B0604020202020204" pitchFamily="34" charset="0"/>
              <a:buChar char="•"/>
            </a:pPr>
            <a:r>
              <a:rPr lang="en-US" sz="2800" dirty="0"/>
              <a:t>The budget should be presented for approval at the first board meeting.</a:t>
            </a:r>
          </a:p>
          <a:p>
            <a:endParaRPr lang="en-US" sz="2800" dirty="0"/>
          </a:p>
          <a:p>
            <a:endParaRPr lang="en-US" sz="2800" dirty="0"/>
          </a:p>
        </p:txBody>
      </p:sp>
      <p:sp>
        <p:nvSpPr>
          <p:cNvPr id="2" name="TextBox 1"/>
          <p:cNvSpPr txBox="1"/>
          <p:nvPr/>
        </p:nvSpPr>
        <p:spPr>
          <a:xfrm>
            <a:off x="1399794" y="1524000"/>
            <a:ext cx="6096000" cy="1384995"/>
          </a:xfrm>
          <a:prstGeom prst="rect">
            <a:avLst/>
          </a:prstGeom>
          <a:noFill/>
        </p:spPr>
        <p:txBody>
          <a:bodyPr wrap="square" rtlCol="0">
            <a:spAutoFit/>
          </a:bodyPr>
          <a:lstStyle/>
          <a:p>
            <a:r>
              <a:rPr lang="en-US" sz="2800" dirty="0"/>
              <a:t>Preparation of the club’s budgets is one of the treasurer’s major responsibilities.  </a:t>
            </a:r>
          </a:p>
          <a:p>
            <a:endParaRPr lang="en-US" sz="28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1553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fade">
                                      <p:cBhvr>
                                        <p:cTn id="11" dur="1000"/>
                                        <p:tgtEl>
                                          <p:spTgt spid="10">
                                            <p:txEl>
                                              <p:pRg st="3" end="3"/>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0175680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7</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9100" y="1679389"/>
            <a:ext cx="8305800" cy="4616648"/>
          </a:xfrm>
          <a:prstGeom prst="rect">
            <a:avLst/>
          </a:prstGeom>
          <a:noFill/>
        </p:spPr>
        <p:txBody>
          <a:bodyPr wrap="square" rtlCol="0">
            <a:spAutoFit/>
          </a:bodyPr>
          <a:lstStyle/>
          <a:p>
            <a:pPr marL="342900" indent="-342900">
              <a:buFont typeface="Arial" panose="020B0604020202020204" pitchFamily="34" charset="0"/>
              <a:buChar char="•"/>
            </a:pPr>
            <a:r>
              <a:rPr lang="en-US" sz="2800" dirty="0"/>
              <a:t>Each club should have </a:t>
            </a:r>
            <a:r>
              <a:rPr lang="en-US" sz="2800" u="sng" dirty="0"/>
              <a:t>two</a:t>
            </a:r>
            <a:r>
              <a:rPr lang="en-US" sz="2800" dirty="0"/>
              <a:t> budgets:</a:t>
            </a:r>
          </a:p>
          <a:p>
            <a:pPr marL="171450" indent="-171450">
              <a:buFont typeface="Arial" panose="020B0604020202020204" pitchFamily="34" charset="0"/>
              <a:buChar char="•"/>
            </a:pPr>
            <a:endParaRPr lang="en-US" sz="1400" dirty="0"/>
          </a:p>
          <a:p>
            <a:pPr marL="800100" lvl="1" indent="-342900">
              <a:buFont typeface="Wingdings" panose="05000000000000000000" pitchFamily="2" charset="2"/>
              <a:buChar char="q"/>
            </a:pPr>
            <a:r>
              <a:rPr lang="en-US" sz="2800" dirty="0"/>
              <a:t>Administrative </a:t>
            </a:r>
          </a:p>
          <a:p>
            <a:pPr marL="800100" lvl="1" indent="-342900">
              <a:buFont typeface="Wingdings" panose="05000000000000000000" pitchFamily="2" charset="2"/>
              <a:buChar char="q"/>
            </a:pPr>
            <a:r>
              <a:rPr lang="en-US" sz="2800" dirty="0"/>
              <a:t>Activities (Charities)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two accounts must balance independently of each other.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For a budget to balance, the total income would equal the expenses for each individual fund. </a:t>
            </a:r>
          </a:p>
          <a:p>
            <a:pPr marL="342900" indent="-342900">
              <a:buFont typeface="Arial" panose="020B0604020202020204" pitchFamily="34" charset="0"/>
              <a:buChar char="•"/>
            </a:pPr>
            <a:endParaRPr lang="en-US" sz="2800" dirty="0"/>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31778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10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1000"/>
                                        <p:tgtEl>
                                          <p:spTgt spid="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5" end="5"/>
                                            </p:txEl>
                                          </p:spTgt>
                                        </p:tgtEl>
                                        <p:attrNameLst>
                                          <p:attrName>style.visibility</p:attrName>
                                        </p:attrNameLst>
                                      </p:cBhvr>
                                      <p:to>
                                        <p:strVal val="visible"/>
                                      </p:to>
                                    </p:set>
                                    <p:animEffect transition="in" filter="fade">
                                      <p:cBhvr>
                                        <p:cTn id="16" dur="1000"/>
                                        <p:tgtEl>
                                          <p:spTgt spid="1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animEffect transition="in" filter="fade">
                                      <p:cBhvr>
                                        <p:cTn id="19" dur="1000"/>
                                        <p:tgtEl>
                                          <p:spTgt spid="15">
                                            <p:txEl>
                                              <p:pRg st="7" end="7"/>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787413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8</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143000"/>
            <a:ext cx="4114800" cy="5262979"/>
          </a:xfrm>
          <a:prstGeom prst="rect">
            <a:avLst/>
          </a:prstGeom>
          <a:noFill/>
          <a:ln>
            <a:solidFill>
              <a:schemeClr val="bg1"/>
            </a:solidFill>
          </a:ln>
        </p:spPr>
        <p:txBody>
          <a:bodyPr wrap="square" rtlCol="0">
            <a:spAutoFit/>
          </a:bodyPr>
          <a:lstStyle/>
          <a:p>
            <a:pPr algn="ctr"/>
            <a:r>
              <a:rPr lang="en-US" sz="2400" u="sng" dirty="0"/>
              <a:t>Administrative Budget</a:t>
            </a:r>
          </a:p>
          <a:p>
            <a:pPr marL="285750" indent="-285750">
              <a:buFont typeface="Arial" pitchFamily="34" charset="0"/>
              <a:buChar char="•"/>
            </a:pPr>
            <a:r>
              <a:rPr lang="en-US" sz="2400" dirty="0"/>
              <a:t>No public money</a:t>
            </a:r>
          </a:p>
          <a:p>
            <a:pPr marL="285750" indent="-285750">
              <a:buFont typeface="Arial" pitchFamily="34" charset="0"/>
              <a:buChar char="•"/>
            </a:pPr>
            <a:r>
              <a:rPr lang="en-US" sz="2400" dirty="0"/>
              <a:t>Used for the internal running of the club</a:t>
            </a:r>
          </a:p>
          <a:p>
            <a:pPr marL="285750" indent="-285750">
              <a:buFont typeface="Arial" pitchFamily="34" charset="0"/>
              <a:buChar char="•"/>
            </a:pPr>
            <a:r>
              <a:rPr lang="en-US" sz="2400" dirty="0"/>
              <a:t>Income from dues, tail-twisting, money raised directly from members</a:t>
            </a:r>
          </a:p>
          <a:p>
            <a:pPr marL="285750" indent="-285750">
              <a:buFont typeface="Arial" pitchFamily="34" charset="0"/>
              <a:buChar char="•"/>
            </a:pPr>
            <a:r>
              <a:rPr lang="en-US" sz="2400" dirty="0"/>
              <a:t>Expenses: international dues, printing, postage, vests, other club operations cost</a:t>
            </a:r>
          </a:p>
          <a:p>
            <a:pPr marL="285750" indent="-285750">
              <a:buFont typeface="Arial" pitchFamily="34" charset="0"/>
              <a:buChar char="•"/>
            </a:pPr>
            <a:r>
              <a:rPr lang="en-US" sz="2400" dirty="0"/>
              <a:t>District Events</a:t>
            </a:r>
          </a:p>
          <a:p>
            <a:pPr marL="285750" indent="-285750">
              <a:buFont typeface="Arial" pitchFamily="34" charset="0"/>
              <a:buChar char="•"/>
            </a:pPr>
            <a:r>
              <a:rPr lang="en-US" sz="2400" dirty="0"/>
              <a:t>Training</a:t>
            </a:r>
          </a:p>
          <a:p>
            <a:pPr marL="285750" indent="-285750">
              <a:buFont typeface="Arial" pitchFamily="34" charset="0"/>
              <a:buChar char="•"/>
            </a:pPr>
            <a:r>
              <a:rPr lang="en-US" sz="2400" dirty="0"/>
              <a:t>Contingency</a:t>
            </a:r>
          </a:p>
          <a:p>
            <a:pPr marL="285750" indent="-285750">
              <a:buFont typeface="Arial" pitchFamily="34" charset="0"/>
              <a:buChar char="•"/>
            </a:pPr>
            <a:r>
              <a:rPr lang="en-US" sz="2400" dirty="0"/>
              <a:t>Meals </a:t>
            </a:r>
          </a:p>
        </p:txBody>
      </p:sp>
      <p:sp>
        <p:nvSpPr>
          <p:cNvPr id="20" name="TextBox 19"/>
          <p:cNvSpPr txBox="1"/>
          <p:nvPr/>
        </p:nvSpPr>
        <p:spPr>
          <a:xfrm>
            <a:off x="4800600" y="1143000"/>
            <a:ext cx="3886200" cy="5432256"/>
          </a:xfrm>
          <a:prstGeom prst="rect">
            <a:avLst/>
          </a:prstGeom>
          <a:noFill/>
          <a:ln>
            <a:solidFill>
              <a:schemeClr val="bg1"/>
            </a:solidFill>
          </a:ln>
        </p:spPr>
        <p:txBody>
          <a:bodyPr wrap="square" rtlCol="0">
            <a:spAutoFit/>
          </a:bodyPr>
          <a:lstStyle/>
          <a:p>
            <a:pPr algn="ctr"/>
            <a:r>
              <a:rPr lang="en-US" sz="2400" u="sng" dirty="0"/>
              <a:t>Activities Budget</a:t>
            </a:r>
          </a:p>
          <a:p>
            <a:pPr marL="285750" indent="-285750">
              <a:spcAft>
                <a:spcPts val="600"/>
              </a:spcAft>
              <a:buFont typeface="Arial" pitchFamily="34" charset="0"/>
              <a:buChar char="•"/>
            </a:pPr>
            <a:r>
              <a:rPr lang="en-US" sz="2400" dirty="0"/>
              <a:t>Used to fulfill the tax-exempt goals of the club</a:t>
            </a:r>
          </a:p>
          <a:p>
            <a:pPr marL="285750" indent="-285750">
              <a:spcAft>
                <a:spcPts val="600"/>
              </a:spcAft>
              <a:buFont typeface="Arial" pitchFamily="34" charset="0"/>
              <a:buChar char="•"/>
            </a:pPr>
            <a:r>
              <a:rPr lang="en-US" sz="2400" dirty="0"/>
              <a:t>Net income from public fundraising projects</a:t>
            </a:r>
          </a:p>
          <a:p>
            <a:pPr marL="342900" indent="-342900">
              <a:spcAft>
                <a:spcPts val="600"/>
              </a:spcAft>
              <a:buFont typeface="Arial" panose="020B0604020202020204" pitchFamily="34" charset="0"/>
              <a:buChar char="•"/>
            </a:pPr>
            <a:r>
              <a:rPr lang="en-US" sz="2400" dirty="0"/>
              <a:t>Expenses for direct costs of fundraising, donations, charitable club activities</a:t>
            </a:r>
          </a:p>
          <a:p>
            <a:pPr marL="342900" indent="-342900">
              <a:spcAft>
                <a:spcPts val="600"/>
              </a:spcAft>
              <a:buFont typeface="Arial" panose="020B0604020202020204" pitchFamily="34" charset="0"/>
              <a:buChar char="•"/>
            </a:pPr>
            <a:r>
              <a:rPr lang="en-US" sz="2400" dirty="0"/>
              <a:t>100% Club Contributions</a:t>
            </a:r>
          </a:p>
          <a:p>
            <a:pPr marL="285750" indent="-285750">
              <a:spcAft>
                <a:spcPts val="600"/>
              </a:spcAft>
              <a:buFont typeface="Arial" pitchFamily="34" charset="0"/>
              <a:buChar char="•"/>
            </a:pPr>
            <a:r>
              <a:rPr lang="en-US" sz="2400" dirty="0"/>
              <a:t>Scholarships</a:t>
            </a:r>
          </a:p>
          <a:p>
            <a:pPr marL="285750" indent="-285750">
              <a:spcAft>
                <a:spcPts val="600"/>
              </a:spcAft>
              <a:buFont typeface="Arial" pitchFamily="34" charset="0"/>
              <a:buChar char="•"/>
            </a:pPr>
            <a:r>
              <a:rPr lang="en-US" sz="2400" dirty="0"/>
              <a:t>Community projects</a:t>
            </a:r>
          </a:p>
          <a:p>
            <a:pPr>
              <a:spcAft>
                <a:spcPts val="600"/>
              </a:spcAft>
            </a:pPr>
            <a:endParaRPr lang="en-US" sz="2400" dirty="0"/>
          </a:p>
          <a:p>
            <a:pPr marL="285750" indent="-285750">
              <a:buFont typeface="Arial" pitchFamily="34" charset="0"/>
              <a:buChar char="•"/>
            </a:pPr>
            <a:endParaRPr lang="en-US" sz="24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5453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50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500"/>
                                        <p:tgtEl>
                                          <p:spTgt spid="2">
                                            <p:txEl>
                                              <p:pRg st="1" end="1"/>
                                            </p:txEl>
                                          </p:spTgt>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500"/>
                                        <p:tgtEl>
                                          <p:spTgt spid="2">
                                            <p:txEl>
                                              <p:pRg st="2" end="2"/>
                                            </p:txEl>
                                          </p:spTgt>
                                        </p:tgtEl>
                                      </p:cBhvr>
                                    </p:animEffect>
                                  </p:childTnLst>
                                </p:cTn>
                              </p:par>
                            </p:childTnLst>
                          </p:cTn>
                        </p:par>
                        <p:par>
                          <p:cTn id="15" fill="hold">
                            <p:stCondLst>
                              <p:cond delay="4000"/>
                            </p:stCondLst>
                            <p:childTnLst>
                              <p:par>
                                <p:cTn id="16" presetID="10" presetClass="entr" presetSubtype="0" fill="hold" nodeType="afterEffect">
                                  <p:stCondLst>
                                    <p:cond delay="15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500"/>
                                        <p:tgtEl>
                                          <p:spTgt spid="2">
                                            <p:txEl>
                                              <p:pRg st="3" end="3"/>
                                            </p:txEl>
                                          </p:spTgt>
                                        </p:tgtEl>
                                      </p:cBhvr>
                                    </p:animEffect>
                                  </p:childTnLst>
                                </p:cTn>
                              </p:par>
                            </p:childTnLst>
                          </p:cTn>
                        </p:par>
                        <p:par>
                          <p:cTn id="19" fill="hold">
                            <p:stCondLst>
                              <p:cond delay="7000"/>
                            </p:stCondLst>
                            <p:childTnLst>
                              <p:par>
                                <p:cTn id="20" presetID="10" presetClass="entr" presetSubtype="0" fill="hold" nodeType="afterEffect">
                                  <p:stCondLst>
                                    <p:cond delay="15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500"/>
                                        <p:tgtEl>
                                          <p:spTgt spid="2">
                                            <p:txEl>
                                              <p:pRg st="4" end="4"/>
                                            </p:txEl>
                                          </p:spTgt>
                                        </p:tgtEl>
                                      </p:cBhvr>
                                    </p:animEffect>
                                  </p:childTnLst>
                                </p:cTn>
                              </p:par>
                            </p:childTnLst>
                          </p:cTn>
                        </p:par>
                        <p:par>
                          <p:cTn id="23" fill="hold">
                            <p:stCondLst>
                              <p:cond delay="10000"/>
                            </p:stCondLst>
                            <p:childTnLst>
                              <p:par>
                                <p:cTn id="24" presetID="10" presetClass="entr" presetSubtype="0" fill="hold" nodeType="afterEffect">
                                  <p:stCondLst>
                                    <p:cond delay="150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500"/>
                                        <p:tgtEl>
                                          <p:spTgt spid="2">
                                            <p:txEl>
                                              <p:pRg st="5" end="5"/>
                                            </p:txEl>
                                          </p:spTgt>
                                        </p:tgtEl>
                                      </p:cBhvr>
                                    </p:animEffect>
                                  </p:childTnLst>
                                </p:cTn>
                              </p:par>
                            </p:childTnLst>
                          </p:cTn>
                        </p:par>
                        <p:par>
                          <p:cTn id="27" fill="hold">
                            <p:stCondLst>
                              <p:cond delay="13000"/>
                            </p:stCondLst>
                            <p:childTnLst>
                              <p:par>
                                <p:cTn id="28" presetID="10" presetClass="entr" presetSubtype="0" fill="hold" nodeType="afterEffect">
                                  <p:stCondLst>
                                    <p:cond delay="150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500"/>
                                        <p:tgtEl>
                                          <p:spTgt spid="2">
                                            <p:txEl>
                                              <p:pRg st="6" end="6"/>
                                            </p:txEl>
                                          </p:spTgt>
                                        </p:tgtEl>
                                      </p:cBhvr>
                                    </p:animEffect>
                                  </p:childTnLst>
                                </p:cTn>
                              </p:par>
                            </p:childTnLst>
                          </p:cTn>
                        </p:par>
                        <p:par>
                          <p:cTn id="31" fill="hold">
                            <p:stCondLst>
                              <p:cond delay="16000"/>
                            </p:stCondLst>
                            <p:childTnLst>
                              <p:par>
                                <p:cTn id="32" presetID="10" presetClass="entr" presetSubtype="0" fill="hold" nodeType="afterEffect">
                                  <p:stCondLst>
                                    <p:cond delay="150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500"/>
                                        <p:tgtEl>
                                          <p:spTgt spid="2">
                                            <p:txEl>
                                              <p:pRg st="7" end="7"/>
                                            </p:txEl>
                                          </p:spTgt>
                                        </p:tgtEl>
                                      </p:cBhvr>
                                    </p:animEffect>
                                  </p:childTnLst>
                                </p:cTn>
                              </p:par>
                            </p:childTnLst>
                          </p:cTn>
                        </p:par>
                        <p:par>
                          <p:cTn id="35" fill="hold">
                            <p:stCondLst>
                              <p:cond delay="19000"/>
                            </p:stCondLst>
                            <p:childTnLst>
                              <p:par>
                                <p:cTn id="36" presetID="10" presetClass="entr" presetSubtype="0" fill="hold" nodeType="afterEffect">
                                  <p:stCondLst>
                                    <p:cond delay="150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1500"/>
                                        <p:tgtEl>
                                          <p:spTgt spid="2">
                                            <p:txEl>
                                              <p:pRg st="8" end="8"/>
                                            </p:txEl>
                                          </p:spTgt>
                                        </p:tgtEl>
                                      </p:cBhvr>
                                    </p:animEffect>
                                  </p:childTnLst>
                                </p:cTn>
                              </p:par>
                            </p:childTnLst>
                          </p:cTn>
                        </p:par>
                        <p:par>
                          <p:cTn id="39" fill="hold">
                            <p:stCondLst>
                              <p:cond delay="22000"/>
                            </p:stCondLst>
                            <p:childTnLst>
                              <p:par>
                                <p:cTn id="40" presetID="15" presetClass="emph" presetSubtype="0" nodeType="afterEffect">
                                  <p:stCondLst>
                                    <p:cond delay="0"/>
                                  </p:stCondLst>
                                  <p:endCondLst>
                                    <p:cond evt="onNext" delay="0">
                                      <p:tgtEl>
                                        <p:sldTgt/>
                                      </p:tgtEl>
                                    </p:cond>
                                  </p:endCondLst>
                                  <p:iterate type="lt">
                                    <p:tmAbs val="50"/>
                                  </p:iterate>
                                  <p:childTnLst>
                                    <p:set>
                                      <p:cBhvr override="childStyle">
                                        <p:cTn id="41" dur="indefinite"/>
                                        <p:tgtEl>
                                          <p:spTgt spid="20">
                                            <p:txEl>
                                              <p:pRg st="0" end="0"/>
                                            </p:txEl>
                                          </p:spTgt>
                                        </p:tgtEl>
                                        <p:attrNameLst>
                                          <p:attrName>style.fontWeight</p:attrName>
                                        </p:attrNameLst>
                                      </p:cBhvr>
                                      <p:to>
                                        <p:strVal val="bold"/>
                                      </p:to>
                                    </p:set>
                                  </p:childTnLst>
                                </p:cTn>
                              </p:par>
                            </p:childTnLst>
                          </p:cTn>
                        </p:par>
                        <p:par>
                          <p:cTn id="42" fill="hold">
                            <p:stCondLst>
                              <p:cond delay="22800"/>
                            </p:stCondLst>
                            <p:childTnLst>
                              <p:par>
                                <p:cTn id="43" presetID="10" presetClass="entr" presetSubtype="0" fill="hold" nodeType="afterEffect">
                                  <p:stCondLst>
                                    <p:cond delay="1250"/>
                                  </p:stCondLst>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fade">
                                      <p:cBhvr>
                                        <p:cTn id="45" dur="1500"/>
                                        <p:tgtEl>
                                          <p:spTgt spid="20">
                                            <p:txEl>
                                              <p:pRg st="1" end="1"/>
                                            </p:txEl>
                                          </p:spTgt>
                                        </p:tgtEl>
                                      </p:cBhvr>
                                    </p:animEffect>
                                  </p:childTnLst>
                                </p:cTn>
                              </p:par>
                            </p:childTnLst>
                          </p:cTn>
                        </p:par>
                        <p:par>
                          <p:cTn id="46" fill="hold">
                            <p:stCondLst>
                              <p:cond delay="25550"/>
                            </p:stCondLst>
                            <p:childTnLst>
                              <p:par>
                                <p:cTn id="47" presetID="10" presetClass="entr" presetSubtype="0" fill="hold" nodeType="afterEffect">
                                  <p:stCondLst>
                                    <p:cond delay="2000"/>
                                  </p:stCondLst>
                                  <p:childTnLst>
                                    <p:set>
                                      <p:cBhvr>
                                        <p:cTn id="48" dur="1" fill="hold">
                                          <p:stCondLst>
                                            <p:cond delay="0"/>
                                          </p:stCondLst>
                                        </p:cTn>
                                        <p:tgtEl>
                                          <p:spTgt spid="20">
                                            <p:txEl>
                                              <p:pRg st="2" end="2"/>
                                            </p:txEl>
                                          </p:spTgt>
                                        </p:tgtEl>
                                        <p:attrNameLst>
                                          <p:attrName>style.visibility</p:attrName>
                                        </p:attrNameLst>
                                      </p:cBhvr>
                                      <p:to>
                                        <p:strVal val="visible"/>
                                      </p:to>
                                    </p:set>
                                    <p:animEffect transition="in" filter="fade">
                                      <p:cBhvr>
                                        <p:cTn id="49" dur="1500"/>
                                        <p:tgtEl>
                                          <p:spTgt spid="20">
                                            <p:txEl>
                                              <p:pRg st="2" end="2"/>
                                            </p:txEl>
                                          </p:spTgt>
                                        </p:tgtEl>
                                      </p:cBhvr>
                                    </p:animEffect>
                                  </p:childTnLst>
                                </p:cTn>
                              </p:par>
                            </p:childTnLst>
                          </p:cTn>
                        </p:par>
                        <p:par>
                          <p:cTn id="50" fill="hold">
                            <p:stCondLst>
                              <p:cond delay="29050"/>
                            </p:stCondLst>
                            <p:childTnLst>
                              <p:par>
                                <p:cTn id="51" presetID="10" presetClass="entr" presetSubtype="0" fill="hold" nodeType="afterEffect">
                                  <p:stCondLst>
                                    <p:cond delay="2000"/>
                                  </p:stCondLst>
                                  <p:childTnLst>
                                    <p:set>
                                      <p:cBhvr>
                                        <p:cTn id="52" dur="1" fill="hold">
                                          <p:stCondLst>
                                            <p:cond delay="0"/>
                                          </p:stCondLst>
                                        </p:cTn>
                                        <p:tgtEl>
                                          <p:spTgt spid="20">
                                            <p:txEl>
                                              <p:pRg st="3" end="3"/>
                                            </p:txEl>
                                          </p:spTgt>
                                        </p:tgtEl>
                                        <p:attrNameLst>
                                          <p:attrName>style.visibility</p:attrName>
                                        </p:attrNameLst>
                                      </p:cBhvr>
                                      <p:to>
                                        <p:strVal val="visible"/>
                                      </p:to>
                                    </p:set>
                                    <p:animEffect transition="in" filter="fade">
                                      <p:cBhvr>
                                        <p:cTn id="53" dur="1500"/>
                                        <p:tgtEl>
                                          <p:spTgt spid="20">
                                            <p:txEl>
                                              <p:pRg st="3" end="3"/>
                                            </p:txEl>
                                          </p:spTgt>
                                        </p:tgtEl>
                                      </p:cBhvr>
                                    </p:animEffect>
                                  </p:childTnLst>
                                </p:cTn>
                              </p:par>
                            </p:childTnLst>
                          </p:cTn>
                        </p:par>
                        <p:par>
                          <p:cTn id="54" fill="hold">
                            <p:stCondLst>
                              <p:cond delay="32550"/>
                            </p:stCondLst>
                            <p:childTnLst>
                              <p:par>
                                <p:cTn id="55" presetID="10" presetClass="entr" presetSubtype="0" fill="hold" nodeType="afterEffect">
                                  <p:stCondLst>
                                    <p:cond delay="2000"/>
                                  </p:stCondLst>
                                  <p:childTnLst>
                                    <p:set>
                                      <p:cBhvr>
                                        <p:cTn id="56" dur="1" fill="hold">
                                          <p:stCondLst>
                                            <p:cond delay="0"/>
                                          </p:stCondLst>
                                        </p:cTn>
                                        <p:tgtEl>
                                          <p:spTgt spid="20">
                                            <p:txEl>
                                              <p:pRg st="4" end="4"/>
                                            </p:txEl>
                                          </p:spTgt>
                                        </p:tgtEl>
                                        <p:attrNameLst>
                                          <p:attrName>style.visibility</p:attrName>
                                        </p:attrNameLst>
                                      </p:cBhvr>
                                      <p:to>
                                        <p:strVal val="visible"/>
                                      </p:to>
                                    </p:set>
                                    <p:animEffect transition="in" filter="fade">
                                      <p:cBhvr>
                                        <p:cTn id="57" dur="1500"/>
                                        <p:tgtEl>
                                          <p:spTgt spid="20">
                                            <p:txEl>
                                              <p:pRg st="4" end="4"/>
                                            </p:txEl>
                                          </p:spTgt>
                                        </p:tgtEl>
                                      </p:cBhvr>
                                    </p:animEffect>
                                  </p:childTnLst>
                                </p:cTn>
                              </p:par>
                            </p:childTnLst>
                          </p:cTn>
                        </p:par>
                        <p:par>
                          <p:cTn id="58" fill="hold">
                            <p:stCondLst>
                              <p:cond delay="36050"/>
                            </p:stCondLst>
                            <p:childTnLst>
                              <p:par>
                                <p:cTn id="59" presetID="10" presetClass="entr" presetSubtype="0" fill="hold" nodeType="afterEffect">
                                  <p:stCondLst>
                                    <p:cond delay="2000"/>
                                  </p:stCondLst>
                                  <p:childTnLst>
                                    <p:set>
                                      <p:cBhvr>
                                        <p:cTn id="60" dur="1" fill="hold">
                                          <p:stCondLst>
                                            <p:cond delay="0"/>
                                          </p:stCondLst>
                                        </p:cTn>
                                        <p:tgtEl>
                                          <p:spTgt spid="20">
                                            <p:txEl>
                                              <p:pRg st="5" end="5"/>
                                            </p:txEl>
                                          </p:spTgt>
                                        </p:tgtEl>
                                        <p:attrNameLst>
                                          <p:attrName>style.visibility</p:attrName>
                                        </p:attrNameLst>
                                      </p:cBhvr>
                                      <p:to>
                                        <p:strVal val="visible"/>
                                      </p:to>
                                    </p:set>
                                    <p:animEffect transition="in" filter="fade">
                                      <p:cBhvr>
                                        <p:cTn id="61" dur="1500"/>
                                        <p:tgtEl>
                                          <p:spTgt spid="20">
                                            <p:txEl>
                                              <p:pRg st="5" end="5"/>
                                            </p:txEl>
                                          </p:spTgt>
                                        </p:tgtEl>
                                      </p:cBhvr>
                                    </p:animEffect>
                                  </p:childTnLst>
                                </p:cTn>
                              </p:par>
                            </p:childTnLst>
                          </p:cTn>
                        </p:par>
                        <p:par>
                          <p:cTn id="62" fill="hold">
                            <p:stCondLst>
                              <p:cond delay="39550"/>
                            </p:stCondLst>
                            <p:childTnLst>
                              <p:par>
                                <p:cTn id="63" presetID="10" presetClass="entr" presetSubtype="0" fill="hold" nodeType="afterEffect">
                                  <p:stCondLst>
                                    <p:cond delay="2000"/>
                                  </p:stCondLst>
                                  <p:childTnLst>
                                    <p:set>
                                      <p:cBhvr>
                                        <p:cTn id="64" dur="1" fill="hold">
                                          <p:stCondLst>
                                            <p:cond delay="0"/>
                                          </p:stCondLst>
                                        </p:cTn>
                                        <p:tgtEl>
                                          <p:spTgt spid="20">
                                            <p:txEl>
                                              <p:pRg st="6" end="6"/>
                                            </p:txEl>
                                          </p:spTgt>
                                        </p:tgtEl>
                                        <p:attrNameLst>
                                          <p:attrName>style.visibility</p:attrName>
                                        </p:attrNameLst>
                                      </p:cBhvr>
                                      <p:to>
                                        <p:strVal val="visible"/>
                                      </p:to>
                                    </p:set>
                                    <p:animEffect transition="in" filter="fade">
                                      <p:cBhvr>
                                        <p:cTn id="65" dur="1500"/>
                                        <p:tgtEl>
                                          <p:spTgt spid="20">
                                            <p:txEl>
                                              <p:pRg st="6" end="6"/>
                                            </p:txEl>
                                          </p:spTgt>
                                        </p:tgtEl>
                                      </p:cBhvr>
                                    </p:animEffect>
                                  </p:childTnLst>
                                </p:cTn>
                              </p:par>
                            </p:childTnLst>
                          </p:cTn>
                        </p:par>
                        <p:par>
                          <p:cTn id="66" fill="hold">
                            <p:stCondLst>
                              <p:cond delay="43050"/>
                            </p:stCondLst>
                            <p:childTnLst>
                              <p:par>
                                <p:cTn id="67" presetID="10" presetClass="entr" presetSubtype="0" fill="hold" nodeType="afterEffect">
                                  <p:stCondLst>
                                    <p:cond delay="300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66800" y="2815441"/>
            <a:ext cx="6934200" cy="1569660"/>
          </a:xfrm>
          <a:prstGeom prst="roundRect">
            <a:avLst/>
          </a:prstGeom>
          <a:solidFill>
            <a:srgbClr val="FFDE37"/>
          </a:solid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403453917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9</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59764" y="2815441"/>
            <a:ext cx="6819900" cy="1604159"/>
          </a:xfrm>
          <a:prstGeom prst="rect">
            <a:avLst/>
          </a:prstGeom>
          <a:noFill/>
          <a:ln>
            <a:noFill/>
          </a:ln>
        </p:spPr>
        <p:txBody>
          <a:bodyPr wrap="square" rtlCol="0">
            <a:spAutoFit/>
          </a:bodyPr>
          <a:lstStyle/>
          <a:p>
            <a:pPr algn="ctr">
              <a:spcAft>
                <a:spcPts val="600"/>
              </a:spcAft>
            </a:pPr>
            <a:r>
              <a:rPr lang="en-US" sz="2400" dirty="0"/>
              <a:t>Under no circumstances may the net income from money raised through public club projects or activities be used in any manner whatsoever for administrative expenditures.</a:t>
            </a: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38288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grpId="0" nodeType="withEffect">
                                  <p:stCondLst>
                                    <p:cond delay="3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10"/>
  <p:tag name="ARTICULATE_PROJECT_CHECK" val="0"/>
  <p:tag name="ARTICULATE_PRESENTER_VERSION" val="6"/>
  <p:tag name="PRESENTER_PREVIEW_START" val="18"/>
  <p:tag name="PRESENTER_PREVIEW_END" val="21"/>
  <p:tag name="LMS_PUBLISH" val="No"/>
  <p:tag name="ARTICULATE_TEMPLATE" val="Corporate Communications"/>
  <p:tag name="PRESENTER_PREVIEW_MODE" val="0"/>
  <p:tag name="ARTICULATE_SLIDE_COUNT" val="7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29848</TotalTime>
  <Words>2722</Words>
  <Application>Microsoft Office PowerPoint</Application>
  <PresentationFormat>On-screen Show (4:3)</PresentationFormat>
  <Paragraphs>522</Paragraphs>
  <Slides>46</Slides>
  <Notes>45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Arial Narrow</vt:lpstr>
      <vt:lpstr>Bradley Hand ITC</vt:lpstr>
      <vt:lpstr>Calibri</vt:lpstr>
      <vt:lpstr>Calibri Light</vt:lpstr>
      <vt:lpstr>Cambria</vt:lpstr>
      <vt:lpstr>Helvetica</vt:lpstr>
      <vt:lpstr>Impact</vt:lpstr>
      <vt:lpstr>Monotype Corsiva</vt:lpstr>
      <vt:lpstr>Trebuchet MS</vt:lpstr>
      <vt:lpstr>Wingdings</vt:lpstr>
      <vt:lpstr>Office Theme</vt:lpstr>
      <vt:lpstr>Club Treasurer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Odds and 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Cicero, Valerie</dc:creator>
  <cp:lastModifiedBy>Walter Garriss</cp:lastModifiedBy>
  <cp:revision>824</cp:revision>
  <cp:lastPrinted>2023-06-23T18:29:13Z</cp:lastPrinted>
  <dcterms:created xsi:type="dcterms:W3CDTF">2014-04-23T13:12:09Z</dcterms:created>
  <dcterms:modified xsi:type="dcterms:W3CDTF">2023-06-24T18:48:07Z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Club President Presentation2</vt:lpwstr>
  </property>
  <property fmtid="{D5CDD505-2E9C-101B-9397-08002B2CF9AE}" pid="4" name="ArticulateGUID">
    <vt:lpwstr>3365BD82-7352-40F4-0000-CCA10032DD25</vt:lpwstr>
  </property>
  <property fmtid="{D5CDD505-2E9C-101B-9397-08002B2CF9AE}" pid="5" name="ArticulateProjectFull">
    <vt:lpwstr>O:\Leadership\Curriculum\Club Officer Training Revision 2014\Self-Study Modules\Treasurer\EN\Club Treasurer Training EN MASTER.ppta</vt:lpwstr>
  </property>
</Properties>
</file>