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256" r:id="rId2"/>
    <p:sldId id="257" r:id="rId3"/>
    <p:sldId id="275" r:id="rId4"/>
    <p:sldId id="279" r:id="rId5"/>
    <p:sldId id="273" r:id="rId6"/>
    <p:sldId id="274" r:id="rId7"/>
    <p:sldId id="278" r:id="rId8"/>
    <p:sldId id="259" r:id="rId9"/>
    <p:sldId id="258" r:id="rId10"/>
    <p:sldId id="260" r:id="rId11"/>
    <p:sldId id="281" r:id="rId12"/>
    <p:sldId id="280" r:id="rId13"/>
    <p:sldId id="277" r:id="rId14"/>
    <p:sldId id="270" r:id="rId15"/>
    <p:sldId id="261" r:id="rId16"/>
    <p:sldId id="276" r:id="rId17"/>
    <p:sldId id="262" r:id="rId18"/>
    <p:sldId id="266" r:id="rId19"/>
    <p:sldId id="268" r:id="rId20"/>
    <p:sldId id="269" r:id="rId21"/>
    <p:sldId id="263" r:id="rId22"/>
    <p:sldId id="271" r:id="rId23"/>
    <p:sldId id="267" r:id="rId24"/>
    <p:sldId id="264" r:id="rId25"/>
    <p:sldId id="272" r:id="rId26"/>
  </p:sldIdLst>
  <p:sldSz cx="12192000" cy="6858000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F2C4C-46B2-4D1C-97E4-9C9DBD5D4C48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A52B9-8F26-40D4-ACEA-6FD529CD1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9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63E6467-DB5B-41A8-AD42-88C1098788FF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16F76B-3ECB-4778-805E-E972D18BD84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044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6EA8-1318-48DE-80A8-FACA6352AFC2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8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AF94-9672-4A46-930B-EA0701D7E338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6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AF-83F6-470F-9325-ED4C8B2D568F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2361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D4F0-1924-4D17-9EDF-396C600183B6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28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536C-13DA-40E4-B92C-A0826AB4335B}" type="datetime1">
              <a:rPr lang="en-US" smtClean="0"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0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04FF-EFFF-4466-AF53-E2720DF61FB0}" type="datetime1">
              <a:rPr lang="en-US" smtClean="0"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25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D80B-3702-42A2-9536-08AF563A2494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05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4A10-C753-4044-8D8C-D14F292BBB5E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6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E4F0-0778-49A0-8029-5509BE68BDA2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4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C7E2-46B3-4E9B-854F-B4B200B36310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3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55BE-449E-4062-BE52-0F72C64EFE88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1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68B9-C8CD-489A-BA1C-04BAF9C072DB}" type="datetime1">
              <a:rPr lang="en-US" smtClean="0"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E6B2-BDAC-4922-B0DD-8A71ABD8372B}" type="datetime1">
              <a:rPr lang="en-US" smtClean="0"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7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7F61-8CBB-4712-9A37-835038D3D9A2}" type="datetime1">
              <a:rPr lang="en-US" smtClean="0"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7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C76E-32B8-4A3A-80FF-6E6FB667738F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4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3920-D974-4F84-8022-24471496454C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7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CE220A9-8623-4958-A0AE-DA6E62046B00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16F76B-3ECB-4778-805E-E972D18B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5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DA-CPFVPEB_en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lionsclubs.org/en/resources-for-members/resource-center/board-policy-manua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lionsclubs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lionsclubs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onsclubs.org/" TargetMode="External"/><Relationship Id="rId2" Type="http://schemas.openxmlformats.org/officeDocument/2006/relationships/hyperlink" Target="https://www.youtube.com/watch?v=npuTGERBc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lionsclubs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lionsclubs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lionsclubs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Goal%20Setting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onsdistrict2x1.org/" TargetMode="External"/><Relationship Id="rId2" Type="http://schemas.openxmlformats.org/officeDocument/2006/relationships/hyperlink" Target="DA-CPFVPEB_e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DA-CEA1_en_2022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DA-MCS_en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la2_en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F92F-928B-48F7-B98A-429C2A1110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Club President’s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A4BDF-DDAB-4162-87CC-6756EDD233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Lion District 2-X1 - June 17,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726AF-831E-4E3A-838D-31ACC6706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465">
            <a:off x="275714" y="1106267"/>
            <a:ext cx="1039686" cy="984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5626DD-DD7C-4370-9C96-24974A5F2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6328">
            <a:off x="4042236" y="4720182"/>
            <a:ext cx="840983" cy="1233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83AAB9-94BB-EC45-D4AD-1E44B8DB7447}"/>
              </a:ext>
            </a:extLst>
          </p:cNvPr>
          <p:cNvSpPr txBox="1"/>
          <p:nvPr/>
        </p:nvSpPr>
        <p:spPr>
          <a:xfrm rot="21421864">
            <a:off x="6353995" y="4763491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District Governor – Fred Conger</a:t>
            </a:r>
          </a:p>
          <a:p>
            <a:r>
              <a:rPr lang="en-US" dirty="0"/>
              <a:t>2022-2023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5786588-8215-9662-9548-B8780494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45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9161-93D3-438C-BD90-D2046B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7755"/>
            <a:ext cx="10396882" cy="1151965"/>
          </a:xfrm>
        </p:spPr>
        <p:txBody>
          <a:bodyPr/>
          <a:lstStyle/>
          <a:p>
            <a:r>
              <a:rPr lang="en-US" dirty="0"/>
              <a:t>Duties of club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A265-EDD8-454A-BA9E-BC4787B5B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10640"/>
            <a:ext cx="10687050" cy="429768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responsibilities for this position shall be as follows: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(a) Serve as chief executive officer for this club.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(b) Preside at all meetings of the board of directors of this club.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(c) Chair the Club Global Action Team and ensure the following: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(1) Ensure the election of qualified Lion leaders for the position of club service chairperson, club     	membership chairperson and club vice president, who will serve as the leadership chairperson.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(2) Ensure regular meetings to discuss and advance initiatives established by the Global Action Team.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(3) Collaborate with the district Global Action Team and other club presidents to further initiatives 	focused on expanding humanitarian service, leadership development and membership growth.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(d) In collaboration with the club officers and committee chairpersons, implement a plan for membership growth, community engagement, operational improvement and the fulfillment of humanitarian services as presented and approved by the club’s board of directors.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(e) Issue the call for regular meetings and special meetings of the board of directors of this club.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2436E-A2C6-4352-97A1-951D07905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5" y="268396"/>
            <a:ext cx="1039686" cy="9842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7DF9B-2C53-03C1-C2CF-06DBFC78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9161-93D3-438C-BD90-D2046B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7755"/>
            <a:ext cx="10396882" cy="1151965"/>
          </a:xfrm>
        </p:spPr>
        <p:txBody>
          <a:bodyPr/>
          <a:lstStyle/>
          <a:p>
            <a:r>
              <a:rPr lang="en-US" dirty="0"/>
              <a:t>Duties of club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A265-EDD8-454A-BA9E-BC4787B5B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10640"/>
            <a:ext cx="10687050" cy="429768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responsibilities for this position shall be as follows: Continued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(f) Appoint standing and special committees and cooperate with chairpersons to effect regular functioning and reporting of such committees.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(g) See that regular elections are duly called, noticed and held.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(h) Ensure the club is operating in accordance with local laws.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(I) Ensure proper administration of club operations by ensuring that all club officers and members adhere to the club’s Constitution and By-Laws and the International Constitution and By-Laws.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(j) Encourage diplomacy and solve disputes in a fair and transparent fashion utilizing the Dispute Resolution Procedure if needed.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(k) Be an active member of the district governor’s advisory committee of the zone in which this club is located.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(L) Serve as a mentor to vice presidents to ensure the continuance of effective leadership.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2436E-A2C6-4352-97A1-951D07905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5" y="268396"/>
            <a:ext cx="1039686" cy="9842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7DF9B-2C53-03C1-C2CF-06DBFC78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7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9161-93D3-438C-BD90-D2046B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7755"/>
            <a:ext cx="10396882" cy="1151965"/>
          </a:xfrm>
        </p:spPr>
        <p:txBody>
          <a:bodyPr/>
          <a:lstStyle/>
          <a:p>
            <a:r>
              <a:rPr lang="en-US" dirty="0"/>
              <a:t>E-books &amp; docs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A265-EDD8-454A-BA9E-BC4787B5B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10640"/>
            <a:ext cx="10394707" cy="429768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</a:t>
            </a:r>
            <a:r>
              <a:rPr lang="en-US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LCI e-books &amp;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guides for: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hlinkClick r:id="rId2" action="ppaction://hlinkfile"/>
              </a:rPr>
              <a:t>Club president and first vice president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club secretary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Club treasurer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club membership chairperson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Club service chairperson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Marketing communications chairperson guide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LCIF club coordinator manual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2436E-A2C6-4352-97A1-951D07905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5" y="268396"/>
            <a:ext cx="1039686" cy="9842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7DF9B-2C53-03C1-C2CF-06DBFC78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9161-93D3-438C-BD90-D2046B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7755"/>
            <a:ext cx="10396882" cy="1151965"/>
          </a:xfrm>
        </p:spPr>
        <p:txBody>
          <a:bodyPr/>
          <a:lstStyle/>
          <a:p>
            <a:r>
              <a:rPr lang="en-US" dirty="0"/>
              <a:t>LCI’s Board policy manual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A265-EDD8-454A-BA9E-BC4787B5B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10640"/>
            <a:ext cx="10511831" cy="3171208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V covers clubs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Section A. lists “obligations of chartered clubs”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When your club was chartered (Whether 106 years ago or just last month) your club agreed to abide by LCI’s obligations as defined by the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Lci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board of directors. We are lions clubs because we were 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granted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a club charter by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lci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LCI Board Policy Manual </a:t>
            </a:r>
            <a:r>
              <a:rPr lang="en-US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LINk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www.lionsclubs.org/en/resources-for-members/resource-center/board-policy-manual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2436E-A2C6-4352-97A1-951D07905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5" y="268396"/>
            <a:ext cx="1039686" cy="9842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C1AC9-4A0E-23F1-1335-3DE608A4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9161-93D3-438C-BD90-D2046B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7755"/>
            <a:ext cx="10396882" cy="1151965"/>
          </a:xfrm>
        </p:spPr>
        <p:txBody>
          <a:bodyPr/>
          <a:lstStyle/>
          <a:p>
            <a:r>
              <a:rPr lang="en-US" dirty="0" err="1"/>
              <a:t>Lci</a:t>
            </a:r>
            <a:r>
              <a:rPr lang="en-US" dirty="0"/>
              <a:t> Member login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A265-EDD8-454A-BA9E-BC4787B5B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10640"/>
            <a:ext cx="10394707" cy="4297680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login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 lions must Register first time/sign in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all lions, but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Mylci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mylion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are primarily for officers (President, secretary, treasurer, service chair)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Member Options: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mylci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mylion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shop, insights, learn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lionsclubs.org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NEW Application “lion portal” coming (end of July?) – more access for all lions!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2436E-A2C6-4352-97A1-951D07905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5" y="268396"/>
            <a:ext cx="1039686" cy="9842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C8CF2-C038-4141-0522-2FE10E2B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0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9161-93D3-438C-BD90-D2046B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7755"/>
            <a:ext cx="10396882" cy="1151965"/>
          </a:xfrm>
        </p:spPr>
        <p:txBody>
          <a:bodyPr/>
          <a:lstStyle/>
          <a:p>
            <a:r>
              <a:rPr lang="en-US" dirty="0" err="1"/>
              <a:t>mylci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A265-EDD8-454A-BA9E-BC4787B5B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58876"/>
            <a:ext cx="10511831" cy="4140247"/>
          </a:xfrm>
        </p:spPr>
        <p:txBody>
          <a:bodyPr>
            <a:norm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Tools for lion leaders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Built in Support dropdown: learn about using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Mylci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tools.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Different officers see different tasks and have different access within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mylci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 &amp; secretary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can report MMR, input/update member data, report activities &amp; service hours, &amp; file Pu-101 (annual new officer info), access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mylci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information, reports and downloads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Treasurer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view and pay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lci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invoices (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mail 2-x1 dues District invoices to 2-x1 treasurer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Service Chair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Reports activities &amp; service hours On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MyLION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club members: can view club information/print member lists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D1198-09E0-4906-9C79-CC87F24EE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5" y="268396"/>
            <a:ext cx="1039686" cy="9842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03792-36B3-8808-148C-E3963C46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5648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9161-93D3-438C-BD90-D2046B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7755"/>
            <a:ext cx="10396882" cy="1151965"/>
          </a:xfrm>
        </p:spPr>
        <p:txBody>
          <a:bodyPr/>
          <a:lstStyle/>
          <a:p>
            <a:r>
              <a:rPr lang="en-US" dirty="0"/>
              <a:t>Very Important!!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A265-EDD8-454A-BA9E-BC4787B5B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58876"/>
            <a:ext cx="10511831" cy="3841774"/>
          </a:xfrm>
        </p:spPr>
        <p:txBody>
          <a:bodyPr>
            <a:norm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Prior to </a:t>
            </a:r>
            <a:r>
              <a:rPr lang="en-US" sz="2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july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You and the club’s secretary 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Please! 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Verify all club and member information is correct and complete on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Mylci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Club Meeting days, time and location.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Club officer and Member information accuracy is important.</a:t>
            </a:r>
          </a:p>
          <a:p>
            <a:pPr lvl="1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All officers require a unique email address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new member portal</a:t>
            </a:r>
          </a:p>
          <a:p>
            <a:pPr lvl="1"/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Try to fill any missing important positions.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D1198-09E0-4906-9C79-CC87F24EE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5" y="268396"/>
            <a:ext cx="1039686" cy="9842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0C7AA-C85D-8AD0-2888-24D9C4D8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632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9161-93D3-438C-BD90-D2046B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7755"/>
            <a:ext cx="10396882" cy="1151965"/>
          </a:xfrm>
        </p:spPr>
        <p:txBody>
          <a:bodyPr/>
          <a:lstStyle/>
          <a:p>
            <a:r>
              <a:rPr lang="en-US" dirty="0" err="1"/>
              <a:t>mylion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A265-EDD8-454A-BA9E-BC4787B5B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7526" y="1569720"/>
            <a:ext cx="10394707" cy="429768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Support (help) - Entering activities – “how too”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Youtube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video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www.lionsclubs.org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Club Secretary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Service chair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Club president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 club members: can view information – can input service activities*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clubs may not want every member to enter activities (meetings, service, fundraisers, etc.)</a:t>
            </a:r>
          </a:p>
          <a:p>
            <a:pPr lvl="2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Only the Club secretary, service chair or club admin can “</a:t>
            </a:r>
            <a:r>
              <a:rPr lang="en-US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</a:t>
            </a: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the activity</a:t>
            </a:r>
          </a:p>
          <a:p>
            <a:pPr lvl="3"/>
            <a:r>
              <a:rPr lang="en-US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 is Not counted until it has been “Reported”!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B31DC-7AA2-4918-B0EC-FF205F7F9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5" y="268396"/>
            <a:ext cx="1039686" cy="9842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8BF5D-B15C-4E76-4A05-A863D261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3448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9161-93D3-438C-BD90-D2046B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7755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/>
              <a:t>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A265-EDD8-454A-BA9E-BC4787B5B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10640"/>
            <a:ext cx="10394707" cy="429768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Club &amp; lion supplies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lion store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Clothing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Awards – Important to member satisfaction!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Club materials – New member packets - Supplies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AEE0D-863C-4527-A30C-807B94508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5" y="268396"/>
            <a:ext cx="1039686" cy="9842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3AD8E-04A3-EAFD-4A72-58359655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9600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9161-93D3-438C-BD90-D2046B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7755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/>
              <a:t>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A265-EDD8-454A-BA9E-BC4787B5B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10640"/>
            <a:ext cx="10394707" cy="429768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Lion Statistical information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International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Constitutional area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district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District 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1887A-16EE-4E1F-A700-6E9B98AED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5" y="268396"/>
            <a:ext cx="1039686" cy="9842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031D7-7667-1038-1812-2B007BD9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9161-93D3-438C-BD90-D2046B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4532"/>
            <a:ext cx="10396882" cy="984236"/>
          </a:xfrm>
        </p:spPr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A265-EDD8-454A-BA9E-BC4787B5B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956345"/>
            <a:ext cx="10295389" cy="4651975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Top ten motivators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Introduction – lead by example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Club structure (recommended): da-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mcs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Club constitution &amp; by-laws: La2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Duties of the club president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Club President &amp; first Vice-President e-book &amp; LCI Board Policy Manual</a:t>
            </a:r>
          </a:p>
          <a:p>
            <a:pPr>
              <a:spcBef>
                <a:spcPts val="6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MyLCI: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Access (member login), support (help), officer tasks, club reporting,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mmrs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Activity Reports, pu-101,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lci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dues statements &amp; payment, available club &amp; district information &amp; reports</a:t>
            </a:r>
          </a:p>
          <a:p>
            <a:pPr>
              <a:spcBef>
                <a:spcPts val="600"/>
              </a:spcBef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Mylion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access, support (help), entering activities</a:t>
            </a:r>
          </a:p>
          <a:p>
            <a:pPr>
              <a:spcBef>
                <a:spcPts val="6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Shop: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Club &amp; lion supplies</a:t>
            </a:r>
          </a:p>
          <a:p>
            <a:pPr>
              <a:spcBef>
                <a:spcPts val="6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Insights: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Membership trends,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lcif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donations and other info</a:t>
            </a:r>
          </a:p>
          <a:p>
            <a:pPr>
              <a:spcBef>
                <a:spcPts val="6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Learn: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lion online courses &amp; training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weekly/monthly/quarterly/annual tasks (club President &amp; First VP e-book) 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LCI &amp; District/md2 dues (Texas lions camp &amp; 100% charities), club Budget (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2 Accounts required!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), meeting agendas, smart goals, Club Elections, Grass Roots Lion, officer installation/awards banquet-program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FA751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Club excellence award:  da-cea1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LCIF donations/support &amp; Melvin jones fellowships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FCA34-1012-4F1A-89A5-50F055774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5" y="268396"/>
            <a:ext cx="1039686" cy="9842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B2550-2D71-3CF3-6694-E9BF7227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3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9161-93D3-438C-BD90-D2046B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7755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/>
              <a:t>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A265-EDD8-454A-BA9E-BC4787B5B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10640"/>
            <a:ext cx="10394707" cy="429768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Lion on-line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courses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Must register to access courses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Club president learning path</a:t>
            </a:r>
          </a:p>
          <a:p>
            <a:pPr lvl="3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Also learning paths for club secretary and club treasurer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Records your completed courses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records can be accessed by district glt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local training will be added by district glt (today’s credit)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D4C6EC-4637-4B8B-BE0E-BADE2F974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5" y="268396"/>
            <a:ext cx="1039686" cy="9842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4D418-BA1F-15F7-9785-A6AB7124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02006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9161-93D3-438C-BD90-D2046B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7755"/>
            <a:ext cx="10396882" cy="1151965"/>
          </a:xfrm>
        </p:spPr>
        <p:txBody>
          <a:bodyPr/>
          <a:lstStyle/>
          <a:p>
            <a:r>
              <a:rPr lang="en-US" dirty="0"/>
              <a:t>Important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A265-EDD8-454A-BA9E-BC4787B5B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69720"/>
            <a:ext cx="10394707" cy="4297680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Ensure your Officers read and refer to their e-books/guides!</a:t>
            </a:r>
          </a:p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Establish a Club budget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! Ensure the use of 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accounts (public &amp; administrative)</a:t>
            </a:r>
          </a:p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dues are going up $3 annually to $23 every 6 months.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Always Have Meeting agendas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Regular meetings, Board meetings, any other meetings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interesting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meeting programs using both lion and community sources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 action="ppaction://hlinkfile"/>
              </a:rPr>
              <a:t>Set Smart goals (specific, measurable, actionable, realistic, time bound)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Support district and international goals </a:t>
            </a:r>
          </a:p>
          <a:p>
            <a:pPr lvl="2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Service activities, membership development, leadership development , LCIF Donations</a:t>
            </a:r>
          </a:p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Meet regularly with your </a:t>
            </a:r>
            <a:r>
              <a:rPr lang="en-US" i="1" u="sng" dirty="0">
                <a:latin typeface="Calibri" panose="020F0502020204030204" pitchFamily="34" charset="0"/>
                <a:cs typeface="Calibri" panose="020F0502020204030204" pitchFamily="34" charset="0"/>
              </a:rPr>
              <a:t>global action team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to review club goals and action plans.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  <a:hlinkClick r:id="rId2" action="ppaction://hlinkfile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 a membership recruitment plan – membership chair/committee.  involve the members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Ensure regular New member orientations (MC responsibility)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Select a new service project (or several) – do a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community needs assessment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2F7407-C21F-4FD9-B223-B236D0698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5" y="268396"/>
            <a:ext cx="1039686" cy="9842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93E61-E837-BFAE-5FBD-A833086A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4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9161-93D3-438C-BD90-D2046B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7755"/>
            <a:ext cx="10396882" cy="1151965"/>
          </a:xfrm>
        </p:spPr>
        <p:txBody>
          <a:bodyPr/>
          <a:lstStyle/>
          <a:p>
            <a:r>
              <a:rPr lang="en-US" dirty="0"/>
              <a:t>Important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A265-EDD8-454A-BA9E-BC4787B5B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42566"/>
            <a:ext cx="10710746" cy="453433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Monitor and preform your e-book/MyLCI Tasks –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  <a:hlinkClick r:id="rId2" action="ppaction://hlinkfile"/>
              </a:rPr>
              <a:t>first 30 days/monthly/quarterly/annual 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File monthly reports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(MMR 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Mylci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&amp; activities 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mylion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– </a:t>
            </a:r>
            <a:r>
              <a:rPr lang="en-US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Club obligation!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Ensure Timely 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semi-annual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dues payments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 LCI statement (in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mylci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&amp; mailed district invoice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Stay informed: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Read your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lion emails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lions link district newsletter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district information at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www.lionsdistrict2X1.org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Attend zone meetings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cabinet meetings,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executive council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other district events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Strengthen your club – Remember the top 10 motivators and use them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Hold an annual club officer’s election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 consult article II of standard club constitution</a:t>
            </a:r>
          </a:p>
          <a:p>
            <a:pPr lvl="2"/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 the results on </a:t>
            </a:r>
            <a:r>
              <a:rPr lang="en-US" sz="19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Mylci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(or the new platform)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April 15</a:t>
            </a:r>
            <a:r>
              <a:rPr lang="en-US" sz="19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1900" b="1" i="1" dirty="0">
                <a:latin typeface="Calibri" panose="020F0502020204030204" pitchFamily="34" charset="0"/>
                <a:cs typeface="Calibri" panose="020F0502020204030204" pitchFamily="34" charset="0"/>
              </a:rPr>
              <a:t>Even if no changes!</a:t>
            </a:r>
          </a:p>
          <a:p>
            <a:pPr lvl="1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Recognize your club members efforts: say “Thank you!”, Grass Roots Lion, Certificates &amp; awards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Hold an installation of officers/awards night banquet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Order Plaques,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Officer medals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lion charity awards: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mjf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tlc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tlf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JWF and Life Memberships available from LCIF and district charities for donations. Also pick a grass roots lion to be honored at the district convention banquet.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2F7407-C21F-4FD9-B223-B236D0698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5" y="268396"/>
            <a:ext cx="1039686" cy="9842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E9C43-6FAF-FC98-F66F-FFACD856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0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9161-93D3-438C-BD90-D2046B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7755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/>
              <a:t>Club excellence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A265-EDD8-454A-BA9E-BC4787B5B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10640"/>
            <a:ext cx="10394707" cy="429768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“An award is more than recognition for your effort … it is designed to help everyone succeed!”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Know the requirements: (what every lions clubs should be doing).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Grow membership,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grow service,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donate to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lcif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 receive training.</a:t>
            </a:r>
          </a:p>
          <a:p>
            <a:r>
              <a:rPr lang="en-US" i="1" u="sng" dirty="0">
                <a:latin typeface="Calibri" panose="020F0502020204030204" pitchFamily="34" charset="0"/>
                <a:cs typeface="Calibri" panose="020F0502020204030204" pitchFamily="34" charset="0"/>
              </a:rPr>
              <a:t>Develop a plan to earn this award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Track your progress throughout the year.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 action="ppaction://hlinkfile"/>
              </a:rPr>
              <a:t>Da-cea1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- Club Excellence Award application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B9B19-BFB3-457C-90FC-62E2F4D2A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5" y="268396"/>
            <a:ext cx="1039686" cy="9842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EAB6D-4210-2D73-7606-2DD28284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9161-93D3-438C-BD90-D2046B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7755"/>
            <a:ext cx="10396882" cy="1151965"/>
          </a:xfrm>
        </p:spPr>
        <p:txBody>
          <a:bodyPr>
            <a:normAutofit/>
          </a:bodyPr>
          <a:lstStyle/>
          <a:p>
            <a:r>
              <a:rPr lang="en-US" sz="4400" dirty="0"/>
              <a:t>Lions clubs international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A265-EDD8-454A-BA9E-BC4787B5B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10640"/>
            <a:ext cx="10394707" cy="429768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Lcif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(100% funded by lions &amp; lions club charitable giving plus other foundations)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$1 given = $1 service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Melvin jones fellowship/progressive Melvin jones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$1000 from the club or members = Melvin jones fellowship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Repeat $1000 gifts = progressive Melvin jones fellowship (No limit!)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Questions about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lcif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Contact district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lcif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coordinator lion tom Garriss.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2EB40-4719-43F4-8B45-ADE8F3E96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5" y="268396"/>
            <a:ext cx="1039686" cy="9842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4ECDF-2FE9-F9B6-31EF-35836A49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1;p16">
            <a:extLst>
              <a:ext uri="{FF2B5EF4-FFF2-40B4-BE49-F238E27FC236}">
                <a16:creationId xmlns:a16="http://schemas.microsoft.com/office/drawing/2014/main" id="{B8BA5320-3578-4C78-BF46-6ECC294C097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39741" y="1018194"/>
            <a:ext cx="6202680" cy="45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9634C9-F049-4AA3-AE1C-E78D8261C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5" y="268396"/>
            <a:ext cx="1039686" cy="984236"/>
          </a:xfrm>
          <a:prstGeom prst="rect">
            <a:avLst/>
          </a:prstGeom>
        </p:spPr>
      </p:pic>
      <p:sp>
        <p:nvSpPr>
          <p:cNvPr id="6" name="Google Shape;139;p16">
            <a:extLst>
              <a:ext uri="{FF2B5EF4-FFF2-40B4-BE49-F238E27FC236}">
                <a16:creationId xmlns:a16="http://schemas.microsoft.com/office/drawing/2014/main" id="{C4B6296E-990C-4AC6-8F99-F99A175438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8916" y="306489"/>
            <a:ext cx="7086600" cy="8036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dirty="0"/>
              <a:t>TIME FOR QUESTIONS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D4D6C8-E57A-0F21-4FA7-1A33C5DC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5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51A2C-EEE7-4A40-AD3E-11C9AD9E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29" y="558914"/>
            <a:ext cx="10576248" cy="824247"/>
          </a:xfrm>
        </p:spPr>
        <p:txBody>
          <a:bodyPr>
            <a:normAutofit/>
          </a:bodyPr>
          <a:lstStyle/>
          <a:p>
            <a:r>
              <a:rPr lang="en-US" sz="4400" dirty="0"/>
              <a:t>Congratulations – presidents/</a:t>
            </a:r>
            <a:r>
              <a:rPr lang="en-US" sz="4400" dirty="0" err="1"/>
              <a:t>vps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E7834-B2EA-4581-9603-767E37AE94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12053"/>
            <a:ext cx="10394707" cy="3311189"/>
          </a:xfrm>
        </p:spPr>
        <p:txBody>
          <a:bodyPr/>
          <a:lstStyle/>
          <a:p>
            <a:r>
              <a:rPr lang="en-US" dirty="0"/>
              <a:t>Exciting experience</a:t>
            </a:r>
          </a:p>
          <a:p>
            <a:r>
              <a:rPr lang="en-US" dirty="0"/>
              <a:t>Opportunity for leadership growth</a:t>
            </a:r>
          </a:p>
          <a:p>
            <a:r>
              <a:rPr lang="en-US" dirty="0"/>
              <a:t>Service to your club and community</a:t>
            </a:r>
          </a:p>
          <a:p>
            <a:r>
              <a:rPr lang="en-US" dirty="0"/>
              <a:t>Enjoy your term!  An important duty - but have fun with your club members and team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C0D09-82E7-AB0E-8165-D752FB4D2FAC}"/>
              </a:ext>
            </a:extLst>
          </p:cNvPr>
          <p:cNvSpPr txBox="1"/>
          <p:nvPr/>
        </p:nvSpPr>
        <p:spPr>
          <a:xfrm>
            <a:off x="739998" y="4148212"/>
            <a:ext cx="1071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Welcome to anyone thinking about being a VP or President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3F2F-76A9-D926-BEEF-62151DAB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51A2C-EEE7-4A40-AD3E-11C9AD9E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29" y="558914"/>
            <a:ext cx="10576248" cy="824247"/>
          </a:xfrm>
        </p:spPr>
        <p:txBody>
          <a:bodyPr>
            <a:normAutofit/>
          </a:bodyPr>
          <a:lstStyle/>
          <a:p>
            <a:r>
              <a:rPr lang="en-US" sz="4400" dirty="0"/>
              <a:t>Top 10 motivators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E7834-B2EA-4581-9603-767E37AE94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1533526"/>
            <a:ext cx="10394707" cy="4305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u="sng" dirty="0">
                <a:solidFill>
                  <a:srgbClr val="FF0000"/>
                </a:solidFill>
              </a:rPr>
              <a:t>Motivator		results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Relationships		Social contact, feel a part of the group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Involvement		actively engaged and stimulated  - </a:t>
            </a:r>
            <a:r>
              <a:rPr lang="en-US" sz="1700" dirty="0">
                <a:solidFill>
                  <a:srgbClr val="7030A0"/>
                </a:solidFill>
              </a:rPr>
              <a:t>I have added (have fun!!!!)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Ownership		to be a part of the planning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Comfort		free to be themselves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Empowerment		given authority to make decisions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Personal growth	opportunity to learn or improve skills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Achievement		to have successful results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Contribute		to make a difference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Recognition		to be appreciated or rewarded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Relevance		leadership opportunities, community projects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3F2F-76A9-D926-BEEF-62151DAB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9161-93D3-438C-BD90-D2046B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4532"/>
            <a:ext cx="10396882" cy="984236"/>
          </a:xfrm>
        </p:spPr>
        <p:txBody>
          <a:bodyPr/>
          <a:lstStyle/>
          <a:p>
            <a:r>
              <a:rPr lang="en-US" dirty="0"/>
              <a:t>Lead by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A265-EDD8-454A-BA9E-BC4787B5B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956345"/>
            <a:ext cx="10295389" cy="4651975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 a </a:t>
            </a:r>
            <a:r>
              <a:rPr lang="en-US" b="1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Leader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your club members and your leadership team: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show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Enthusiasm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 service, leadership and being a lion</a:t>
            </a:r>
          </a:p>
          <a:p>
            <a:pPr lvl="1">
              <a:spcBef>
                <a:spcPts val="600"/>
              </a:spcBef>
            </a:pP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Motivate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encourage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your members and team to Action</a:t>
            </a:r>
          </a:p>
          <a:p>
            <a:pPr lvl="2">
              <a:spcBef>
                <a:spcPts val="600"/>
              </a:spcBef>
            </a:pP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 in touch with your lions!!!! Mentor and train new lions (new member orientation)</a:t>
            </a:r>
          </a:p>
          <a:p>
            <a:pPr lvl="1">
              <a:spcBef>
                <a:spcPts val="600"/>
              </a:spcBef>
            </a:pP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 Excitement for lionism!</a:t>
            </a:r>
          </a:p>
          <a:p>
            <a:pPr lvl="1">
              <a:spcBef>
                <a:spcPts val="600"/>
              </a:spcBef>
            </a:pP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Delegate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Start now to develop </a:t>
            </a:r>
            <a:r>
              <a:rPr lang="en-US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your replacement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and new club leaders</a:t>
            </a:r>
          </a:p>
          <a:p>
            <a:pPr lvl="2">
              <a:spcBef>
                <a:spcPts val="600"/>
              </a:spcBef>
            </a:pPr>
            <a:r>
              <a:rPr lang="en-US" i="1" u="sng" dirty="0">
                <a:latin typeface="Calibri" panose="020F0502020204030204" pitchFamily="34" charset="0"/>
                <a:cs typeface="Calibri" panose="020F0502020204030204" pitchFamily="34" charset="0"/>
              </a:rPr>
              <a:t>Ask your 1</a:t>
            </a:r>
            <a:r>
              <a:rPr lang="en-US" i="1" u="sng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i="1" u="sng" dirty="0">
                <a:latin typeface="Calibri" panose="020F0502020204030204" pitchFamily="34" charset="0"/>
                <a:cs typeface="Calibri" panose="020F0502020204030204" pitchFamily="34" charset="0"/>
              </a:rPr>
              <a:t> VP to promote member training as Club leadership chair. (Why?)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club/zone/district/state/international teamwork</a:t>
            </a:r>
          </a:p>
          <a:p>
            <a:pPr lvl="2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Align your club’s goals with LCI and District goals </a:t>
            </a:r>
          </a:p>
          <a:p>
            <a:pPr lvl="2">
              <a:spcBef>
                <a:spcPts val="600"/>
              </a:spcBef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We are An association of clubs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 worldwide (49,500 plus)</a:t>
            </a:r>
          </a:p>
          <a:p>
            <a:pPr lvl="2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just a local club</a:t>
            </a:r>
          </a:p>
          <a:p>
            <a:pPr lvl="2">
              <a:spcBef>
                <a:spcPts val="600"/>
              </a:spcBef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Together we can!</a:t>
            </a:r>
          </a:p>
          <a:p>
            <a:pPr>
              <a:spcBef>
                <a:spcPts val="600"/>
              </a:spcBef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FCA34-1012-4F1A-89A5-50F055774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5" y="268396"/>
            <a:ext cx="1039686" cy="9842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937E9-DEF4-EFD6-33DD-924F5578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62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9161-93D3-438C-BD90-D2046B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4532"/>
            <a:ext cx="10396882" cy="984236"/>
          </a:xfrm>
        </p:spPr>
        <p:txBody>
          <a:bodyPr/>
          <a:lstStyle/>
          <a:p>
            <a:r>
              <a:rPr lang="en-US" dirty="0"/>
              <a:t>Lionism is unique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A265-EDD8-454A-BA9E-BC4787B5B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956345"/>
            <a:ext cx="10295389" cy="465197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Like other groups or business organizations … except…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unique in organization, methods, rules and responsibilities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Get to know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standard club constitution &amp; bylaws (LA-2)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your role</a:t>
            </a:r>
          </a:p>
          <a:p>
            <a:pPr>
              <a:spcBef>
                <a:spcPts val="600"/>
              </a:spcBef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Grow your club members’ knowledge of lions – invite lion programs to present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know and promote your Association’s global causes +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Disaster relief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Vision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Hunger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Environment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Diabetes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Childhood cancer</a:t>
            </a:r>
          </a:p>
          <a:p>
            <a:pPr>
              <a:spcBef>
                <a:spcPts val="600"/>
              </a:spcBef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Know and support the 9 district charities (in District Directory)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FCA34-1012-4F1A-89A5-50F055774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5" y="268396"/>
            <a:ext cx="1039686" cy="98423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0DCC45D-228D-1CAD-C260-30B60C8AD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21" y="4761322"/>
            <a:ext cx="437286" cy="43728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87CDEA1-81C9-02BE-09D8-AD7AF72B1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78" y="4323152"/>
            <a:ext cx="437286" cy="437286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2AABC62-3926-9025-DF05-4C6B4F1C0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21" y="3885866"/>
            <a:ext cx="437286" cy="437286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1E6213C1-B5D5-BBCF-83BA-AF7AC53491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21" y="3470482"/>
            <a:ext cx="437286" cy="437286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F263E70C-2E1C-5BC9-0F58-A8131A221A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21" y="3104606"/>
            <a:ext cx="437286" cy="43728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0AB78-57CE-12CB-B15C-810D178F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95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9161-93D3-438C-BD90-D2046B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8776"/>
            <a:ext cx="10396882" cy="984236"/>
          </a:xfrm>
        </p:spPr>
        <p:txBody>
          <a:bodyPr/>
          <a:lstStyle/>
          <a:p>
            <a:r>
              <a:rPr lang="en-US" dirty="0"/>
              <a:t>District Charities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A265-EDD8-454A-BA9E-BC4787B5B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6546" y="1241219"/>
            <a:ext cx="10295389" cy="4651975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Support our charities with 100% club contributions per member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Texas Lions camp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tlc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$10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Lions Sight &amp; Tissue Foundation (LS&amp;TF) $2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Texas Lions Foundation $2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Lions Club International Foundation (LCIF) $2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Julian C.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Hyer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Youth Camp $2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Leader Dogs for the Blind $2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World Services for the blind $2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Texas Lions eyeglass recycling center (TLERC) $2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Sports Extravaganza $2</a:t>
            </a:r>
          </a:p>
          <a:p>
            <a:pPr>
              <a:spcBef>
                <a:spcPts val="6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100% club requires TLC &amp; LS&amp;TF donation plus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of your choice ($22/member)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please support all nine (especially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lcif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for only $26/member/year</a:t>
            </a:r>
          </a:p>
          <a:p>
            <a:pPr lvl="1">
              <a:spcBef>
                <a:spcPts val="600"/>
              </a:spcBef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FCA34-1012-4F1A-89A5-50F055774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5" y="268396"/>
            <a:ext cx="1039686" cy="98423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0D19B-C68C-794F-84E7-E260EDC3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91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9161-93D3-438C-BD90-D2046B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7755"/>
            <a:ext cx="10396882" cy="1151965"/>
          </a:xfrm>
        </p:spPr>
        <p:txBody>
          <a:bodyPr/>
          <a:lstStyle/>
          <a:p>
            <a:r>
              <a:rPr lang="en-US" dirty="0"/>
              <a:t>Standard club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A265-EDD8-454A-BA9E-BC4787B5B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69720"/>
            <a:ext cx="10394707" cy="40382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 action="ppaction://hlinkfile"/>
              </a:rPr>
              <a:t>Da-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hlinkClick r:id="rId2" action="ppaction://hlinkfile"/>
              </a:rPr>
              <a:t>mcs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Board of directors: all club officers + club directors &amp; chairpersons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Global 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team: subset of board (president, 1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membership Chair, service Chair, leadership chair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include your </a:t>
            </a:r>
            <a:r>
              <a:rPr lang="en-US" u="sng" dirty="0" err="1">
                <a:latin typeface="Calibri" panose="020F0502020204030204" pitchFamily="34" charset="0"/>
                <a:cs typeface="Calibri" panose="020F0502020204030204" pitchFamily="34" charset="0"/>
              </a:rPr>
              <a:t>lcif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sng" dirty="0" err="1">
                <a:latin typeface="Calibri" panose="020F0502020204030204" pitchFamily="34" charset="0"/>
                <a:cs typeface="Calibri" panose="020F0502020204030204" pitchFamily="34" charset="0"/>
              </a:rPr>
              <a:t>cordinator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Two Standing committees: constitution &amp; by-laws, information technology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 possible committees: finance, marketing &amp; communications, leadership, membership, and service (these Requires enough members for committees)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</a:t>
            </a: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recommended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 chairperson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(Club GLT)</a:t>
            </a:r>
          </a:p>
          <a:p>
            <a:pPr lvl="1">
              <a:lnSpc>
                <a:spcPct val="100000"/>
              </a:lnSpc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Promotes lion training, job proficiency, and helps develop new </a:t>
            </a:r>
            <a:r>
              <a:rPr lang="en-US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club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district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leaders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Immediate Past president (IPP) – LCIF coordinator (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promotes club support of </a:t>
            </a:r>
            <a:r>
              <a:rPr lang="en-US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lcif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B637E-9E76-42CB-BB29-D18D278D8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5" y="268396"/>
            <a:ext cx="1039686" cy="9842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3881B-4276-1B8B-2DBC-97C931A3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57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9161-93D3-438C-BD90-D2046B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7755"/>
            <a:ext cx="10396882" cy="1151965"/>
          </a:xfrm>
        </p:spPr>
        <p:txBody>
          <a:bodyPr/>
          <a:lstStyle/>
          <a:p>
            <a:r>
              <a:rPr lang="en-US" dirty="0"/>
              <a:t>Club constitution &amp; bylaws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A265-EDD8-454A-BA9E-BC4787B5B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59654"/>
            <a:ext cx="10394707" cy="429768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Every club needs a constitution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 defines a lions club’s operation, officer responsibilities, and club obligations</a:t>
            </a:r>
          </a:p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Lci’s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constitution is 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supreme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is only Modified as needed by action of LCI’s board of directors. Next in supremacy are the constitutions of md-2 (Texas) and district 2-x1, then standard club constitution. Items can be appended to std club constitution.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Club constitution &amp; by-laws: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 action="ppaction://hlinkfile"/>
              </a:rPr>
              <a:t>La-2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 new revised mission statement!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Article viii section 1 - board of directors - members listed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Article viii section 3  - duties and powers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By-Laws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Article III Duties of officers  section 1 president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7695D-AD67-492B-9838-25750977C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45" y="268396"/>
            <a:ext cx="1039686" cy="98423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BF0A8C-38D7-1FDE-591F-FC59FCC0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F76B-3ECB-4778-805E-E972D18BD8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17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2796</TotalTime>
  <Words>2310</Words>
  <Application>Microsoft Office PowerPoint</Application>
  <PresentationFormat>Widescreen</PresentationFormat>
  <Paragraphs>249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Impact</vt:lpstr>
      <vt:lpstr>Main Event</vt:lpstr>
      <vt:lpstr>Club President’s training</vt:lpstr>
      <vt:lpstr>Course Outline</vt:lpstr>
      <vt:lpstr>Congratulations – presidents/vps</vt:lpstr>
      <vt:lpstr>Top 10 motivators</vt:lpstr>
      <vt:lpstr>Lead by example</vt:lpstr>
      <vt:lpstr>Lionism is unique</vt:lpstr>
      <vt:lpstr>District Charities</vt:lpstr>
      <vt:lpstr>Standard club structure</vt:lpstr>
      <vt:lpstr>Club constitution &amp; bylaws</vt:lpstr>
      <vt:lpstr>Duties of club President</vt:lpstr>
      <vt:lpstr>Duties of club President</vt:lpstr>
      <vt:lpstr>E-books &amp; docs  </vt:lpstr>
      <vt:lpstr>LCI’s Board policy manual</vt:lpstr>
      <vt:lpstr>Lci Member login</vt:lpstr>
      <vt:lpstr>mylci</vt:lpstr>
      <vt:lpstr>Very Important!!</vt:lpstr>
      <vt:lpstr>mylion</vt:lpstr>
      <vt:lpstr>shop</vt:lpstr>
      <vt:lpstr>insights</vt:lpstr>
      <vt:lpstr>learn</vt:lpstr>
      <vt:lpstr>Important topics</vt:lpstr>
      <vt:lpstr>Important topics</vt:lpstr>
      <vt:lpstr>Club excellence award</vt:lpstr>
      <vt:lpstr>Lions clubs international foundation</vt:lpstr>
      <vt:lpstr>TIME FOR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Presidents training</dc:title>
  <dc:creator>Fred Conger</dc:creator>
  <cp:lastModifiedBy>Fred Conger</cp:lastModifiedBy>
  <cp:revision>113</cp:revision>
  <cp:lastPrinted>2022-05-31T14:03:11Z</cp:lastPrinted>
  <dcterms:created xsi:type="dcterms:W3CDTF">2020-06-08T15:02:46Z</dcterms:created>
  <dcterms:modified xsi:type="dcterms:W3CDTF">2023-06-17T03:29:59Z</dcterms:modified>
</cp:coreProperties>
</file>