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55" r:id="rId3"/>
  </p:sldMasterIdLst>
  <p:notesMasterIdLst>
    <p:notesMasterId r:id="rId7"/>
  </p:notesMasterIdLst>
  <p:handoutMasterIdLst>
    <p:handoutMasterId r:id="rId18"/>
  </p:handoutMasterIdLst>
  <p:sldIdLst>
    <p:sldId id="1186" r:id="rId4"/>
    <p:sldId id="1238" r:id="rId5"/>
    <p:sldId id="1237" r:id="rId6"/>
    <p:sldId id="1146" r:id="rId8"/>
    <p:sldId id="1209" r:id="rId9"/>
    <p:sldId id="1228" r:id="rId10"/>
    <p:sldId id="1219" r:id="rId11"/>
    <p:sldId id="1145" r:id="rId12"/>
    <p:sldId id="1155" r:id="rId13"/>
    <p:sldId id="1156" r:id="rId14"/>
    <p:sldId id="1189" r:id="rId15"/>
    <p:sldId id="1211" r:id="rId16"/>
    <p:sldId id="1106" r:id="rId17"/>
  </p:sldIdLst>
  <p:sldSz cx="12192000" cy="6858000"/>
  <p:notesSz cx="7010400" cy="9296400"/>
  <p:embeddedFont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ヒラギノ角ゴ Pro W3" panose="020B0300000000000000" pitchFamily="125"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ヒラギノ角ゴ Pro W3" panose="020B0300000000000000" pitchFamily="125"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ヒラギノ角ゴ Pro W3" panose="020B0300000000000000" pitchFamily="125"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ヒラギノ角ゴ Pro W3" panose="020B0300000000000000" pitchFamily="125"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ヒラギノ角ゴ Pro W3" panose="020B0300000000000000" pitchFamily="125"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panose="020B0300000000000000" pitchFamily="125"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panose="020B0300000000000000" pitchFamily="125"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panose="020B0300000000000000" pitchFamily="125"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panose="020B0300000000000000" pitchFamily="125"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71" name="Burns, Andrea" initials="BA [55]" lastIdx="1" clrIdx="70"/>
  <p:cmAuthor id="1" name="Tamara" initials="TO" lastIdx="2" clrIdx="0"/>
  <p:cmAuthor id="2" name="Tamara Osheroff" initials="TO" lastIdx="2" clrIdx="1"/>
  <p:cmAuthor id="82" name="Jurczynski, Crystal" initials="JC" lastIdx="2" clrIdx="8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496"/>
    <a:srgbClr val="FFFFFF"/>
    <a:srgbClr val="082E87"/>
    <a:srgbClr val="FFCF00"/>
    <a:srgbClr val="FFCF01"/>
    <a:srgbClr val="56565A"/>
    <a:srgbClr val="00529B"/>
    <a:srgbClr val="10233F"/>
    <a:srgbClr val="457DC8"/>
    <a:srgbClr val="732E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66017" autoAdjust="0"/>
  </p:normalViewPr>
  <p:slideViewPr>
    <p:cSldViewPr showGuides="1">
      <p:cViewPr varScale="1">
        <p:scale>
          <a:sx n="67" d="100"/>
          <a:sy n="67" d="100"/>
        </p:scale>
        <p:origin x="822" y="66"/>
      </p:cViewPr>
      <p:guideLst>
        <p:guide orient="horz" pos="2190"/>
        <p:guide pos="3840"/>
        <p:guide orient="horz" pos="912"/>
        <p:guide orient="horz" pos="720"/>
        <p:guide orient="horz" pos="4128"/>
        <p:guide pos="640"/>
        <p:guide pos="7040"/>
        <p:guide orient="horz" pos="4032"/>
        <p:guide orient="horz" pos="1584"/>
        <p:guide pos="3584"/>
        <p:guide pos="4096"/>
        <p:guide orient="horz" pos="19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66" d="100"/>
          <a:sy n="66" d="100"/>
        </p:scale>
        <p:origin x="3106" y="5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39750" y="345970"/>
            <a:ext cx="3038475" cy="465621"/>
          </a:xfrm>
          <a:prstGeom prst="rect">
            <a:avLst/>
          </a:prstGeom>
        </p:spPr>
        <p:txBody>
          <a:bodyPr vert="horz" lIns="91840" tIns="45920" rIns="91840" bIns="45920" rtlCol="0"/>
          <a:lstStyle>
            <a:lvl1pPr algn="l" fontAlgn="auto">
              <a:spcBef>
                <a:spcPts val="0"/>
              </a:spcBef>
              <a:spcAft>
                <a:spcPts val="0"/>
              </a:spcAft>
              <a:defRPr sz="1300">
                <a:latin typeface="+mn-lt"/>
                <a:ea typeface="+mn-ea"/>
                <a:cs typeface="+mn-cs"/>
              </a:defRPr>
            </a:lvl1pPr>
          </a:lstStyle>
          <a:p>
            <a:pPr>
              <a:defRPr/>
            </a:pPr>
            <a:r>
              <a:rPr lang="en-US" dirty="0" smtClean="0"/>
              <a:t>NAMI Update</a:t>
            </a:r>
            <a:endParaRPr lang="en-US" dirty="0"/>
          </a:p>
        </p:txBody>
      </p:sp>
      <p:sp>
        <p:nvSpPr>
          <p:cNvPr id="5" name="Slide Number Placeholder 4"/>
          <p:cNvSpPr>
            <a:spLocks noGrp="1"/>
          </p:cNvSpPr>
          <p:nvPr>
            <p:ph type="sldNum" sz="quarter" idx="3"/>
          </p:nvPr>
        </p:nvSpPr>
        <p:spPr>
          <a:xfrm>
            <a:off x="3460750" y="8484810"/>
            <a:ext cx="3038475" cy="465621"/>
          </a:xfrm>
          <a:prstGeom prst="rect">
            <a:avLst/>
          </a:prstGeom>
        </p:spPr>
        <p:txBody>
          <a:bodyPr vert="horz" wrap="square" lIns="91840" tIns="45920" rIns="91840" bIns="45920" numCol="1" anchor="b" anchorCtr="0" compatLnSpc="1"/>
          <a:lstStyle>
            <a:lvl1pPr algn="r">
              <a:defRPr sz="1300" smtClean="0">
                <a:latin typeface="Calibri" pitchFamily="34" charset="0"/>
              </a:defRPr>
            </a:lvl1pPr>
          </a:lstStyle>
          <a:p>
            <a:pPr>
              <a:defRPr/>
            </a:pPr>
            <a:fld id="{1E64A479-6DF5-45F9-A38D-2D86FF822EDD}" type="slidenum">
              <a:rPr lang="en-US"/>
            </a:fld>
            <a:endParaRPr lang="en-US" dirty="0"/>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9575" y="698500"/>
            <a:ext cx="6192838" cy="3484563"/>
          </a:xfrm>
          <a:prstGeom prst="rect">
            <a:avLst/>
          </a:prstGeom>
          <a:noFill/>
          <a:ln w="12700">
            <a:solidFill>
              <a:prstClr val="black"/>
            </a:solidFill>
          </a:ln>
        </p:spPr>
        <p:txBody>
          <a:bodyPr vert="horz" lIns="92852" tIns="46425" rIns="92852" bIns="46425" rtlCol="0" anchor="ctr"/>
          <a:lstStyle/>
          <a:p>
            <a:pPr lvl="0"/>
            <a:endParaRPr lang="en-US" noProof="0"/>
          </a:p>
        </p:txBody>
      </p:sp>
      <p:sp>
        <p:nvSpPr>
          <p:cNvPr id="5" name="Notes Placeholder 4"/>
          <p:cNvSpPr>
            <a:spLocks noGrp="1"/>
          </p:cNvSpPr>
          <p:nvPr>
            <p:ph type="body" sz="quarter" idx="3"/>
          </p:nvPr>
        </p:nvSpPr>
        <p:spPr>
          <a:xfrm>
            <a:off x="701676" y="4416191"/>
            <a:ext cx="5607050" cy="4182580"/>
          </a:xfrm>
          <a:prstGeom prst="rect">
            <a:avLst/>
          </a:prstGeom>
        </p:spPr>
        <p:txBody>
          <a:bodyPr vert="horz" lIns="92852" tIns="46425" rIns="92852" bIns="46425" rtlCol="0">
            <a:normAutofit/>
          </a:bodyPr>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7" name="Slide Number Placeholder 6"/>
          <p:cNvSpPr>
            <a:spLocks noGrp="1"/>
          </p:cNvSpPr>
          <p:nvPr>
            <p:ph type="sldNum" sz="quarter" idx="5"/>
          </p:nvPr>
        </p:nvSpPr>
        <p:spPr>
          <a:xfrm>
            <a:off x="3505201" y="8484810"/>
            <a:ext cx="3038475" cy="465621"/>
          </a:xfrm>
          <a:prstGeom prst="rect">
            <a:avLst/>
          </a:prstGeom>
        </p:spPr>
        <p:txBody>
          <a:bodyPr vert="horz" wrap="square" lIns="92852" tIns="46425" rIns="92852" bIns="46425" numCol="1" anchor="b" anchorCtr="0" compatLnSpc="1"/>
          <a:lstStyle>
            <a:lvl1pPr algn="r">
              <a:defRPr sz="1300" smtClean="0">
                <a:latin typeface="Calibri" pitchFamily="34" charset="0"/>
              </a:defRPr>
            </a:lvl1pPr>
          </a:lstStyle>
          <a:p>
            <a:pPr>
              <a:defRPr/>
            </a:pPr>
            <a:fld id="{FCA04FE2-27EA-4007-98B9-D6C6C111B13A}" type="slidenum">
              <a:rPr lang="en-US" smtClean="0"/>
            </a:fld>
            <a:endParaRPr lang="en-US" dirty="0"/>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ヒラギノ角ゴ Pro W3" panose="020B0300000000000000" charset="-122"/>
        <a:cs typeface="ヒラギノ角ゴ Pro W3" panose="020B0300000000000000" charset="-122"/>
      </a:defRPr>
    </a:lvl1pPr>
    <a:lvl2pPr marL="457200" algn="l" rtl="0" eaLnBrk="0" fontAlgn="base" hangingPunct="0">
      <a:spcBef>
        <a:spcPct val="30000"/>
      </a:spcBef>
      <a:spcAft>
        <a:spcPct val="0"/>
      </a:spcAft>
      <a:defRPr sz="1200" kern="1200">
        <a:solidFill>
          <a:schemeClr val="tx1"/>
        </a:solidFill>
        <a:latin typeface="+mn-lt"/>
        <a:ea typeface="ヒラギノ角ゴ Pro W3" panose="020B0300000000000000" charset="-122"/>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anose="020B0300000000000000" charset="-122"/>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anose="020B0300000000000000" charset="-122"/>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anose="020B030000000000000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lang="en-US" sz="1000" u="sng" dirty="0">
                <a:latin typeface="Arial" panose="020B0604020202020204" pitchFamily="34" charset="0"/>
                <a:ea typeface="ヒラギノ角ゴ Pro W3" panose="020B0300000000000000" charset="-122"/>
                <a:cs typeface="Arial" panose="020B0604020202020204" pitchFamily="34" charset="0"/>
              </a:rPr>
              <a:t>Presenter notes: </a:t>
            </a:r>
            <a:endParaRPr lang="en-US" sz="1000" u="sng" dirty="0">
              <a:latin typeface="Arial" panose="020B0604020202020204" pitchFamily="34" charset="0"/>
              <a:ea typeface="ヒラギノ角ゴ Pro W3" panose="020B0300000000000000" charset="-122"/>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000" i="1" dirty="0">
                <a:latin typeface="Arial" panose="020B0604020202020204" pitchFamily="34" charset="0"/>
                <a:cs typeface="Arial" panose="020B0604020202020204" pitchFamily="34" charset="0"/>
              </a:rPr>
              <a:t>Edit this slide to enter the names of</a:t>
            </a:r>
            <a:r>
              <a:rPr lang="en-US" sz="1000" i="1" baseline="0" dirty="0">
                <a:latin typeface="Arial" panose="020B0604020202020204" pitchFamily="34" charset="0"/>
                <a:cs typeface="Arial" panose="020B0604020202020204" pitchFamily="34" charset="0"/>
              </a:rPr>
              <a:t> your district governor, Global Membership Approach Support Lead and any other leaders already identified prior to the start of the meeting. </a:t>
            </a:r>
            <a:endParaRPr lang="en-US" sz="1000" i="1"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000" i="1" baseline="0" dirty="0">
                <a:latin typeface="Arial" panose="020B0604020202020204" pitchFamily="34" charset="0"/>
                <a:cs typeface="Arial" panose="020B0604020202020204" pitchFamily="34" charset="0"/>
              </a:rPr>
              <a:t>The chart itself can also be modified as needed to suit your district. For example, you could remove the team leaders and just list the members who will work in each focus area. It also does not need to be complete, as it will be re-examined during the Build Success step. </a:t>
            </a:r>
            <a:endParaRPr lang="en-US" sz="1000" i="1" baseline="0" dirty="0">
              <a:latin typeface="Arial" panose="020B0604020202020204" pitchFamily="34" charset="0"/>
              <a:ea typeface="ヒラギノ角ゴ Pro W3" panose="020B0300000000000000" charset="-122"/>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000" baseline="0" dirty="0">
                <a:latin typeface="Arial" panose="020B0604020202020204" pitchFamily="34" charset="0"/>
                <a:cs typeface="Arial" panose="020B0604020202020204" pitchFamily="34" charset="0"/>
              </a:rPr>
              <a:t>_____________________________________________________</a:t>
            </a:r>
            <a:endParaRPr lang="en-US" sz="1000" baseline="0" dirty="0">
              <a:latin typeface="Arial" panose="020B0604020202020204" pitchFamily="34" charset="0"/>
              <a:cs typeface="Arial" panose="020B0604020202020204" pitchFamily="34" charset="0"/>
            </a:endParaRPr>
          </a:p>
          <a:p>
            <a:pPr marL="0" marR="0">
              <a:lnSpc>
                <a:spcPct val="107000"/>
              </a:lnSpc>
              <a:spcBef>
                <a:spcPts val="0"/>
              </a:spcBef>
              <a:spcAft>
                <a:spcPts val="800"/>
              </a:spcAft>
            </a:pPr>
            <a:endParaRPr lang="en-US" sz="1000" i="1" dirty="0">
              <a:effectLst/>
              <a:latin typeface="Arial" panose="020B0604020202020204" pitchFamily="34" charset="0"/>
              <a:ea typeface="Calibri" pitchFamily="34" charset="0"/>
              <a:cs typeface="Arial" panose="020B0604020202020204" pitchFamily="34" charset="0"/>
            </a:endParaRPr>
          </a:p>
          <a:p>
            <a:pPr marL="0" marR="0">
              <a:lnSpc>
                <a:spcPct val="107000"/>
              </a:lnSpc>
              <a:spcBef>
                <a:spcPts val="0"/>
              </a:spcBef>
              <a:spcAft>
                <a:spcPts val="800"/>
              </a:spcAft>
            </a:pPr>
            <a:r>
              <a:rPr lang="en-US" sz="1000" i="1" dirty="0">
                <a:effectLst/>
                <a:latin typeface="Arial" panose="020B0604020202020204" pitchFamily="34" charset="0"/>
                <a:ea typeface="Calibri" pitchFamily="34" charset="0"/>
                <a:cs typeface="Arial" panose="020B0604020202020204" pitchFamily="34" charset="0"/>
              </a:rPr>
              <a:t>Script for GAT Area Leader to prepare district leaders to lead a Build a Plan workshop:</a:t>
            </a:r>
            <a:endParaRPr lang="en-US" sz="1000" i="1" dirty="0">
              <a:effectLst/>
              <a:latin typeface="Arial" panose="020B0604020202020204" pitchFamily="34" charset="0"/>
              <a:ea typeface="Calibri" pitchFamily="34" charset="0"/>
              <a:cs typeface="Arial" panose="020B0604020202020204" pitchFamily="34" charset="0"/>
            </a:endParaRPr>
          </a:p>
          <a:p>
            <a:pPr marL="0" marR="0">
              <a:lnSpc>
                <a:spcPct val="107000"/>
              </a:lnSpc>
              <a:spcBef>
                <a:spcPts val="0"/>
              </a:spcBef>
              <a:spcAft>
                <a:spcPts val="800"/>
              </a:spcAft>
            </a:pPr>
            <a:r>
              <a:rPr lang="en-US" sz="1000" b="1" dirty="0">
                <a:latin typeface="Arial" panose="020B0604020202020204" pitchFamily="34" charset="0"/>
                <a:ea typeface="Calibri" pitchFamily="34" charset="0"/>
                <a:cs typeface="Arial" panose="020B0604020202020204" pitchFamily="34" charset="0"/>
              </a:rPr>
              <a:t>This is the moment to review and possibly revise the team structure you established during the Build a Team workshop. Revisiting this after-action planning is important to ensure that each task has the appropriate person assigned to it.</a:t>
            </a:r>
            <a:endParaRPr lang="en-US" sz="1000" b="1" dirty="0">
              <a:latin typeface="Arial" panose="020B0604020202020204" pitchFamily="34" charset="0"/>
              <a:ea typeface="Calibri" pitchFamily="34" charset="0"/>
              <a:cs typeface="Arial" panose="020B0604020202020204" pitchFamily="34" charset="0"/>
            </a:endParaRPr>
          </a:p>
          <a:p>
            <a:pPr marL="0" marR="0">
              <a:lnSpc>
                <a:spcPct val="107000"/>
              </a:lnSpc>
              <a:spcBef>
                <a:spcPts val="0"/>
              </a:spcBef>
              <a:spcAft>
                <a:spcPts val="800"/>
              </a:spcAft>
            </a:pPr>
            <a:r>
              <a:rPr lang="en-US" sz="1000" i="1" dirty="0">
                <a:effectLst/>
                <a:latin typeface="Arial" panose="020B0604020202020204" pitchFamily="34" charset="0"/>
                <a:ea typeface="Calibri" pitchFamily="34" charset="0"/>
                <a:cs typeface="Arial" panose="020B0604020202020204" pitchFamily="34" charset="0"/>
              </a:rPr>
              <a:t>Script for district leaders when leading a Build a Plan workshop:</a:t>
            </a:r>
            <a:endParaRPr lang="en-US" sz="1000" i="1" dirty="0">
              <a:effectLst/>
              <a:latin typeface="Arial" panose="020B0604020202020204" pitchFamily="34" charset="0"/>
              <a:ea typeface="Calibri" pitchFamily="34" charset="0"/>
              <a:cs typeface="Arial" panose="020B0604020202020204" pitchFamily="34" charset="0"/>
            </a:endParaRPr>
          </a:p>
          <a:p>
            <a:r>
              <a:rPr lang="en-US" sz="1000" b="1" baseline="0" dirty="0">
                <a:latin typeface="Arial" panose="020B0604020202020204" pitchFamily="34" charset="0"/>
                <a:cs typeface="Arial" panose="020B0604020202020204" pitchFamily="34" charset="0"/>
              </a:rPr>
              <a:t>These are our Global membership Approach team members. We have several Lion leaders already identified, but would anyone like to volunteer their name for any of the remaining areas or suggest another way we could organize ourselves to implement the actions we have identified? </a:t>
            </a:r>
            <a:endParaRPr lang="en-US" sz="1000" b="1" baseline="0" dirty="0">
              <a:latin typeface="Arial" panose="020B0604020202020204" pitchFamily="34" charset="0"/>
              <a:cs typeface="Arial" panose="020B0604020202020204" pitchFamily="34" charset="0"/>
            </a:endParaRPr>
          </a:p>
          <a:p>
            <a:endParaRPr lang="en-US" sz="1000" b="1" baseline="0" dirty="0">
              <a:latin typeface="Arial" panose="020B0604020202020204" pitchFamily="34" charset="0"/>
              <a:cs typeface="Arial" panose="020B0604020202020204" pitchFamily="34" charset="0"/>
            </a:endParaRPr>
          </a:p>
          <a:p>
            <a:r>
              <a:rPr lang="en-US" sz="1000" b="1" baseline="0" dirty="0">
                <a:latin typeface="Arial" panose="020B0604020202020204" pitchFamily="34" charset="0"/>
                <a:cs typeface="Arial" panose="020B0604020202020204" pitchFamily="34" charset="0"/>
              </a:rPr>
              <a:t>Are there others we can ask to join us, for example Past District Governors or other Lion leaders in our district?</a:t>
            </a:r>
            <a:r>
              <a:rPr lang="en-US" sz="1000" b="1" i="1" baseline="0" dirty="0">
                <a:latin typeface="Arial" panose="020B0604020202020204" pitchFamily="34" charset="0"/>
                <a:cs typeface="Arial" panose="020B0604020202020204" pitchFamily="34" charset="0"/>
              </a:rPr>
              <a:t> </a:t>
            </a:r>
            <a:r>
              <a:rPr lang="en-US" sz="1000" i="1" baseline="0" dirty="0">
                <a:latin typeface="Arial" panose="020B0604020202020204" pitchFamily="34" charset="0"/>
                <a:cs typeface="Arial" panose="020B0604020202020204" pitchFamily="34" charset="0"/>
              </a:rPr>
              <a:t>(Pause for input)</a:t>
            </a:r>
            <a:endParaRPr lang="en-US" sz="1000" i="1"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pPr>
              <a:defRPr/>
            </a:pPr>
            <a:fld id="{6627F33C-24D4-41C1-BFA2-68160C39F89C}"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en-US" sz="1000" u="sng" dirty="0">
                <a:latin typeface="Arial" panose="020B0604020202020204" pitchFamily="34" charset="0"/>
                <a:ea typeface="ヒラギノ角ゴ Pro W3" panose="020B0300000000000000" charset="-122"/>
                <a:cs typeface="Arial" panose="020B0604020202020204" pitchFamily="34" charset="0"/>
              </a:rPr>
              <a:t>Presenter notes: </a:t>
            </a:r>
            <a:endParaRPr lang="en-US" sz="1000" u="sng" dirty="0">
              <a:latin typeface="Arial" panose="020B0604020202020204" pitchFamily="34" charset="0"/>
              <a:ea typeface="ヒラギノ角ゴ Pro W3" panose="020B0300000000000000" charset="-122"/>
              <a:cs typeface="Arial" panose="020B0604020202020204" pitchFamily="34" charset="0"/>
            </a:endParaRPr>
          </a:p>
          <a:p>
            <a:pPr lvl="0">
              <a:defRPr/>
            </a:pPr>
            <a:r>
              <a:rPr lang="en-US" sz="1000" dirty="0">
                <a:latin typeface="Arial" panose="020B0604020202020204" pitchFamily="34" charset="0"/>
                <a:cs typeface="Arial" panose="020B0604020202020204" pitchFamily="34" charset="0"/>
              </a:rPr>
              <a:t>____________________________________________________________</a:t>
            </a:r>
            <a:endParaRPr lang="en-US" sz="1000" dirty="0">
              <a:latin typeface="Arial" panose="020B0604020202020204" pitchFamily="34" charset="0"/>
              <a:cs typeface="Arial" panose="020B0604020202020204" pitchFamily="34" charset="0"/>
            </a:endParaRPr>
          </a:p>
          <a:p>
            <a:endParaRPr lang="en-US" sz="1000" baseline="0" dirty="0">
              <a:latin typeface="Arial" panose="020B0604020202020204" pitchFamily="34" charset="0"/>
              <a:cs typeface="Arial" panose="020B0604020202020204" pitchFamily="34" charset="0"/>
            </a:endParaRPr>
          </a:p>
          <a:p>
            <a:r>
              <a:rPr lang="en-US" sz="1000" b="1" baseline="0" dirty="0">
                <a:latin typeface="Arial" panose="020B0604020202020204" pitchFamily="34" charset="0"/>
                <a:cs typeface="Arial" panose="020B0604020202020204" pitchFamily="34" charset="0"/>
              </a:rPr>
              <a:t>Thank you for participating today. All the work we have done will help Lions clubs grow in our district and eventually around the world. </a:t>
            </a:r>
            <a:endParaRPr lang="en-US" sz="1000" b="1" baseline="0" dirty="0">
              <a:latin typeface="Arial" panose="020B0604020202020204" pitchFamily="34" charset="0"/>
              <a:cs typeface="Arial" panose="020B0604020202020204" pitchFamily="34" charset="0"/>
            </a:endParaRPr>
          </a:p>
          <a:p>
            <a:endParaRPr lang="en-US" sz="1000" b="1"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defRPr/>
            </a:pPr>
            <a:r>
              <a:rPr lang="en-US" sz="1000" b="1" baseline="0" dirty="0">
                <a:latin typeface="Arial" panose="020B0604020202020204" pitchFamily="34" charset="0"/>
                <a:cs typeface="Arial" panose="020B0604020202020204" pitchFamily="34" charset="0"/>
              </a:rPr>
              <a:t>Would anyone like to provide feedback on this process? How did this meeting work for you? </a:t>
            </a:r>
            <a:endParaRPr lang="en-US" sz="1000" b="1" baseline="0" dirty="0">
              <a:latin typeface="Arial" panose="020B0604020202020204" pitchFamily="34" charset="0"/>
              <a:cs typeface="Arial" panose="020B0604020202020204" pitchFamily="34" charset="0"/>
            </a:endParaRPr>
          </a:p>
          <a:p>
            <a:endParaRPr lang="en-US" sz="1000" b="1" baseline="0" dirty="0">
              <a:latin typeface="Arial" panose="020B0604020202020204" pitchFamily="34" charset="0"/>
              <a:cs typeface="Arial" panose="020B0604020202020204" pitchFamily="34" charset="0"/>
            </a:endParaRPr>
          </a:p>
          <a:p>
            <a:r>
              <a:rPr lang="en-US" sz="1000" b="1" baseline="0" dirty="0">
                <a:latin typeface="Arial" panose="020B0604020202020204" pitchFamily="34" charset="0"/>
                <a:cs typeface="Arial" panose="020B0604020202020204" pitchFamily="34" charset="0"/>
              </a:rPr>
              <a:t>Thank you again for all your contributions to the </a:t>
            </a:r>
            <a:r>
              <a:rPr lang="en-US" sz="1000" b="1" baseline="0" dirty="0" smtClean="0">
                <a:latin typeface="Arial" panose="020B0604020202020204" pitchFamily="34" charset="0"/>
                <a:cs typeface="Arial" panose="020B0604020202020204" pitchFamily="34" charset="0"/>
              </a:rPr>
              <a:t>Global Action Team and Global </a:t>
            </a:r>
            <a:r>
              <a:rPr lang="en-US" sz="1000" b="1" dirty="0">
                <a:latin typeface="Arial" panose="020B0604020202020204" pitchFamily="34" charset="0"/>
                <a:cs typeface="Arial" panose="020B0604020202020204" pitchFamily="34" charset="0"/>
              </a:rPr>
              <a:t>M</a:t>
            </a:r>
            <a:r>
              <a:rPr lang="en-US" sz="1000" b="1" baseline="0" dirty="0">
                <a:latin typeface="Arial" panose="020B0604020202020204" pitchFamily="34" charset="0"/>
                <a:cs typeface="Arial" panose="020B0604020202020204" pitchFamily="34" charset="0"/>
              </a:rPr>
              <a:t>embership Approach and all you do for Lions clubs. </a:t>
            </a:r>
            <a:endParaRPr lang="en-US" sz="1000" b="1"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FCA04FE2-27EA-4007-98B9-D6C6C111B13A}" type="slidenum">
              <a:rPr lang="en-US">
                <a:solidFill>
                  <a:prstClr val="black"/>
                </a:solidFill>
              </a:rPr>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Title">
    <p:spTree>
      <p:nvGrpSpPr>
        <p:cNvPr id="1" name=""/>
        <p:cNvGrpSpPr/>
        <p:nvPr/>
      </p:nvGrpSpPr>
      <p:grpSpPr>
        <a:xfrm>
          <a:off x="0" y="0"/>
          <a:ext cx="0" cy="0"/>
          <a:chOff x="0" y="0"/>
          <a:chExt cx="0" cy="0"/>
        </a:xfrm>
      </p:grpSpPr>
      <p:sp>
        <p:nvSpPr>
          <p:cNvPr id="2" name="Rectangle 1"/>
          <p:cNvSpPr/>
          <p:nvPr userDrawn="1"/>
        </p:nvSpPr>
        <p:spPr>
          <a:xfrm flipV="1">
            <a:off x="4724400" y="4584913"/>
            <a:ext cx="2743200" cy="139487"/>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113622" tIns="56812" rIns="113622" bIns="56812" rtlCol="0" anchor="ctr"/>
          <a:lstStyle/>
          <a:p>
            <a:pPr algn="ctr"/>
            <a:endParaRPr lang="en-US"/>
          </a:p>
        </p:txBody>
      </p:sp>
      <p:pic>
        <p:nvPicPr>
          <p:cNvPr id="3" name="Picture 2"/>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10140" y="771581"/>
            <a:ext cx="3771719" cy="3571819"/>
          </a:xfrm>
          <a:prstGeom prst="rect">
            <a:avLst/>
          </a:prstGeom>
        </p:spPr>
      </p:pic>
      <p:sp>
        <p:nvSpPr>
          <p:cNvPr id="5" name="Title 4"/>
          <p:cNvSpPr>
            <a:spLocks noGrp="1"/>
          </p:cNvSpPr>
          <p:nvPr>
            <p:ph type="title" hasCustomPrompt="1"/>
          </p:nvPr>
        </p:nvSpPr>
        <p:spPr>
          <a:xfrm>
            <a:off x="838199" y="5029200"/>
            <a:ext cx="10515600" cy="1066800"/>
          </a:xfrm>
          <a:prstGeom prst="rect">
            <a:avLst/>
          </a:prstGeom>
        </p:spPr>
        <p:txBody>
          <a:bodyPr/>
          <a:lstStyle>
            <a:lvl1pPr>
              <a:defRPr lang="en-US" sz="4400" b="1" dirty="0">
                <a:solidFill>
                  <a:schemeClr val="tx2"/>
                </a:solidFill>
                <a:latin typeface="Helvetica" pitchFamily="84" charset="0"/>
                <a:ea typeface="Helvetica" pitchFamily="84" charset="0"/>
                <a:cs typeface="Helvetica" pitchFamily="84" charset="0"/>
              </a:defRPr>
            </a:lvl1pPr>
          </a:lstStyle>
          <a:p>
            <a:r>
              <a:rPr lang="en-US" dirty="0" smtClean="0"/>
              <a:t>Title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endParaRPr>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endParaRPr>
          </a:p>
        </p:txBody>
      </p:sp>
    </p:spTree>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endParaRPr>
          </a:p>
        </p:txBody>
      </p:sp>
    </p:spTree>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endParaRPr>
          </a:p>
        </p:txBody>
      </p:sp>
    </p:spTree>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endParaRPr>
          </a:p>
        </p:txBody>
      </p:sp>
    </p:spTree>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endParaRPr>
          </a:p>
        </p:txBody>
      </p:sp>
    </p:spTree>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endParaRPr>
          </a:p>
        </p:txBody>
      </p:sp>
    </p:spTree>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endParaRPr>
          </a:p>
        </p:txBody>
      </p:sp>
    </p:spTree>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Standard with logo">
    <p:spTree>
      <p:nvGrpSpPr>
        <p:cNvPr id="1" name=""/>
        <p:cNvGrpSpPr/>
        <p:nvPr/>
      </p:nvGrpSpPr>
      <p:grpSpPr>
        <a:xfrm>
          <a:off x="0" y="0"/>
          <a:ext cx="0" cy="0"/>
          <a:chOff x="0" y="0"/>
          <a:chExt cx="0" cy="0"/>
        </a:xfrm>
      </p:grpSpPr>
      <p:pic>
        <p:nvPicPr>
          <p:cNvPr id="4" name="Picture 3" descr="lionlogo_white.eps"/>
          <p:cNvPicPr>
            <a:picLocks noChangeAspect="1"/>
          </p:cNvPicPr>
          <p:nvPr userDrawn="1"/>
        </p:nvPicPr>
        <p:blipFill rotWithShape="1">
          <a:blip r:embed="rId2">
            <a:alphaModFix amt="33000"/>
            <a:extLst>
              <a:ext uri="{28A0092B-C50C-407E-A947-70E740481C1C}">
                <a14:useLocalDpi xmlns:a14="http://schemas.microsoft.com/office/drawing/2010/main" val="0"/>
              </a:ext>
            </a:extLst>
          </a:blip>
          <a:srcRect r="16067"/>
          <a:stretch>
            <a:fillRect/>
          </a:stretch>
        </p:blipFill>
        <p:spPr>
          <a:xfrm>
            <a:off x="6619127" y="228600"/>
            <a:ext cx="5572873" cy="6477000"/>
          </a:xfrm>
          <a:prstGeom prst="rect">
            <a:avLst/>
          </a:prstGeom>
        </p:spPr>
      </p:pic>
      <p:cxnSp>
        <p:nvCxnSpPr>
          <p:cNvPr id="5" name="Straight Connector 4"/>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tx2"/>
                </a:solidFill>
                <a:latin typeface="Helvetica" pitchFamily="84" charset="0"/>
                <a:ea typeface="Helvetica" pitchFamily="84" charset="0"/>
                <a:cs typeface="Helvetica" pitchFamily="84" charset="0"/>
              </a:defRPr>
            </a:lvl1pPr>
          </a:lstStyle>
          <a:p>
            <a:r>
              <a:rPr lang="en-US" dirty="0" smtClean="0"/>
              <a:t>Title</a:t>
            </a:r>
            <a:endParaRPr lang="en-US" dirty="0"/>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65000"/>
                    <a:lumOff val="35000"/>
                  </a:schemeClr>
                </a:solidFill>
                <a:latin typeface="Helvetica" pitchFamily="84" charset="0"/>
                <a:cs typeface="Helvetica" pitchFamily="8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65000"/>
                    <a:lumOff val="35000"/>
                  </a:schemeClr>
                </a:solidFill>
                <a:latin typeface="Helvetica" pitchFamily="84" charset="0"/>
                <a:ea typeface="ヒラギノ角ゴ Pro W3" panose="020B0300000000000000" charset="-122"/>
                <a:cs typeface="Helvetica" pitchFamily="84" charset="0"/>
              </a:defRPr>
            </a:lvl2pPr>
          </a:lstStyle>
          <a:p>
            <a:pPr lvl="0"/>
            <a:r>
              <a:rPr lang="en-US" dirty="0" smtClean="0"/>
              <a:t>Click to edit Master text styles</a:t>
            </a:r>
            <a:endParaRPr lang="en-US" dirty="0" smtClean="0"/>
          </a:p>
          <a:p>
            <a:pPr lvl="1"/>
            <a:r>
              <a:rPr lang="en-US" dirty="0" smtClean="0"/>
              <a:t>Second level</a:t>
            </a:r>
            <a:endParaRPr lang="en-US" dirty="0" smtClean="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Standard w/out logo">
    <p:spTree>
      <p:nvGrpSpPr>
        <p:cNvPr id="1" name=""/>
        <p:cNvGrpSpPr/>
        <p:nvPr/>
      </p:nvGrpSpPr>
      <p:grpSpPr>
        <a:xfrm>
          <a:off x="0" y="0"/>
          <a:ext cx="0" cy="0"/>
          <a:chOff x="0" y="0"/>
          <a:chExt cx="0" cy="0"/>
        </a:xfrm>
      </p:grpSpPr>
      <p:cxnSp>
        <p:nvCxnSpPr>
          <p:cNvPr id="5" name="Straight Connector 4"/>
          <p:cNvCxnSpPr/>
          <p:nvPr userDrawn="1"/>
        </p:nvCxnSpPr>
        <p:spPr>
          <a:xfrm>
            <a:off x="762000" y="1219200"/>
            <a:ext cx="2743200" cy="0"/>
          </a:xfrm>
          <a:prstGeom prst="line">
            <a:avLst/>
          </a:prstGeom>
          <a:ln w="76200">
            <a:solidFill>
              <a:srgbClr val="FFD127"/>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hasCustomPrompt="1"/>
          </p:nvPr>
        </p:nvSpPr>
        <p:spPr>
          <a:xfrm>
            <a:off x="762001" y="444078"/>
            <a:ext cx="10667998" cy="533400"/>
          </a:xfrm>
          <a:prstGeom prst="rect">
            <a:avLst/>
          </a:prstGeom>
        </p:spPr>
        <p:txBody>
          <a:bodyPr>
            <a:normAutofit/>
          </a:bodyPr>
          <a:lstStyle>
            <a:lvl1pPr algn="l">
              <a:defRPr sz="3600" b="1" i="0" baseline="0">
                <a:solidFill>
                  <a:schemeClr val="tx2"/>
                </a:solidFill>
                <a:latin typeface="Helvetica" pitchFamily="84" charset="0"/>
                <a:ea typeface="Helvetica" pitchFamily="84" charset="0"/>
                <a:cs typeface="Helvetica" pitchFamily="84" charset="0"/>
              </a:defRPr>
            </a:lvl1pPr>
          </a:lstStyle>
          <a:p>
            <a:r>
              <a:rPr lang="en-US" dirty="0" smtClean="0"/>
              <a:t>Title</a:t>
            </a:r>
            <a:endParaRPr lang="en-US" dirty="0"/>
          </a:p>
        </p:txBody>
      </p:sp>
      <p:sp>
        <p:nvSpPr>
          <p:cNvPr id="15" name="Content Placeholder 14"/>
          <p:cNvSpPr>
            <a:spLocks noGrp="1"/>
          </p:cNvSpPr>
          <p:nvPr>
            <p:ph sz="quarter" idx="11"/>
          </p:nvPr>
        </p:nvSpPr>
        <p:spPr>
          <a:xfrm>
            <a:off x="761999" y="1752600"/>
            <a:ext cx="10667999" cy="4572000"/>
          </a:xfrm>
          <a:prstGeom prst="rect">
            <a:avLst/>
          </a:prstGeom>
        </p:spPr>
        <p:txBody>
          <a:bodyPr/>
          <a:lstStyle>
            <a:lvl1pPr marL="91440" indent="-91440">
              <a:lnSpc>
                <a:spcPct val="120000"/>
              </a:lnSpc>
              <a:spcBef>
                <a:spcPts val="1200"/>
              </a:spcBef>
              <a:spcAft>
                <a:spcPts val="600"/>
              </a:spcAft>
              <a:buClr>
                <a:schemeClr val="bg1">
                  <a:lumMod val="95000"/>
                </a:schemeClr>
              </a:buClr>
              <a:buFont typeface="Wingdings 3" panose="05040102010807070707" pitchFamily="18" charset="2"/>
              <a:buChar char=""/>
              <a:defRPr sz="2800">
                <a:solidFill>
                  <a:schemeClr val="accent6">
                    <a:lumMod val="65000"/>
                    <a:lumOff val="35000"/>
                  </a:schemeClr>
                </a:solidFill>
                <a:latin typeface="Helvetica" pitchFamily="84" charset="0"/>
                <a:cs typeface="Helvetica" pitchFamily="8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65000"/>
                    <a:lumOff val="35000"/>
                  </a:schemeClr>
                </a:solidFill>
                <a:latin typeface="Helvetica" pitchFamily="84" charset="0"/>
                <a:ea typeface="ヒラギノ角ゴ Pro W3" panose="020B0300000000000000" charset="-122"/>
                <a:cs typeface="Helvetica" pitchFamily="84" charset="0"/>
              </a:defRPr>
            </a:lvl2pPr>
          </a:lstStyle>
          <a:p>
            <a:pPr lvl="0"/>
            <a:r>
              <a:rPr lang="en-US" dirty="0" smtClean="0"/>
              <a:t>Click to edit Master text styles</a:t>
            </a:r>
            <a:endParaRPr lang="en-US" dirty="0" smtClean="0"/>
          </a:p>
          <a:p>
            <a:pPr lvl="1"/>
            <a:r>
              <a:rPr lang="en-US" dirty="0" smtClean="0"/>
              <a:t>Second level</a:t>
            </a:r>
            <a:endParaRPr lang="en-US" dirty="0" smtClean="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Section">
    <p:spTree>
      <p:nvGrpSpPr>
        <p:cNvPr id="1" name=""/>
        <p:cNvGrpSpPr/>
        <p:nvPr/>
      </p:nvGrpSpPr>
      <p:grpSpPr>
        <a:xfrm>
          <a:off x="0" y="0"/>
          <a:ext cx="0" cy="0"/>
          <a:chOff x="0" y="0"/>
          <a:chExt cx="0" cy="0"/>
        </a:xfrm>
      </p:grpSpPr>
      <p:sp>
        <p:nvSpPr>
          <p:cNvPr id="2" name="Rectangle 1"/>
          <p:cNvSpPr/>
          <p:nvPr userDrawn="1"/>
        </p:nvSpPr>
        <p:spPr>
          <a:xfrm>
            <a:off x="-1" y="1752599"/>
            <a:ext cx="274320" cy="137160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chemeClr val="tx2"/>
              </a:solidFill>
            </a:endParaRPr>
          </a:p>
        </p:txBody>
      </p:sp>
      <p:sp>
        <p:nvSpPr>
          <p:cNvPr id="3" name="Title 2"/>
          <p:cNvSpPr>
            <a:spLocks noGrp="1"/>
          </p:cNvSpPr>
          <p:nvPr>
            <p:ph type="title" hasCustomPrompt="1"/>
          </p:nvPr>
        </p:nvSpPr>
        <p:spPr>
          <a:xfrm>
            <a:off x="828600" y="1752599"/>
            <a:ext cx="10515600" cy="1325563"/>
          </a:xfrm>
          <a:prstGeom prst="rect">
            <a:avLst/>
          </a:prstGeom>
        </p:spPr>
        <p:txBody>
          <a:bodyPr anchor="ctr"/>
          <a:lstStyle>
            <a:lvl1pPr algn="l">
              <a:defRPr b="1">
                <a:solidFill>
                  <a:schemeClr val="tx2"/>
                </a:solidFill>
                <a:latin typeface="Helvetica" pitchFamily="84" charset="0"/>
                <a:cs typeface="Helvetica" pitchFamily="84" charset="0"/>
              </a:defRPr>
            </a:lvl1pPr>
          </a:lstStyle>
          <a:p>
            <a:r>
              <a:rPr lang="en-US" dirty="0" smtClean="0"/>
              <a:t>Title</a:t>
            </a:r>
            <a:endParaRPr lang="en-US" dirty="0"/>
          </a:p>
        </p:txBody>
      </p:sp>
      <p:sp>
        <p:nvSpPr>
          <p:cNvPr id="5" name="Content Placeholder 4"/>
          <p:cNvSpPr>
            <a:spLocks noGrp="1"/>
          </p:cNvSpPr>
          <p:nvPr>
            <p:ph sz="quarter" idx="10" hasCustomPrompt="1"/>
          </p:nvPr>
        </p:nvSpPr>
        <p:spPr>
          <a:xfrm>
            <a:off x="828600" y="3352800"/>
            <a:ext cx="10516235" cy="2819400"/>
          </a:xfrm>
          <a:prstGeom prst="rect">
            <a:avLst/>
          </a:prstGeom>
        </p:spPr>
        <p:txBody>
          <a:bodyPr/>
          <a:lstStyle>
            <a:lvl1pPr marL="91440" indent="-91440">
              <a:lnSpc>
                <a:spcPct val="120000"/>
              </a:lnSpc>
              <a:spcBef>
                <a:spcPts val="1200"/>
              </a:spcBef>
              <a:spcAft>
                <a:spcPts val="600"/>
              </a:spcAft>
              <a:buClr>
                <a:schemeClr val="bg1">
                  <a:lumMod val="95000"/>
                </a:schemeClr>
              </a:buClr>
              <a:defRPr lang="en-US" sz="2800" dirty="0" smtClean="0">
                <a:solidFill>
                  <a:schemeClr val="accent6">
                    <a:lumMod val="50000"/>
                    <a:lumOff val="50000"/>
                  </a:schemeClr>
                </a:solidFill>
                <a:latin typeface="Helvetica" pitchFamily="84" charset="0"/>
                <a:ea typeface="ヒラギノ角ゴ Pro W3" panose="020B0300000000000000" charset="-122"/>
                <a:cs typeface="Helvetica" pitchFamily="84" charset="0"/>
              </a:defRPr>
            </a:lvl1pPr>
            <a:lvl2pPr marL="914400" indent="-365760">
              <a:spcBef>
                <a:spcPts val="600"/>
              </a:spcBef>
              <a:spcAft>
                <a:spcPts val="600"/>
              </a:spcAft>
              <a:buClr>
                <a:schemeClr val="accent1"/>
              </a:buClr>
              <a:buFont typeface="Wingdings 3" panose="05040102010807070707" pitchFamily="18" charset="2"/>
              <a:buChar char=""/>
              <a:defRPr lang="en-US" sz="2400" dirty="0" smtClean="0">
                <a:solidFill>
                  <a:schemeClr val="accent6">
                    <a:lumMod val="50000"/>
                    <a:lumOff val="50000"/>
                  </a:schemeClr>
                </a:solidFill>
                <a:latin typeface="Helvetica" pitchFamily="84" charset="0"/>
                <a:ea typeface="ヒラギノ角ゴ Pro W3" panose="020B0300000000000000" charset="-122"/>
                <a:cs typeface="Helvetica" pitchFamily="84" charset="0"/>
              </a:defRPr>
            </a:lvl2pPr>
          </a:lstStyle>
          <a:p>
            <a:pPr lvl="0"/>
            <a:r>
              <a:rPr lang="en-US" dirty="0" smtClean="0"/>
              <a:t>Text</a:t>
            </a:r>
            <a:endParaRPr lang="en-US" dirty="0" smtClean="0"/>
          </a:p>
          <a:p>
            <a:pPr lvl="1"/>
            <a:r>
              <a:rPr lang="en-US" dirty="0" smtClean="0"/>
              <a:t>Second level</a:t>
            </a:r>
            <a:endParaRPr lang="en-US" dirty="0" smtClean="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MASTER SLIDE - 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sp>
        <p:nvSpPr>
          <p:cNvPr id="2" name="Text Box 9"/>
          <p:cNvSpPr txBox="1">
            <a:spLocks noChangeArrowheads="1"/>
          </p:cNvSpPr>
          <p:nvPr userDrawn="1"/>
        </p:nvSpPr>
        <p:spPr bwMode="auto">
          <a:xfrm>
            <a:off x="11430000" y="6400726"/>
            <a:ext cx="558800" cy="246221"/>
          </a:xfrm>
          <a:prstGeom prst="rect">
            <a:avLst/>
          </a:prstGeom>
          <a:noFill/>
          <a:ln>
            <a:noFill/>
          </a:ln>
        </p:spPr>
        <p:txBody>
          <a:bodyPr anchor="ctr">
            <a:spAutoFit/>
          </a:bodyPr>
          <a:lstStyle>
            <a:lvl1pPr>
              <a:defRPr>
                <a:solidFill>
                  <a:schemeClr val="tx1"/>
                </a:solidFill>
                <a:latin typeface="Arial" panose="020B0604020202020204" pitchFamily="34" charset="0"/>
                <a:ea typeface="ヒラギノ角ゴ Pro W3" panose="020B0300000000000000" charset="-122"/>
                <a:cs typeface="ヒラギノ角ゴ Pro W3" panose="020B0300000000000000" charset="-122"/>
              </a:defRPr>
            </a:lvl1pPr>
            <a:lvl2pPr marL="742950" indent="-285750">
              <a:defRPr>
                <a:solidFill>
                  <a:schemeClr val="tx1"/>
                </a:solidFill>
                <a:latin typeface="Arial" panose="020B0604020202020204" pitchFamily="34" charset="0"/>
                <a:ea typeface="ヒラギノ角ゴ Pro W3" panose="020B0300000000000000" charset="-122"/>
              </a:defRPr>
            </a:lvl2pPr>
            <a:lvl3pPr marL="1143000" indent="-228600">
              <a:defRPr>
                <a:solidFill>
                  <a:schemeClr val="tx1"/>
                </a:solidFill>
                <a:latin typeface="Arial" panose="020B0604020202020204" pitchFamily="34" charset="0"/>
                <a:ea typeface="ヒラギノ角ゴ Pro W3" panose="020B0300000000000000" charset="-122"/>
              </a:defRPr>
            </a:lvl3pPr>
            <a:lvl4pPr marL="1600200" indent="-228600">
              <a:defRPr>
                <a:solidFill>
                  <a:schemeClr val="tx1"/>
                </a:solidFill>
                <a:latin typeface="Arial" panose="020B0604020202020204" pitchFamily="34" charset="0"/>
                <a:ea typeface="ヒラギノ角ゴ Pro W3" panose="020B0300000000000000" charset="-122"/>
              </a:defRPr>
            </a:lvl4pPr>
            <a:lvl5pPr marL="2057400" indent="-228600">
              <a:defRPr>
                <a:solidFill>
                  <a:schemeClr val="tx1"/>
                </a:solidFill>
                <a:latin typeface="Arial" panose="020B0604020202020204" pitchFamily="34" charset="0"/>
                <a:ea typeface="ヒラギノ角ゴ Pro W3" panose="020B0300000000000000" charset="-122"/>
              </a:defRPr>
            </a:lvl5pPr>
            <a:lvl6pPr marL="2514600" indent="-228600" fontAlgn="base">
              <a:spcBef>
                <a:spcPct val="0"/>
              </a:spcBef>
              <a:spcAft>
                <a:spcPct val="0"/>
              </a:spcAft>
              <a:defRPr>
                <a:solidFill>
                  <a:schemeClr val="tx1"/>
                </a:solidFill>
                <a:latin typeface="Arial" panose="020B0604020202020204" pitchFamily="34" charset="0"/>
                <a:ea typeface="ヒラギノ角ゴ Pro W3" panose="020B0300000000000000" charset="-122"/>
              </a:defRPr>
            </a:lvl6pPr>
            <a:lvl7pPr marL="2971800" indent="-228600" fontAlgn="base">
              <a:spcBef>
                <a:spcPct val="0"/>
              </a:spcBef>
              <a:spcAft>
                <a:spcPct val="0"/>
              </a:spcAft>
              <a:defRPr>
                <a:solidFill>
                  <a:schemeClr val="tx1"/>
                </a:solidFill>
                <a:latin typeface="Arial" panose="020B0604020202020204" pitchFamily="34" charset="0"/>
                <a:ea typeface="ヒラギノ角ゴ Pro W3" panose="020B0300000000000000" charset="-122"/>
              </a:defRPr>
            </a:lvl7pPr>
            <a:lvl8pPr marL="3429000" indent="-228600" fontAlgn="base">
              <a:spcBef>
                <a:spcPct val="0"/>
              </a:spcBef>
              <a:spcAft>
                <a:spcPct val="0"/>
              </a:spcAft>
              <a:defRPr>
                <a:solidFill>
                  <a:schemeClr val="tx1"/>
                </a:solidFill>
                <a:latin typeface="Arial" panose="020B0604020202020204" pitchFamily="34" charset="0"/>
                <a:ea typeface="ヒラギノ角ゴ Pro W3" panose="020B0300000000000000" charset="-122"/>
              </a:defRPr>
            </a:lvl8pPr>
            <a:lvl9pPr marL="3886200" indent="-228600" fontAlgn="base">
              <a:spcBef>
                <a:spcPct val="0"/>
              </a:spcBef>
              <a:spcAft>
                <a:spcPct val="0"/>
              </a:spcAft>
              <a:defRPr>
                <a:solidFill>
                  <a:schemeClr val="tx1"/>
                </a:solidFill>
                <a:latin typeface="Arial" panose="020B0604020202020204" pitchFamily="34" charset="0"/>
                <a:ea typeface="ヒラギノ角ゴ Pro W3" panose="020B0300000000000000" charset="-122"/>
              </a:defRPr>
            </a:lvl9pPr>
          </a:lstStyle>
          <a:p>
            <a:pPr algn="r" eaLnBrk="0" hangingPunct="0">
              <a:spcBef>
                <a:spcPct val="50000"/>
              </a:spcBef>
              <a:defRPr/>
            </a:pPr>
            <a:fld id="{CD81962F-67D4-FD44-86D5-55EBF96E0DB7}" type="slidenum">
              <a:rPr lang="en-US" sz="1000" smtClean="0">
                <a:solidFill>
                  <a:schemeClr val="bg1"/>
                </a:solidFill>
              </a:rPr>
            </a:fld>
            <a:endParaRPr lang="en-US" sz="1000" dirty="0">
              <a:solidFill>
                <a:schemeClr val="bg1"/>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endParaRPr>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endParaRPr>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46FDEA9-29B0-4000-9A8A-EA5137E778F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endParaRPr>
          </a:p>
        </p:txBody>
      </p:sp>
    </p:spTree>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endParaRPr>
          </a:p>
        </p:txBody>
      </p:sp>
    </p:spTree>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endParaRPr>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slideLayout" Target="../slideLayouts/slideLayout14.xml"/><Relationship Id="rId7" Type="http://schemas.openxmlformats.org/officeDocument/2006/relationships/slideLayout" Target="../slideLayouts/slideLayout13.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3" Type="http://schemas.openxmlformats.org/officeDocument/2006/relationships/slideLayout" Target="../slideLayouts/slideLayout9.xml"/><Relationship Id="rId2" Type="http://schemas.openxmlformats.org/officeDocument/2006/relationships/slideLayout" Target="../slideLayouts/slideLayout8.xml"/><Relationship Id="rId14" Type="http://schemas.openxmlformats.org/officeDocument/2006/relationships/theme" Target="../theme/theme2.xml"/><Relationship Id="rId13" Type="http://schemas.openxmlformats.org/officeDocument/2006/relationships/image" Target="../media/image4.jpeg"/><Relationship Id="rId12" Type="http://schemas.openxmlformats.org/officeDocument/2006/relationships/slideLayout" Target="../slideLayouts/slideLayout18.xml"/><Relationship Id="rId11" Type="http://schemas.openxmlformats.org/officeDocument/2006/relationships/slideLayout" Target="../slideLayouts/slideLayout17.xml"/><Relationship Id="rId10" Type="http://schemas.openxmlformats.org/officeDocument/2006/relationships/slideLayout" Target="../slideLayouts/slideLayout16.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029" name="Text Box 9"/>
          <p:cNvSpPr txBox="1">
            <a:spLocks noChangeArrowheads="1"/>
          </p:cNvSpPr>
          <p:nvPr/>
        </p:nvSpPr>
        <p:spPr bwMode="auto">
          <a:xfrm>
            <a:off x="11226800" y="6400726"/>
            <a:ext cx="558800" cy="246221"/>
          </a:xfrm>
          <a:prstGeom prst="rect">
            <a:avLst/>
          </a:prstGeom>
          <a:noFill/>
          <a:ln>
            <a:noFill/>
          </a:ln>
        </p:spPr>
        <p:txBody>
          <a:bodyPr lIns="0" rIns="0" anchor="ctr">
            <a:spAutoFit/>
          </a:bodyPr>
          <a:lstStyle>
            <a:lvl1pPr eaLnBrk="0" hangingPunct="0">
              <a:defRPr sz="2400">
                <a:solidFill>
                  <a:schemeClr val="tx1"/>
                </a:solidFill>
                <a:latin typeface="Arial" panose="020B0604020202020204" pitchFamily="34" charset="0"/>
                <a:ea typeface="ヒラギノ角ゴ Pro W3" panose="020B0300000000000000" pitchFamily="125" charset="-128"/>
              </a:defRPr>
            </a:lvl1pPr>
            <a:lvl2pPr marL="742950" indent="-285750" eaLnBrk="0" hangingPunct="0">
              <a:defRPr sz="2400">
                <a:solidFill>
                  <a:schemeClr val="tx1"/>
                </a:solidFill>
                <a:latin typeface="Arial" panose="020B0604020202020204" pitchFamily="34" charset="0"/>
                <a:ea typeface="ヒラギノ角ゴ Pro W3" panose="020B0300000000000000" pitchFamily="125" charset="-128"/>
              </a:defRPr>
            </a:lvl2pPr>
            <a:lvl3pPr marL="1143000" indent="-228600" eaLnBrk="0" hangingPunct="0">
              <a:defRPr sz="2400">
                <a:solidFill>
                  <a:schemeClr val="tx1"/>
                </a:solidFill>
                <a:latin typeface="Arial" panose="020B0604020202020204" pitchFamily="34" charset="0"/>
                <a:ea typeface="ヒラギノ角ゴ Pro W3" panose="020B0300000000000000" pitchFamily="125" charset="-128"/>
              </a:defRPr>
            </a:lvl3pPr>
            <a:lvl4pPr marL="1600200" indent="-228600" eaLnBrk="0" hangingPunct="0">
              <a:defRPr sz="2400">
                <a:solidFill>
                  <a:schemeClr val="tx1"/>
                </a:solidFill>
                <a:latin typeface="Arial" panose="020B0604020202020204" pitchFamily="34" charset="0"/>
                <a:ea typeface="ヒラギノ角ゴ Pro W3" panose="020B0300000000000000" pitchFamily="125" charset="-128"/>
              </a:defRPr>
            </a:lvl4pPr>
            <a:lvl5pPr marL="2057400" indent="-228600" eaLnBrk="0" hangingPunct="0">
              <a:defRPr sz="2400">
                <a:solidFill>
                  <a:schemeClr val="tx1"/>
                </a:solidFill>
                <a:latin typeface="Arial" panose="020B0604020202020204" pitchFamily="34" charset="0"/>
                <a:ea typeface="ヒラギノ角ゴ Pro W3" panose="020B0300000000000000" pitchFamily="125"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125"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125"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125"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125" charset="-128"/>
              </a:defRPr>
            </a:lvl9pPr>
          </a:lstStyle>
          <a:p>
            <a:pPr algn="r">
              <a:spcBef>
                <a:spcPct val="50000"/>
              </a:spcBef>
              <a:defRPr/>
            </a:pPr>
            <a:fld id="{27288A19-C912-48FD-BBDD-B6C475FAB7E0}" type="slidenum">
              <a:rPr lang="en-US" sz="1000" smtClean="0">
                <a:solidFill>
                  <a:schemeClr val="accent6">
                    <a:lumMod val="50000"/>
                    <a:lumOff val="50000"/>
                  </a:schemeClr>
                </a:solidFill>
              </a:rPr>
            </a:fld>
            <a:endParaRPr lang="en-US" sz="1000" dirty="0">
              <a:solidFill>
                <a:schemeClr val="accent6">
                  <a:lumMod val="50000"/>
                  <a:lumOff val="50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iming>
    <p:tnLst>
      <p:par>
        <p:cTn id="1" dur="indefinite" restart="never" nodeType="tmRoot"/>
      </p:par>
    </p:tnLst>
  </p:timing>
  <p:hf sldNum="0" hdr="0" dt="0"/>
  <p:txStyles>
    <p:titleStyle>
      <a:lvl1pPr algn="ctr" rtl="0" eaLnBrk="1" fontAlgn="base" hangingPunct="1">
        <a:lnSpc>
          <a:spcPct val="90000"/>
        </a:lnSpc>
        <a:spcBef>
          <a:spcPct val="0"/>
        </a:spcBef>
        <a:spcAft>
          <a:spcPct val="0"/>
        </a:spcAft>
        <a:defRPr sz="4000">
          <a:solidFill>
            <a:schemeClr val="accent6"/>
          </a:solidFill>
          <a:latin typeface="Arial" panose="020B0604020202020204" pitchFamily="34" charset="0"/>
          <a:ea typeface="ヒラギノ角ゴ Pro W3" panose="020B0300000000000000" charset="-122"/>
          <a:cs typeface="Arial" panose="020B0604020202020204" pitchFamily="34" charset="0"/>
        </a:defRPr>
      </a:lvl1pPr>
      <a:lvl2pPr algn="l" rtl="0" eaLnBrk="1" fontAlgn="base" hangingPunct="1">
        <a:spcBef>
          <a:spcPct val="0"/>
        </a:spcBef>
        <a:spcAft>
          <a:spcPct val="0"/>
        </a:spcAft>
        <a:defRPr sz="2800">
          <a:solidFill>
            <a:srgbClr val="00338D"/>
          </a:solidFill>
          <a:latin typeface="Arial" panose="020B0604020202020204" pitchFamily="34" charset="0"/>
          <a:ea typeface="ヒラギノ角ゴ Pro W3" panose="020B0300000000000000" charset="-122"/>
          <a:cs typeface="ヒラギノ角ゴ Pro W3" panose="020B0300000000000000" charset="-122"/>
        </a:defRPr>
      </a:lvl2pPr>
      <a:lvl3pPr algn="l" rtl="0" eaLnBrk="1" fontAlgn="base" hangingPunct="1">
        <a:spcBef>
          <a:spcPct val="0"/>
        </a:spcBef>
        <a:spcAft>
          <a:spcPct val="0"/>
        </a:spcAft>
        <a:defRPr sz="2800">
          <a:solidFill>
            <a:srgbClr val="00338D"/>
          </a:solidFill>
          <a:latin typeface="Arial" panose="020B0604020202020204" pitchFamily="34" charset="0"/>
          <a:ea typeface="ヒラギノ角ゴ Pro W3" panose="020B0300000000000000" charset="-122"/>
          <a:cs typeface="ヒラギノ角ゴ Pro W3" panose="020B0300000000000000" charset="-122"/>
        </a:defRPr>
      </a:lvl3pPr>
      <a:lvl4pPr algn="l" rtl="0" eaLnBrk="1" fontAlgn="base" hangingPunct="1">
        <a:spcBef>
          <a:spcPct val="0"/>
        </a:spcBef>
        <a:spcAft>
          <a:spcPct val="0"/>
        </a:spcAft>
        <a:defRPr sz="2800">
          <a:solidFill>
            <a:srgbClr val="00338D"/>
          </a:solidFill>
          <a:latin typeface="Arial" panose="020B0604020202020204" pitchFamily="34" charset="0"/>
          <a:ea typeface="ヒラギノ角ゴ Pro W3" panose="020B0300000000000000" charset="-122"/>
          <a:cs typeface="ヒラギノ角ゴ Pro W3" panose="020B0300000000000000" charset="-122"/>
        </a:defRPr>
      </a:lvl4pPr>
      <a:lvl5pPr algn="l" rtl="0" eaLnBrk="1" fontAlgn="base" hangingPunct="1">
        <a:spcBef>
          <a:spcPct val="0"/>
        </a:spcBef>
        <a:spcAft>
          <a:spcPct val="0"/>
        </a:spcAft>
        <a:defRPr sz="2800">
          <a:solidFill>
            <a:srgbClr val="00338D"/>
          </a:solidFill>
          <a:latin typeface="Arial" panose="020B0604020202020204" pitchFamily="34" charset="0"/>
          <a:ea typeface="ヒラギノ角ゴ Pro W3" panose="020B0300000000000000" charset="-122"/>
          <a:cs typeface="ヒラギノ角ゴ Pro W3" panose="020B0300000000000000" charset="-122"/>
        </a:defRPr>
      </a:lvl5pPr>
      <a:lvl6pPr marL="457200" algn="l" rtl="0" eaLnBrk="1" fontAlgn="base" hangingPunct="1">
        <a:spcBef>
          <a:spcPct val="0"/>
        </a:spcBef>
        <a:spcAft>
          <a:spcPct val="0"/>
        </a:spcAft>
        <a:defRPr sz="2400">
          <a:solidFill>
            <a:schemeClr val="tx2"/>
          </a:solidFill>
          <a:latin typeface="Arial" panose="020B0604020202020204" pitchFamily="34" charset="0"/>
        </a:defRPr>
      </a:lvl6pPr>
      <a:lvl7pPr marL="914400" algn="l" rtl="0" eaLnBrk="1" fontAlgn="base" hangingPunct="1">
        <a:spcBef>
          <a:spcPct val="0"/>
        </a:spcBef>
        <a:spcAft>
          <a:spcPct val="0"/>
        </a:spcAft>
        <a:defRPr sz="2400">
          <a:solidFill>
            <a:schemeClr val="tx2"/>
          </a:solidFill>
          <a:latin typeface="Arial" panose="020B0604020202020204" pitchFamily="34" charset="0"/>
        </a:defRPr>
      </a:lvl7pPr>
      <a:lvl8pPr marL="1371600" algn="l" rtl="0" eaLnBrk="1" fontAlgn="base" hangingPunct="1">
        <a:spcBef>
          <a:spcPct val="0"/>
        </a:spcBef>
        <a:spcAft>
          <a:spcPct val="0"/>
        </a:spcAft>
        <a:defRPr sz="2400">
          <a:solidFill>
            <a:schemeClr val="tx2"/>
          </a:solidFill>
          <a:latin typeface="Arial" panose="020B0604020202020204" pitchFamily="34" charset="0"/>
        </a:defRPr>
      </a:lvl8pPr>
      <a:lvl9pPr marL="1828800" algn="l" rtl="0" eaLnBrk="1" fontAlgn="base" hangingPunct="1">
        <a:spcBef>
          <a:spcPct val="0"/>
        </a:spcBef>
        <a:spcAft>
          <a:spcPct val="0"/>
        </a:spcAft>
        <a:defRPr sz="2400">
          <a:solidFill>
            <a:schemeClr val="tx2"/>
          </a:solidFill>
          <a:latin typeface="Arial" panose="020B0604020202020204" pitchFamily="34" charset="0"/>
        </a:defRPr>
      </a:lvl9pPr>
    </p:titleStyle>
    <p:bodyStyle>
      <a:lvl1pPr marL="229870" indent="-229870" algn="l" rtl="0" eaLnBrk="1" fontAlgn="base" hangingPunct="1">
        <a:spcBef>
          <a:spcPct val="20000"/>
        </a:spcBef>
        <a:spcAft>
          <a:spcPct val="0"/>
        </a:spcAft>
        <a:buFont typeface="Arial" panose="020B0604020202020204" pitchFamily="34" charset="0"/>
        <a:buChar char="•"/>
        <a:defRPr sz="1800">
          <a:solidFill>
            <a:schemeClr val="tx1"/>
          </a:solidFill>
          <a:latin typeface="Arial" panose="020B0604020202020204" pitchFamily="34" charset="0"/>
          <a:ea typeface="ヒラギノ角ゴ Pro W3" panose="020B0300000000000000" charset="-122"/>
          <a:cs typeface="Arial" panose="020B0604020202020204" pitchFamily="34" charset="0"/>
        </a:defRPr>
      </a:lvl1pPr>
      <a:lvl2pPr marL="746125" indent="-226695" algn="l" rtl="0" eaLnBrk="1" fontAlgn="base" hangingPunct="1">
        <a:spcBef>
          <a:spcPct val="20000"/>
        </a:spcBef>
        <a:spcAft>
          <a:spcPct val="0"/>
        </a:spcAft>
        <a:buFont typeface="Segoe UI" panose="020B0502040204020203" pitchFamily="34" charset="0"/>
        <a:buChar char="—"/>
        <a:defRPr sz="1600">
          <a:solidFill>
            <a:schemeClr val="tx1"/>
          </a:solidFill>
          <a:latin typeface="Arial" panose="020B0604020202020204" pitchFamily="34" charset="0"/>
          <a:ea typeface="ヒラギノ角ゴ Pro W3" panose="020B0300000000000000" charset="-122"/>
          <a:cs typeface="Arial" panose="020B0604020202020204" pitchFamily="34" charset="0"/>
        </a:defRPr>
      </a:lvl2pPr>
      <a:lvl3pPr marL="1144270" indent="-229870" algn="l" rtl="0" eaLnBrk="1" fontAlgn="base" hangingPunct="1">
        <a:spcBef>
          <a:spcPct val="20000"/>
        </a:spcBef>
        <a:spcAft>
          <a:spcPct val="0"/>
        </a:spcAft>
        <a:buFont typeface="Arial" panose="020B0604020202020204" pitchFamily="34" charset="0"/>
        <a:buChar char="•"/>
        <a:defRPr sz="1400">
          <a:solidFill>
            <a:schemeClr val="tx1"/>
          </a:solidFill>
          <a:latin typeface="Arial" panose="020B0604020202020204" pitchFamily="34" charset="0"/>
          <a:ea typeface="ヒラギノ角ゴ Pro W3" panose="020B0300000000000000" charset="-122"/>
          <a:cs typeface="Arial" panose="020B0604020202020204" pitchFamily="34" charset="0"/>
        </a:defRPr>
      </a:lvl3pPr>
      <a:lvl4pPr marL="1598295" indent="-226695" algn="l" rtl="0" eaLnBrk="1" fontAlgn="base" hangingPunct="1">
        <a:spcBef>
          <a:spcPct val="20000"/>
        </a:spcBef>
        <a:spcAft>
          <a:spcPct val="0"/>
        </a:spcAft>
        <a:buFont typeface="Arial" panose="020B0604020202020204" pitchFamily="34" charset="0"/>
        <a:buChar char="▫"/>
        <a:defRPr>
          <a:solidFill>
            <a:schemeClr val="tx1"/>
          </a:solidFill>
          <a:latin typeface="+mn-lt"/>
          <a:ea typeface="ヒラギノ角ゴ Pro W3" panose="020B0300000000000000" charset="-122"/>
        </a:defRPr>
      </a:lvl4pPr>
      <a:lvl5pPr marL="2058670" indent="-22987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ヒラギノ角ゴ Pro W3" panose="020B0300000000000000" charset="-122"/>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9"/>
          <p:cNvPicPr>
            <a:picLocks noChangeAspect="1"/>
          </p:cNvPicPr>
          <p:nvPr/>
        </p:nvPicPr>
        <p:blipFill>
          <a:blip r:embed="rId13"/>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endParaRPr>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endParaRPr>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itchFamily="2" charset="-122"/>
              <a:cs typeface="+mn-cs"/>
            </a:endParaRP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hf sldNum="0" hd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itchFamily="2" charset="-122"/>
        </a:defRPr>
      </a:lvl2pPr>
      <a:lvl3pPr algn="l" rtl="0" fontAlgn="base">
        <a:spcBef>
          <a:spcPct val="0"/>
        </a:spcBef>
        <a:spcAft>
          <a:spcPct val="0"/>
        </a:spcAft>
        <a:defRPr sz="3600">
          <a:solidFill>
            <a:schemeClr val="tx1"/>
          </a:solidFill>
          <a:latin typeface="Arial" panose="020B0604020202020204" pitchFamily="34" charset="0"/>
          <a:ea typeface="SimSun" pitchFamily="2" charset="-122"/>
        </a:defRPr>
      </a:lvl3pPr>
      <a:lvl4pPr algn="l" rtl="0" fontAlgn="base">
        <a:spcBef>
          <a:spcPct val="0"/>
        </a:spcBef>
        <a:spcAft>
          <a:spcPct val="0"/>
        </a:spcAft>
        <a:defRPr sz="3600">
          <a:solidFill>
            <a:schemeClr val="tx1"/>
          </a:solidFill>
          <a:latin typeface="Arial" panose="020B0604020202020204" pitchFamily="34" charset="0"/>
          <a:ea typeface="SimSun" pitchFamily="2" charset="-122"/>
        </a:defRPr>
      </a:lvl4pPr>
      <a:lvl5pPr algn="l" rtl="0" fontAlgn="base">
        <a:spcBef>
          <a:spcPct val="0"/>
        </a:spcBef>
        <a:spcAft>
          <a:spcPct val="0"/>
        </a:spcAft>
        <a:defRPr sz="3600">
          <a:solidFill>
            <a:schemeClr val="tx1"/>
          </a:solidFill>
          <a:latin typeface="Arial" panose="020B0604020202020204" pitchFamily="34" charset="0"/>
          <a:ea typeface="SimSun"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8.xml"/><Relationship Id="rId2" Type="http://schemas.openxmlformats.org/officeDocument/2006/relationships/image" Target="../media/image2.emf"/><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8.xml"/><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1000" y="990600"/>
            <a:ext cx="11125200" cy="52006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64134"/>
            <a:ext cx="11811000" cy="5507990"/>
          </a:xfrm>
          <a:prstGeom prst="rect">
            <a:avLst/>
          </a:prstGeom>
        </p:spPr>
        <p:txBody>
          <a:bodyPr wrap="square">
            <a:spAutoFit/>
          </a:bodyPr>
          <a:lstStyle/>
          <a:p>
            <a:r>
              <a:rPr lang="en-US" sz="2800" b="1" dirty="0" smtClean="0"/>
              <a:t>Individual</a:t>
            </a:r>
            <a:r>
              <a:rPr lang="en-US" sz="2400" dirty="0" smtClean="0"/>
              <a:t>-</a:t>
            </a:r>
            <a:endParaRPr lang="en-US" sz="2400" dirty="0" smtClean="0"/>
          </a:p>
          <a:p>
            <a:r>
              <a:rPr lang="en-US" sz="2000" dirty="0" smtClean="0"/>
              <a:t>Just Ask/Invite one</a:t>
            </a:r>
            <a:endParaRPr lang="en-US" sz="2000" dirty="0" smtClean="0"/>
          </a:p>
          <a:p>
            <a:r>
              <a:rPr lang="en-US" sz="2800" b="1" dirty="0" smtClean="0"/>
              <a:t>Clubs</a:t>
            </a:r>
            <a:r>
              <a:rPr lang="en-US" sz="2800" dirty="0" smtClean="0"/>
              <a:t>-</a:t>
            </a:r>
            <a:endParaRPr lang="en-US" sz="2800" dirty="0" smtClean="0"/>
          </a:p>
          <a:p>
            <a:r>
              <a:rPr lang="en-US" sz="2000" dirty="0" smtClean="0"/>
              <a:t>Keep all your Members &amp; Get 5 new Members</a:t>
            </a:r>
            <a:endParaRPr lang="en-US" sz="2000" dirty="0" smtClean="0"/>
          </a:p>
          <a:p>
            <a:r>
              <a:rPr lang="en-US" sz="2000" dirty="0" smtClean="0"/>
              <a:t>Increase Service Opportunities</a:t>
            </a:r>
            <a:endParaRPr lang="en-US" sz="2000" dirty="0" smtClean="0"/>
          </a:p>
          <a:p>
            <a:r>
              <a:rPr lang="en-US" sz="2000" dirty="0" smtClean="0"/>
              <a:t>Increase Reporting of Service</a:t>
            </a:r>
            <a:endParaRPr lang="en-US" sz="2000" dirty="0" smtClean="0"/>
          </a:p>
          <a:p>
            <a:r>
              <a:rPr lang="en-US" sz="2000" dirty="0" smtClean="0"/>
              <a:t>Increase Leadership Opportunities</a:t>
            </a:r>
            <a:endParaRPr lang="en-US" sz="2000" dirty="0" smtClean="0"/>
          </a:p>
          <a:p>
            <a:r>
              <a:rPr lang="en-US" sz="2000" dirty="0" smtClean="0"/>
              <a:t>Increase Sharing our lions stories of service</a:t>
            </a:r>
            <a:endParaRPr lang="en-US" sz="2000" dirty="0" smtClean="0"/>
          </a:p>
          <a:p>
            <a:r>
              <a:rPr lang="en-US" sz="2800" b="1" dirty="0" smtClean="0"/>
              <a:t>Regions/Zones</a:t>
            </a:r>
            <a:r>
              <a:rPr lang="en-US" sz="2800" dirty="0" smtClean="0"/>
              <a:t>-</a:t>
            </a:r>
            <a:endParaRPr lang="en-US" sz="2800" dirty="0" smtClean="0"/>
          </a:p>
          <a:p>
            <a:r>
              <a:rPr lang="en-US" sz="2000" dirty="0" smtClean="0"/>
              <a:t>Increase number of members and clubs; </a:t>
            </a:r>
            <a:endParaRPr lang="en-US" sz="2000" dirty="0" smtClean="0"/>
          </a:p>
          <a:p>
            <a:r>
              <a:rPr lang="en-US" sz="2000" dirty="0" smtClean="0"/>
              <a:t>Rebuild clubs with 20 or less members; </a:t>
            </a:r>
            <a:endParaRPr lang="en-US" sz="2000" dirty="0" smtClean="0"/>
          </a:p>
          <a:p>
            <a:r>
              <a:rPr lang="en-US" sz="2000" dirty="0" smtClean="0"/>
              <a:t>Increase attendance of leadership to cabinet meetings, zone chair meetings, executive council and district convention.</a:t>
            </a:r>
            <a:endParaRPr lang="en-US" sz="2000" dirty="0" smtClean="0"/>
          </a:p>
          <a:p>
            <a:r>
              <a:rPr lang="en-US" sz="2800" b="1" dirty="0" smtClean="0"/>
              <a:t>District</a:t>
            </a:r>
            <a:r>
              <a:rPr lang="en-US" sz="2400" dirty="0" smtClean="0"/>
              <a:t>-</a:t>
            </a:r>
            <a:endParaRPr lang="en-US" sz="2400" dirty="0" smtClean="0"/>
          </a:p>
          <a:p>
            <a:r>
              <a:rPr lang="en-US" sz="2000" dirty="0" smtClean="0"/>
              <a:t>Increase fellowships and engaging service; Increase membership-retention/recruitment; service,and leadership; Increase recognition; Increase sharing success stories of service</a:t>
            </a:r>
            <a:endParaRPr lang="en-US" sz="2000" dirty="0" smtClean="0"/>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70200" y="76200"/>
            <a:ext cx="6223000" cy="108793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64134"/>
            <a:ext cx="11811000" cy="5662295"/>
          </a:xfrm>
          <a:prstGeom prst="rect">
            <a:avLst/>
          </a:prstGeom>
        </p:spPr>
        <p:txBody>
          <a:bodyPr wrap="square">
            <a:spAutoFit/>
          </a:bodyPr>
          <a:lstStyle/>
          <a:p>
            <a:r>
              <a:rPr lang="en-US" sz="2400" b="1" dirty="0" smtClean="0">
                <a:solidFill>
                  <a:schemeClr val="tx1"/>
                </a:solidFill>
                <a:effectLst>
                  <a:outerShdw blurRad="38100" dist="19050" dir="2700000" algn="tl" rotWithShape="0">
                    <a:schemeClr val="dk1">
                      <a:alpha val="40000"/>
                      <a:alpha val="40000"/>
                    </a:schemeClr>
                  </a:outerShdw>
                </a:effectLst>
                <a:latin typeface="Arial Bold" panose="020B0604020202020204" charset="0"/>
                <a:cs typeface="Arial Bold" panose="020B0604020202020204" charset="0"/>
                <a:sym typeface="+mn-ea"/>
              </a:rPr>
              <a:t>Traveling Trophies</a:t>
            </a:r>
            <a:r>
              <a:rPr lang="en-US" sz="2400" dirty="0" smtClean="0">
                <a:solidFill>
                  <a:schemeClr val="accent1"/>
                </a:solidFill>
                <a:effectLst>
                  <a:outerShdw blurRad="38100" dist="25400" dir="5400000" algn="ctr" rotWithShape="0">
                    <a:srgbClr val="6E747A">
                      <a:alpha val="43000"/>
                      <a:alpha val="43000"/>
                    </a:srgbClr>
                  </a:outerShdw>
                </a:effectLst>
                <a:sym typeface="+mn-ea"/>
              </a:rPr>
              <a:t> </a:t>
            </a:r>
            <a:r>
              <a:rPr lang="en-US" sz="2400" dirty="0" smtClean="0">
                <a:sym typeface="+mn-ea"/>
              </a:rPr>
              <a:t>sponsored by PDGs presented at 1st, 2nd, 3rd and 4</a:t>
            </a:r>
            <a:r>
              <a:rPr lang="en-US" sz="2400" baseline="30000" dirty="0" smtClean="0">
                <a:sym typeface="+mn-ea"/>
              </a:rPr>
              <a:t>th</a:t>
            </a:r>
            <a:r>
              <a:rPr lang="en-US" sz="2400" dirty="0" smtClean="0">
                <a:sym typeface="+mn-ea"/>
              </a:rPr>
              <a:t> Cabinet Meetings for increase in membership; service reporting; LCIF donations</a:t>
            </a:r>
            <a:endParaRPr lang="en-US" sz="2400" dirty="0" smtClean="0"/>
          </a:p>
          <a:p>
            <a:r>
              <a:rPr lang="en-US" sz="2400" b="1" dirty="0" smtClean="0"/>
              <a:t>Individual</a:t>
            </a:r>
            <a:r>
              <a:rPr lang="en-US" sz="2000" dirty="0" smtClean="0"/>
              <a:t>-</a:t>
            </a:r>
            <a:endParaRPr lang="en-US" sz="2000" dirty="0" smtClean="0"/>
          </a:p>
          <a:p>
            <a:r>
              <a:rPr lang="en-US" sz="1800" dirty="0" smtClean="0"/>
              <a:t>Just Ask/Invite one</a:t>
            </a:r>
            <a:endParaRPr lang="en-US" sz="1800" dirty="0" smtClean="0"/>
          </a:p>
          <a:p>
            <a:r>
              <a:rPr lang="en-US" sz="2400" b="1" dirty="0" smtClean="0"/>
              <a:t>Clubs</a:t>
            </a:r>
            <a:r>
              <a:rPr lang="en-US" sz="2400" dirty="0" smtClean="0"/>
              <a:t>-</a:t>
            </a:r>
            <a:endParaRPr lang="en-US" sz="2400" dirty="0" smtClean="0"/>
          </a:p>
          <a:p>
            <a:r>
              <a:rPr lang="en-US" sz="1800" dirty="0" smtClean="0"/>
              <a:t>Keep all your Members &amp; Get 5 new Members</a:t>
            </a:r>
            <a:endParaRPr lang="en-US" sz="1800" dirty="0" smtClean="0"/>
          </a:p>
          <a:p>
            <a:r>
              <a:rPr lang="en-US" sz="1800" dirty="0" smtClean="0"/>
              <a:t>Increase Service Opportunities</a:t>
            </a:r>
            <a:endParaRPr lang="en-US" sz="1800" dirty="0" smtClean="0"/>
          </a:p>
          <a:p>
            <a:r>
              <a:rPr lang="en-US" sz="1800" dirty="0" smtClean="0"/>
              <a:t>Increase Reporting of Service</a:t>
            </a:r>
            <a:endParaRPr lang="en-US" sz="1800" dirty="0" smtClean="0"/>
          </a:p>
          <a:p>
            <a:r>
              <a:rPr lang="en-US" sz="1800" dirty="0" smtClean="0"/>
              <a:t>Increase Leadership Opportunities</a:t>
            </a:r>
            <a:endParaRPr lang="en-US" sz="1800" dirty="0" smtClean="0"/>
          </a:p>
          <a:p>
            <a:r>
              <a:rPr lang="en-US" sz="1800" dirty="0" smtClean="0"/>
              <a:t>Increase Sharing our lions stories of service</a:t>
            </a:r>
            <a:endParaRPr lang="en-US" sz="1800" dirty="0" smtClean="0"/>
          </a:p>
          <a:p>
            <a:r>
              <a:rPr lang="en-US" sz="2400" b="1" dirty="0" smtClean="0"/>
              <a:t>Regions/Zones</a:t>
            </a:r>
            <a:r>
              <a:rPr lang="en-US" sz="2400" dirty="0" smtClean="0"/>
              <a:t>-</a:t>
            </a:r>
            <a:endParaRPr lang="en-US" sz="2400" dirty="0" smtClean="0"/>
          </a:p>
          <a:p>
            <a:r>
              <a:rPr lang="en-US" sz="1800" dirty="0" smtClean="0"/>
              <a:t>Increase number of members and clubs; </a:t>
            </a:r>
            <a:endParaRPr lang="en-US" sz="1800" dirty="0" smtClean="0"/>
          </a:p>
          <a:p>
            <a:r>
              <a:rPr lang="en-US" sz="1800" dirty="0" smtClean="0"/>
              <a:t>Rebuild clubs with 20 or less members; </a:t>
            </a:r>
            <a:endParaRPr lang="en-US" sz="1800" dirty="0" smtClean="0"/>
          </a:p>
          <a:p>
            <a:r>
              <a:rPr lang="en-US" sz="1800" dirty="0" smtClean="0"/>
              <a:t>Increase attendance of leadership to cabinet meetings, zone chair meetings, executive council and district convention.</a:t>
            </a:r>
            <a:endParaRPr lang="en-US" sz="1800" dirty="0" smtClean="0"/>
          </a:p>
          <a:p>
            <a:r>
              <a:rPr lang="en-US" sz="2400" b="1" dirty="0" smtClean="0"/>
              <a:t>District</a:t>
            </a:r>
            <a:r>
              <a:rPr lang="en-US" sz="2000" dirty="0" smtClean="0"/>
              <a:t>-</a:t>
            </a:r>
            <a:endParaRPr lang="en-US" sz="2000" dirty="0" smtClean="0"/>
          </a:p>
          <a:p>
            <a:r>
              <a:rPr lang="en-US" sz="1800" dirty="0" smtClean="0"/>
              <a:t>Increase fellowships and engaging service; Increase membership-retention/recruitment; service,and leadership; Increase recognition; Increase sharing success stories of</a:t>
            </a:r>
            <a:r>
              <a:rPr lang="en-US" sz="2000" dirty="0" smtClean="0"/>
              <a:t> service</a:t>
            </a:r>
            <a:endParaRPr lang="en-US" sz="2000" dirty="0" smtClean="0"/>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70200" y="76200"/>
            <a:ext cx="6223000" cy="108793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144780" y="1061087"/>
            <a:ext cx="11422692" cy="5288913"/>
          </a:xfrm>
        </p:spPr>
        <p:txBody>
          <a:bodyPr/>
          <a:lstStyle/>
          <a:p>
            <a:pPr marL="0" indent="0">
              <a:buNone/>
            </a:pPr>
            <a:r>
              <a:rPr lang="en-US" sz="1800" b="1" dirty="0" smtClean="0"/>
              <a:t>1.Connecting</a:t>
            </a:r>
            <a:r>
              <a:rPr lang="en-US" sz="2400" dirty="0" smtClean="0"/>
              <a:t> with each other and our community by sharing our Why and our stories!</a:t>
            </a:r>
            <a:endParaRPr lang="en-US" sz="2400" dirty="0" smtClean="0"/>
          </a:p>
          <a:p>
            <a:pPr marL="0" indent="0">
              <a:buNone/>
            </a:pPr>
            <a:r>
              <a:rPr lang="en-US" sz="1800" b="1" dirty="0" smtClean="0"/>
              <a:t>2.Committing </a:t>
            </a:r>
            <a:r>
              <a:rPr lang="en-US" sz="1800" dirty="0" smtClean="0"/>
              <a:t>to be our best, do our best and try our best!</a:t>
            </a:r>
            <a:endParaRPr lang="en-US" sz="1800" dirty="0" smtClean="0"/>
          </a:p>
          <a:p>
            <a:pPr marL="0" indent="0">
              <a:buNone/>
            </a:pPr>
            <a:r>
              <a:rPr lang="en-US" sz="1800" b="1" dirty="0" smtClean="0"/>
              <a:t>3.Caring</a:t>
            </a:r>
            <a:r>
              <a:rPr lang="en-US" sz="2400" dirty="0" smtClean="0"/>
              <a:t> </a:t>
            </a:r>
            <a:r>
              <a:rPr lang="en-US" sz="1800" dirty="0" smtClean="0"/>
              <a:t>for one another in words and actions!</a:t>
            </a:r>
            <a:endParaRPr lang="en-US" sz="1800" dirty="0" smtClean="0"/>
          </a:p>
          <a:p>
            <a:pPr marL="0" indent="0">
              <a:buNone/>
            </a:pPr>
            <a:r>
              <a:rPr lang="en-US" sz="1600" b="1" dirty="0" smtClean="0"/>
              <a:t>4.Celebrating</a:t>
            </a:r>
            <a:r>
              <a:rPr lang="en-US" sz="1600" dirty="0" smtClean="0"/>
              <a:t> the good things we accomplish! </a:t>
            </a:r>
            <a:endParaRPr lang="en-US" sz="1600" dirty="0" smtClean="0"/>
          </a:p>
          <a:p>
            <a:pPr marL="0" indent="0">
              <a:buNone/>
            </a:pPr>
            <a:r>
              <a:rPr lang="en-US" sz="1600" b="1" dirty="0" smtClean="0"/>
              <a:t>5.Communicating</a:t>
            </a:r>
            <a:r>
              <a:rPr lang="en-US" sz="1600" dirty="0" smtClean="0"/>
              <a:t> effectively the strengths, weaknesses, opportunities and threats to our members, clubs and district and brainstorming solutions.</a:t>
            </a:r>
            <a:endParaRPr lang="en-US" sz="1600" dirty="0" smtClean="0"/>
          </a:p>
          <a:p>
            <a:pPr marL="0" indent="0">
              <a:buNone/>
            </a:pPr>
            <a:r>
              <a:rPr lang="en-US" sz="1600" b="1" dirty="0" smtClean="0"/>
              <a:t>6.Creating engaging service </a:t>
            </a:r>
            <a:r>
              <a:rPr lang="en-US" sz="1600" dirty="0" smtClean="0"/>
              <a:t>opportunities for current and new prospective lion members!</a:t>
            </a:r>
            <a:endParaRPr lang="en-US" sz="1600" dirty="0" smtClean="0"/>
          </a:p>
          <a:p>
            <a:pPr marL="0" indent="0">
              <a:buNone/>
            </a:pPr>
            <a:r>
              <a:rPr lang="en-US" sz="1600" b="1" dirty="0" smtClean="0"/>
              <a:t>7.Collaborating</a:t>
            </a:r>
            <a:r>
              <a:rPr lang="en-US" sz="1600" dirty="0" smtClean="0"/>
              <a:t> with each to other at district, club, zone and also community partners is important!</a:t>
            </a:r>
            <a:endParaRPr lang="en-US" sz="1600" dirty="0" smtClean="0"/>
          </a:p>
          <a:p>
            <a:pPr marL="0" indent="0">
              <a:buNone/>
            </a:pPr>
            <a:r>
              <a:rPr lang="en-US" sz="1600" b="1" i="1" dirty="0" smtClean="0">
                <a:latin typeface="Arial Bold Italic" panose="020B0604020202020204" charset="0"/>
                <a:cs typeface="Arial Bold Italic" panose="020B0604020202020204" charset="0"/>
              </a:rPr>
              <a:t>We </a:t>
            </a:r>
            <a:r>
              <a:rPr lang="en-US" sz="1600" b="1" i="1" dirty="0">
                <a:latin typeface="Arial Bold Italic" panose="020B0604020202020204" charset="0"/>
                <a:cs typeface="Arial Bold Italic" panose="020B0604020202020204" charset="0"/>
              </a:rPr>
              <a:t>must remember that </a:t>
            </a:r>
            <a:r>
              <a:rPr lang="en-US" sz="1600" b="1" i="1" dirty="0" smtClean="0">
                <a:latin typeface="Arial Bold Italic" panose="020B0604020202020204" charset="0"/>
                <a:cs typeface="Arial Bold Italic" panose="020B0604020202020204" charset="0"/>
              </a:rPr>
              <a:t>Connecting, Committing, Caring, Celebrating, Communicating, Creating Engaging Service and Collaborating are </a:t>
            </a:r>
            <a:r>
              <a:rPr lang="en-US" sz="1600" b="1" i="1" dirty="0">
                <a:latin typeface="Arial Bold Italic" panose="020B0604020202020204" charset="0"/>
                <a:cs typeface="Arial Bold Italic" panose="020B0604020202020204" charset="0"/>
              </a:rPr>
              <a:t>key to </a:t>
            </a:r>
            <a:r>
              <a:rPr lang="en-US" sz="1600" b="1" i="1" dirty="0" smtClean="0">
                <a:latin typeface="Arial Bold Italic" panose="020B0604020202020204" charset="0"/>
                <a:cs typeface="Arial Bold Italic" panose="020B0604020202020204" charset="0"/>
              </a:rPr>
              <a:t>Increasing </a:t>
            </a:r>
            <a:r>
              <a:rPr lang="en-US" sz="1600" b="1" i="1" dirty="0">
                <a:latin typeface="Arial Bold Italic" panose="020B0604020202020204" charset="0"/>
                <a:cs typeface="Arial Bold Italic" panose="020B0604020202020204" charset="0"/>
              </a:rPr>
              <a:t>Retention and Growth in membership, Leadership and Service in our district and clubs. </a:t>
            </a:r>
            <a:r>
              <a:rPr lang="en-US" sz="1600" b="1" i="1" dirty="0" smtClean="0">
                <a:latin typeface="Arial Bold Italic" panose="020B0604020202020204" charset="0"/>
                <a:cs typeface="Arial Bold Italic" panose="020B0604020202020204" charset="0"/>
              </a:rPr>
              <a:t>We </a:t>
            </a:r>
            <a:r>
              <a:rPr lang="en-US" sz="1600" b="1" i="1" dirty="0">
                <a:latin typeface="Arial Bold Italic" panose="020B0604020202020204" charset="0"/>
                <a:cs typeface="Arial Bold Italic" panose="020B0604020202020204" charset="0"/>
              </a:rPr>
              <a:t>need to take a close look at where we are, what is working and what we need to add or change to increase the strong foundation in our </a:t>
            </a:r>
            <a:r>
              <a:rPr lang="en-US" sz="1600" b="1" i="1" dirty="0" smtClean="0">
                <a:latin typeface="Arial Bold Italic" panose="020B0604020202020204" charset="0"/>
                <a:cs typeface="Arial Bold Italic" panose="020B0604020202020204" charset="0"/>
              </a:rPr>
              <a:t>district and clubs. </a:t>
            </a:r>
            <a:r>
              <a:rPr lang="en-US" sz="1600" b="1" i="1" dirty="0">
                <a:latin typeface="Arial Bold Italic" panose="020B0604020202020204" charset="0"/>
                <a:cs typeface="Arial Bold Italic" panose="020B0604020202020204" charset="0"/>
              </a:rPr>
              <a:t>We need to be willing to each individually take a risk and commit to dare to get out of our comfort zone and together face the challenges, obstacles and struggles with a positive attitude and respect. </a:t>
            </a:r>
            <a:endParaRPr lang="en-US" sz="1600" b="1" i="1" dirty="0">
              <a:latin typeface="Arial Bold Italic" panose="020B0604020202020204" charset="0"/>
              <a:cs typeface="Arial Bold Italic" panose="020B0604020202020204" charset="0"/>
            </a:endParaRPr>
          </a:p>
          <a:p>
            <a:endParaRPr lang="en-US" sz="1600" b="1" i="1" dirty="0" smtClean="0">
              <a:latin typeface="Arial Bold Italic" panose="020B0604020202020204" charset="0"/>
              <a:cs typeface="Arial Bold Italic" panose="020B0604020202020204" charset="0"/>
            </a:endParaRPr>
          </a:p>
        </p:txBody>
      </p:sp>
      <p:pic>
        <p:nvPicPr>
          <p:cNvPr id="4" name="Picture 3"/>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48058" y="5181600"/>
            <a:ext cx="1196159" cy="1252404"/>
          </a:xfrm>
          <a:prstGeom prst="rect">
            <a:avLst/>
          </a:prstGeom>
        </p:spPr>
      </p:pic>
      <p:sp>
        <p:nvSpPr>
          <p:cNvPr id="5" name="Title 4"/>
          <p:cNvSpPr>
            <a:spLocks noGrp="1"/>
          </p:cNvSpPr>
          <p:nvPr>
            <p:ph type="title"/>
          </p:nvPr>
        </p:nvSpPr>
        <p:spPr>
          <a:xfrm>
            <a:off x="251774" y="121287"/>
            <a:ext cx="11208705" cy="533400"/>
          </a:xfrm>
        </p:spPr>
        <p:txBody>
          <a:bodyPr>
            <a:noAutofit/>
          </a:bodyPr>
          <a:lstStyle/>
          <a:p>
            <a:pPr algn="ctr"/>
            <a:r>
              <a:rPr lang="en-US" sz="2400" smtClean="0"/>
              <a:t> </a:t>
            </a:r>
            <a:r>
              <a:rPr lang="en-US" sz="2400" dirty="0" smtClean="0"/>
              <a:t>7 </a:t>
            </a:r>
            <a:r>
              <a:rPr lang="en-US" sz="2400" dirty="0"/>
              <a:t>C’s</a:t>
            </a:r>
            <a:br>
              <a:rPr lang="en-US" sz="2800" dirty="0"/>
            </a:b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Background - Image"/>
          <p:cNvPicPr>
            <a:picLocks noChangeAspect="1"/>
          </p:cNvPicPr>
          <p:nvPr/>
        </p:nvPicPr>
        <p:blipFill>
          <a:blip r:embed="rId1"/>
          <a:stretch>
            <a:fillRect/>
          </a:stretch>
        </p:blipFill>
        <p:spPr>
          <a:xfrm>
            <a:off x="0" y="0"/>
            <a:ext cx="12192000" cy="6858000"/>
          </a:xfrm>
          <a:prstGeom prst="rect">
            <a:avLst/>
          </a:prstGeom>
        </p:spPr>
      </p:pic>
      <p:sp>
        <p:nvSpPr>
          <p:cNvPr id="9" name="Background - Overlay"/>
          <p:cNvSpPr/>
          <p:nvPr/>
        </p:nvSpPr>
        <p:spPr>
          <a:xfrm>
            <a:off x="-3" y="0"/>
            <a:ext cx="12192000" cy="6858000"/>
          </a:xfrm>
          <a:prstGeom prst="rect">
            <a:avLst/>
          </a:prstGeom>
          <a:solidFill>
            <a:schemeClr val="tx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10" name="Emblem - White" descr="lionlogo_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8610" y="1295401"/>
            <a:ext cx="1751259" cy="1708355"/>
          </a:xfrm>
          <a:prstGeom prst="rect">
            <a:avLst/>
          </a:prstGeom>
        </p:spPr>
      </p:pic>
      <p:sp>
        <p:nvSpPr>
          <p:cNvPr id="11" name="Headline"/>
          <p:cNvSpPr txBox="1"/>
          <p:nvPr/>
        </p:nvSpPr>
        <p:spPr>
          <a:xfrm>
            <a:off x="914400" y="3010844"/>
            <a:ext cx="10363200" cy="1920033"/>
          </a:xfrm>
          <a:prstGeom prst="rect">
            <a:avLst/>
          </a:prstGeom>
        </p:spPr>
        <p:txBody>
          <a:bodyPr vert="horz" lIns="81527" tIns="40763" rIns="81527" bIns="40763" rtlCol="0" anchor="ctr">
            <a:noAutofit/>
          </a:bodyPr>
          <a:lstStyle>
            <a:lvl1pPr algn="ctr" defTabSz="407670" rtl="0" eaLnBrk="1" latinLnBrk="0" hangingPunct="1">
              <a:spcBef>
                <a:spcPct val="0"/>
              </a:spcBef>
              <a:buNone/>
              <a:defRPr sz="2200" kern="1200">
                <a:solidFill>
                  <a:schemeClr val="bg2"/>
                </a:solidFill>
                <a:latin typeface="Open Sans"/>
                <a:ea typeface="+mj-ea"/>
                <a:cs typeface="Open Sans"/>
              </a:defRPr>
            </a:lvl1pPr>
          </a:lstStyle>
          <a:p>
            <a:pPr>
              <a:lnSpc>
                <a:spcPct val="80000"/>
              </a:lnSpc>
              <a:spcAft>
                <a:spcPts val="600"/>
              </a:spcAft>
            </a:pPr>
            <a:endParaRPr lang="en-US" sz="4800" b="1" dirty="0" smtClean="0">
              <a:solidFill>
                <a:schemeClr val="bg1"/>
              </a:solidFill>
              <a:latin typeface="Helvetica Neue" panose="02000503000000020004" charset="0"/>
              <a:ea typeface="Helvetica Neue" panose="02000503000000020004" charset="0"/>
              <a:cs typeface="Helvetica Neue" panose="02000503000000020004" charset="0"/>
            </a:endParaRPr>
          </a:p>
          <a:p>
            <a:pPr>
              <a:lnSpc>
                <a:spcPct val="80000"/>
              </a:lnSpc>
              <a:spcAft>
                <a:spcPts val="600"/>
              </a:spcAft>
            </a:pPr>
            <a:r>
              <a:rPr lang="en-US" sz="4800" b="1" dirty="0" smtClean="0">
                <a:solidFill>
                  <a:schemeClr val="bg1"/>
                </a:solidFill>
                <a:latin typeface="Helvetica Neue" panose="02000503000000020004" charset="0"/>
                <a:ea typeface="Helvetica Neue" panose="02000503000000020004" charset="0"/>
                <a:cs typeface="Helvetica Neue" panose="02000503000000020004" charset="0"/>
              </a:rPr>
              <a:t>Feedback/Comments/Questions? Thanks for attending training today!</a:t>
            </a:r>
            <a:endParaRPr lang="en-US" sz="4800" b="1" dirty="0">
              <a:solidFill>
                <a:schemeClr val="bg1"/>
              </a:solidFill>
              <a:latin typeface="Helvetica Neue" panose="02000503000000020004" charset="0"/>
              <a:ea typeface="Helvetica Neue" panose="02000503000000020004" charset="0"/>
              <a:cs typeface="Helvetica Neue" panose="02000503000000020004" charset="0"/>
            </a:endParaRPr>
          </a:p>
        </p:txBody>
      </p:sp>
      <p:sp>
        <p:nvSpPr>
          <p:cNvPr id="12" name="Gold Bar"/>
          <p:cNvSpPr/>
          <p:nvPr/>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p>
        </p:txBody>
      </p:sp>
      <p:sp>
        <p:nvSpPr>
          <p:cNvPr id="15" name="Page Number - White"/>
          <p:cNvSpPr txBox="1">
            <a:spLocks noChangeArrowheads="1"/>
          </p:cNvSpPr>
          <p:nvPr/>
        </p:nvSpPr>
        <p:spPr bwMode="auto">
          <a:xfrm>
            <a:off x="11537157" y="6400726"/>
            <a:ext cx="654844" cy="457275"/>
          </a:xfrm>
          <a:prstGeom prst="rect">
            <a:avLst/>
          </a:prstGeom>
          <a:noFill/>
          <a:ln>
            <a:noFill/>
          </a:ln>
        </p:spPr>
        <p:txBody>
          <a:bodyPr wrap="square" anchor="t">
            <a:noAutofit/>
          </a:bodyPr>
          <a:lstStyle>
            <a:lvl1pPr>
              <a:defRPr>
                <a:solidFill>
                  <a:schemeClr val="tx1"/>
                </a:solidFill>
                <a:latin typeface="Arial" panose="020B0604020202020204" pitchFamily="34" charset="0"/>
                <a:ea typeface="ヒラギノ角ゴ Pro W3" panose="020B0300000000000000" charset="-122"/>
                <a:cs typeface="ヒラギノ角ゴ Pro W3" panose="020B0300000000000000" charset="-122"/>
              </a:defRPr>
            </a:lvl1pPr>
            <a:lvl2pPr marL="742950" indent="-285750">
              <a:defRPr>
                <a:solidFill>
                  <a:schemeClr val="tx1"/>
                </a:solidFill>
                <a:latin typeface="Arial" panose="020B0604020202020204" pitchFamily="34" charset="0"/>
                <a:ea typeface="ヒラギノ角ゴ Pro W3" panose="020B0300000000000000" charset="-122"/>
              </a:defRPr>
            </a:lvl2pPr>
            <a:lvl3pPr marL="1143000" indent="-228600">
              <a:defRPr>
                <a:solidFill>
                  <a:schemeClr val="tx1"/>
                </a:solidFill>
                <a:latin typeface="Arial" panose="020B0604020202020204" pitchFamily="34" charset="0"/>
                <a:ea typeface="ヒラギノ角ゴ Pro W3" panose="020B0300000000000000" charset="-122"/>
              </a:defRPr>
            </a:lvl3pPr>
            <a:lvl4pPr marL="1600200" indent="-228600">
              <a:defRPr>
                <a:solidFill>
                  <a:schemeClr val="tx1"/>
                </a:solidFill>
                <a:latin typeface="Arial" panose="020B0604020202020204" pitchFamily="34" charset="0"/>
                <a:ea typeface="ヒラギノ角ゴ Pro W3" panose="020B0300000000000000" charset="-122"/>
              </a:defRPr>
            </a:lvl4pPr>
            <a:lvl5pPr marL="2057400" indent="-228600">
              <a:defRPr>
                <a:solidFill>
                  <a:schemeClr val="tx1"/>
                </a:solidFill>
                <a:latin typeface="Arial" panose="020B0604020202020204" pitchFamily="34" charset="0"/>
                <a:ea typeface="ヒラギノ角ゴ Pro W3" panose="020B0300000000000000" charset="-122"/>
              </a:defRPr>
            </a:lvl5pPr>
            <a:lvl6pPr marL="2514600" indent="-228600" fontAlgn="base">
              <a:spcBef>
                <a:spcPct val="0"/>
              </a:spcBef>
              <a:spcAft>
                <a:spcPct val="0"/>
              </a:spcAft>
              <a:defRPr>
                <a:solidFill>
                  <a:schemeClr val="tx1"/>
                </a:solidFill>
                <a:latin typeface="Arial" panose="020B0604020202020204" pitchFamily="34" charset="0"/>
                <a:ea typeface="ヒラギノ角ゴ Pro W3" panose="020B0300000000000000" charset="-122"/>
              </a:defRPr>
            </a:lvl6pPr>
            <a:lvl7pPr marL="2971800" indent="-228600" fontAlgn="base">
              <a:spcBef>
                <a:spcPct val="0"/>
              </a:spcBef>
              <a:spcAft>
                <a:spcPct val="0"/>
              </a:spcAft>
              <a:defRPr>
                <a:solidFill>
                  <a:schemeClr val="tx1"/>
                </a:solidFill>
                <a:latin typeface="Arial" panose="020B0604020202020204" pitchFamily="34" charset="0"/>
                <a:ea typeface="ヒラギノ角ゴ Pro W3" panose="020B0300000000000000" charset="-122"/>
              </a:defRPr>
            </a:lvl7pPr>
            <a:lvl8pPr marL="3429000" indent="-228600" fontAlgn="base">
              <a:spcBef>
                <a:spcPct val="0"/>
              </a:spcBef>
              <a:spcAft>
                <a:spcPct val="0"/>
              </a:spcAft>
              <a:defRPr>
                <a:solidFill>
                  <a:schemeClr val="tx1"/>
                </a:solidFill>
                <a:latin typeface="Arial" panose="020B0604020202020204" pitchFamily="34" charset="0"/>
                <a:ea typeface="ヒラギノ角ゴ Pro W3" panose="020B0300000000000000" charset="-122"/>
              </a:defRPr>
            </a:lvl8pPr>
            <a:lvl9pPr marL="3886200" indent="-228600" fontAlgn="base">
              <a:spcBef>
                <a:spcPct val="0"/>
              </a:spcBef>
              <a:spcAft>
                <a:spcPct val="0"/>
              </a:spcAft>
              <a:defRPr>
                <a:solidFill>
                  <a:schemeClr val="tx1"/>
                </a:solidFill>
                <a:latin typeface="Arial" panose="020B0604020202020204" pitchFamily="34" charset="0"/>
                <a:ea typeface="ヒラギノ角ゴ Pro W3" panose="020B0300000000000000" charset="-122"/>
              </a:defRPr>
            </a:lvl9pPr>
          </a:lstStyle>
          <a:p>
            <a:pPr eaLnBrk="0" hangingPunct="0">
              <a:spcBef>
                <a:spcPct val="50000"/>
              </a:spcBef>
              <a:defRPr/>
            </a:pPr>
            <a:fld id="{CD81962F-67D4-FD44-86D5-55EBF96E0DB7}" type="slidenum">
              <a:rPr lang="en-US" sz="1000" smtClean="0">
                <a:solidFill>
                  <a:schemeClr val="bg1"/>
                </a:solidFill>
              </a:rPr>
            </a:fld>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76200"/>
            <a:ext cx="11272520" cy="5631180"/>
          </a:xfrm>
          <a:prstGeom prst="rect">
            <a:avLst/>
          </a:prstGeom>
          <a:noFill/>
        </p:spPr>
        <p:txBody>
          <a:bodyPr wrap="square" rtlCol="0">
            <a:spAutoFit/>
          </a:bodyPr>
          <a:lstStyle/>
          <a:p>
            <a:pPr algn="ctr"/>
            <a:endParaRPr lang="en-US" sz="4000" dirty="0" smtClean="0"/>
          </a:p>
          <a:p>
            <a:pPr algn="ctr"/>
            <a:endParaRPr lang="en-US" sz="4000" dirty="0" smtClean="0"/>
          </a:p>
          <a:p>
            <a:pPr algn="ctr"/>
            <a:r>
              <a:rPr lang="en-US" sz="4000" dirty="0" smtClean="0">
                <a:solidFill>
                  <a:schemeClr val="tx1"/>
                </a:solidFill>
                <a:effectLst>
                  <a:outerShdw blurRad="38100" dist="19050" dir="2700000" algn="tl" rotWithShape="0">
                    <a:schemeClr val="dk1">
                      <a:alpha val="40000"/>
                      <a:alpha val="40000"/>
                    </a:schemeClr>
                  </a:outerShdw>
                </a:effectLst>
              </a:rPr>
              <a:t>2x1Lions - Membership Chair Training </a:t>
            </a:r>
            <a:endParaRPr lang="en-US" sz="4000" dirty="0" smtClean="0">
              <a:solidFill>
                <a:schemeClr val="tx1"/>
              </a:solidFill>
              <a:effectLst>
                <a:outerShdw blurRad="38100" dist="19050" dir="2700000" algn="tl" rotWithShape="0">
                  <a:schemeClr val="dk1">
                    <a:alpha val="40000"/>
                    <a:alpha val="40000"/>
                  </a:schemeClr>
                </a:outerShdw>
              </a:effectLst>
            </a:endParaRPr>
          </a:p>
          <a:p>
            <a:pPr algn="ctr"/>
            <a:endParaRPr lang="en-US" sz="4000" dirty="0" smtClean="0">
              <a:solidFill>
                <a:schemeClr val="tx1"/>
              </a:solidFill>
              <a:effectLst>
                <a:outerShdw blurRad="38100" dist="19050" dir="2700000" algn="tl" rotWithShape="0">
                  <a:schemeClr val="dk1">
                    <a:alpha val="40000"/>
                    <a:alpha val="40000"/>
                  </a:schemeClr>
                </a:outerShdw>
              </a:effectLst>
            </a:endParaRPr>
          </a:p>
          <a:p>
            <a:pPr algn="ctr"/>
            <a:r>
              <a:rPr lang="en-US" sz="4000" dirty="0" smtClean="0">
                <a:solidFill>
                  <a:schemeClr val="tx1"/>
                </a:solidFill>
                <a:effectLst>
                  <a:outerShdw blurRad="38100" dist="19050" dir="2700000" algn="tl" rotWithShape="0">
                    <a:schemeClr val="dk1">
                      <a:alpha val="40000"/>
                      <a:alpha val="40000"/>
                    </a:schemeClr>
                  </a:outerShdw>
                </a:effectLst>
              </a:rPr>
              <a:t>Facilitated by: </a:t>
            </a:r>
            <a:endParaRPr lang="en-US" sz="4000" dirty="0" smtClean="0">
              <a:solidFill>
                <a:schemeClr val="tx1"/>
              </a:solidFill>
              <a:effectLst>
                <a:outerShdw blurRad="38100" dist="19050" dir="2700000" algn="tl" rotWithShape="0">
                  <a:schemeClr val="dk1">
                    <a:alpha val="40000"/>
                    <a:alpha val="40000"/>
                  </a:schemeClr>
                </a:outerShdw>
              </a:effectLst>
            </a:endParaRPr>
          </a:p>
          <a:p>
            <a:pPr algn="ctr"/>
            <a:r>
              <a:rPr lang="en-US" sz="4000" dirty="0" smtClean="0">
                <a:solidFill>
                  <a:schemeClr val="tx1"/>
                </a:solidFill>
                <a:effectLst>
                  <a:outerShdw blurRad="38100" dist="19050" dir="2700000" algn="tl" rotWithShape="0">
                    <a:schemeClr val="dk1">
                      <a:alpha val="40000"/>
                      <a:alpha val="40000"/>
                    </a:schemeClr>
                  </a:outerShdw>
                </a:effectLst>
              </a:rPr>
              <a:t>Esmeralda Rodriguez, 2x1-IPDG</a:t>
            </a:r>
            <a:endParaRPr lang="en-US" sz="4000" dirty="0" smtClean="0">
              <a:solidFill>
                <a:schemeClr val="tx1"/>
              </a:solidFill>
              <a:effectLst>
                <a:outerShdw blurRad="38100" dist="19050" dir="2700000" algn="tl" rotWithShape="0">
                  <a:schemeClr val="dk1">
                    <a:alpha val="40000"/>
                    <a:alpha val="40000"/>
                  </a:schemeClr>
                </a:outerShdw>
              </a:effectLst>
            </a:endParaRPr>
          </a:p>
          <a:p>
            <a:pPr algn="ctr"/>
            <a:r>
              <a:rPr lang="en-US" sz="4000" dirty="0" smtClean="0">
                <a:solidFill>
                  <a:schemeClr val="tx1"/>
                </a:solidFill>
                <a:effectLst>
                  <a:outerShdw blurRad="38100" dist="19050" dir="2700000" algn="tl" rotWithShape="0">
                    <a:schemeClr val="dk1">
                      <a:alpha val="40000"/>
                      <a:alpha val="40000"/>
                    </a:schemeClr>
                  </a:outerShdw>
                </a:effectLst>
              </a:rPr>
              <a:t> Saturday, June 24, 2023</a:t>
            </a:r>
            <a:endParaRPr lang="en-US" sz="4000" dirty="0" smtClean="0">
              <a:solidFill>
                <a:schemeClr val="tx1"/>
              </a:solidFill>
              <a:effectLst>
                <a:outerShdw blurRad="38100" dist="19050" dir="2700000" algn="tl" rotWithShape="0">
                  <a:schemeClr val="dk1">
                    <a:alpha val="40000"/>
                    <a:alpha val="40000"/>
                  </a:schemeClr>
                </a:outerShdw>
              </a:effectLst>
            </a:endParaRPr>
          </a:p>
          <a:p>
            <a:pPr algn="ctr"/>
            <a:r>
              <a:rPr lang="en-US" sz="4000" dirty="0" smtClean="0">
                <a:solidFill>
                  <a:schemeClr val="tx1"/>
                </a:solidFill>
                <a:effectLst>
                  <a:outerShdw blurRad="38100" dist="19050" dir="2700000" algn="tl" rotWithShape="0">
                    <a:schemeClr val="dk1">
                      <a:alpha val="40000"/>
                      <a:alpha val="40000"/>
                    </a:schemeClr>
                  </a:outerShdw>
                </a:effectLst>
              </a:rPr>
              <a:t>11 am to noon</a:t>
            </a:r>
            <a:endParaRPr lang="en-US" sz="4000" dirty="0" smtClean="0">
              <a:solidFill>
                <a:schemeClr val="tx1"/>
              </a:solidFill>
              <a:effectLst>
                <a:outerShdw blurRad="38100" dist="19050" dir="2700000" algn="tl" rotWithShape="0">
                  <a:schemeClr val="dk1">
                    <a:alpha val="40000"/>
                    <a:alpha val="40000"/>
                  </a:schemeClr>
                </a:outerShdw>
              </a:effectLst>
            </a:endParaRPr>
          </a:p>
          <a:p>
            <a:pPr algn="ctr"/>
            <a:endParaRPr lang="en-US" sz="4000" dirty="0" smtClean="0">
              <a:solidFill>
                <a:schemeClr val="tx1"/>
              </a:solidFill>
              <a:effectLst>
                <a:outerShdw blurRad="38100" dist="19050" dir="2700000" algn="tl" rotWithShape="0">
                  <a:schemeClr val="dk1">
                    <a:alpha val="40000"/>
                    <a:alpha val="40000"/>
                  </a:schemeClr>
                </a:outerShdw>
              </a:effectLst>
            </a:endParaRPr>
          </a:p>
        </p:txBody>
      </p:sp>
      <p:pic>
        <p:nvPicPr>
          <p:cNvPr id="12" name="Picture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57238" y="4267358"/>
            <a:ext cx="2225177" cy="225552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1752600"/>
            <a:ext cx="10668000" cy="4572000"/>
          </a:xfrm>
          <a:prstGeom prst="rect">
            <a:avLst/>
          </a:prstGeom>
        </p:spPr>
        <p:txBody>
          <a:bodyPr/>
          <a:lstStyle/>
          <a:p>
            <a:endParaRPr lang="en-US"/>
          </a:p>
          <a:p>
            <a:endParaRPr lang="en-US"/>
          </a:p>
        </p:txBody>
      </p:sp>
      <p:sp>
        <p:nvSpPr>
          <p:cNvPr id="7" name="Background - Solid"/>
          <p:cNvSpPr/>
          <p:nvPr/>
        </p:nvSpPr>
        <p:spPr>
          <a:xfrm>
            <a:off x="0" y="0"/>
            <a:ext cx="12192000" cy="6858000"/>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9" name="Slice - Solid"/>
          <p:cNvSpPr/>
          <p:nvPr/>
        </p:nvSpPr>
        <p:spPr>
          <a:xfrm>
            <a:off x="2380033" y="0"/>
            <a:ext cx="9811967" cy="6866021"/>
          </a:xfrm>
          <a:custGeom>
            <a:avLst/>
            <a:gdLst>
              <a:gd name="connsiteX0" fmla="*/ 1588447 w 11187128"/>
              <a:gd name="connsiteY0" fmla="*/ 0 h 6866021"/>
              <a:gd name="connsiteX1" fmla="*/ 5139450 w 11187128"/>
              <a:gd name="connsiteY1" fmla="*/ 4711 h 6866021"/>
              <a:gd name="connsiteX2" fmla="*/ 5140539 w 11187128"/>
              <a:gd name="connsiteY2" fmla="*/ 0 h 6866021"/>
              <a:gd name="connsiteX3" fmla="*/ 11187128 w 11187128"/>
              <a:gd name="connsiteY3" fmla="*/ 8021 h 6866021"/>
              <a:gd name="connsiteX4" fmla="*/ 11187128 w 11187128"/>
              <a:gd name="connsiteY4" fmla="*/ 6866021 h 6866021"/>
              <a:gd name="connsiteX5" fmla="*/ 7635036 w 11187128"/>
              <a:gd name="connsiteY5" fmla="*/ 6866021 h 6866021"/>
              <a:gd name="connsiteX6" fmla="*/ 3552092 w 11187128"/>
              <a:gd name="connsiteY6" fmla="*/ 6866021 h 6866021"/>
              <a:gd name="connsiteX7" fmla="*/ 0 w 11187128"/>
              <a:gd name="connsiteY7" fmla="*/ 6866021 h 686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7128" h="6866021">
                <a:moveTo>
                  <a:pt x="1588447" y="0"/>
                </a:moveTo>
                <a:lnTo>
                  <a:pt x="5139450" y="4711"/>
                </a:lnTo>
                <a:lnTo>
                  <a:pt x="5140539" y="0"/>
                </a:lnTo>
                <a:lnTo>
                  <a:pt x="11187128" y="8021"/>
                </a:lnTo>
                <a:lnTo>
                  <a:pt x="11187128" y="6866021"/>
                </a:lnTo>
                <a:lnTo>
                  <a:pt x="7635036" y="6866021"/>
                </a:lnTo>
                <a:lnTo>
                  <a:pt x="3552092" y="6866021"/>
                </a:lnTo>
                <a:lnTo>
                  <a:pt x="0" y="686602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4685" tIns="47343" rIns="94685" bIns="47343" rtlCol="0" anchor="ctr">
            <a:noAutofit/>
          </a:bodyPr>
          <a:lstStyle/>
          <a:p>
            <a:pPr algn="ctr"/>
            <a:endParaRPr lang="en-US" dirty="0">
              <a:solidFill>
                <a:schemeClr val="lt1">
                  <a:alpha val="44000"/>
                </a:schemeClr>
              </a:solidFill>
            </a:endParaRPr>
          </a:p>
        </p:txBody>
      </p:sp>
      <p:pic>
        <p:nvPicPr>
          <p:cNvPr id="10" name="Picture 9"/>
          <p:cNvPicPr>
            <a:picLocks noChangeAspect="1"/>
          </p:cNvPicPr>
          <p:nvPr/>
        </p:nvPicPr>
        <p:blipFill>
          <a:blip r:embed="rId1"/>
          <a:srcRect/>
          <a:stretch>
            <a:fillRect/>
          </a:stretch>
        </p:blipFill>
        <p:spPr>
          <a:xfrm>
            <a:off x="605696" y="499134"/>
            <a:ext cx="994504" cy="942293"/>
          </a:xfrm>
          <a:prstGeom prst="rect">
            <a:avLst/>
          </a:prstGeom>
        </p:spPr>
      </p:pic>
      <p:sp>
        <p:nvSpPr>
          <p:cNvPr id="11" name="Headline"/>
          <p:cNvSpPr txBox="1"/>
          <p:nvPr/>
        </p:nvSpPr>
        <p:spPr>
          <a:xfrm>
            <a:off x="380080" y="1631105"/>
            <a:ext cx="2464716" cy="2287398"/>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panose="02000503000000020004" charset="0"/>
                <a:ea typeface="Helvetica Neue" panose="02000503000000020004" charset="0"/>
                <a:cs typeface="Helvetica Neue" panose="02000503000000020004" charset="0"/>
              </a:defRPr>
            </a:lvl1pPr>
            <a:lvl2pPr algn="l" rtl="0" eaLnBrk="1" fontAlgn="base" hangingPunct="1">
              <a:spcBef>
                <a:spcPct val="0"/>
              </a:spcBef>
              <a:spcAft>
                <a:spcPct val="0"/>
              </a:spcAft>
              <a:defRPr sz="2800">
                <a:solidFill>
                  <a:srgbClr val="00338D"/>
                </a:solidFill>
                <a:latin typeface="Arial" panose="020B0604020202020204" pitchFamily="34" charset="0"/>
                <a:ea typeface="ヒラギノ角ゴ Pro W3" panose="020B0300000000000000" charset="-122"/>
                <a:cs typeface="ヒラギノ角ゴ Pro W3" panose="020B0300000000000000" charset="-122"/>
              </a:defRPr>
            </a:lvl2pPr>
            <a:lvl3pPr algn="l" rtl="0" eaLnBrk="1" fontAlgn="base" hangingPunct="1">
              <a:spcBef>
                <a:spcPct val="0"/>
              </a:spcBef>
              <a:spcAft>
                <a:spcPct val="0"/>
              </a:spcAft>
              <a:defRPr sz="2800">
                <a:solidFill>
                  <a:srgbClr val="00338D"/>
                </a:solidFill>
                <a:latin typeface="Arial" panose="020B0604020202020204" pitchFamily="34" charset="0"/>
                <a:ea typeface="ヒラギノ角ゴ Pro W3" panose="020B0300000000000000" charset="-122"/>
                <a:cs typeface="ヒラギノ角ゴ Pro W3" panose="020B0300000000000000" charset="-122"/>
              </a:defRPr>
            </a:lvl3pPr>
            <a:lvl4pPr algn="l" rtl="0" eaLnBrk="1" fontAlgn="base" hangingPunct="1">
              <a:spcBef>
                <a:spcPct val="0"/>
              </a:spcBef>
              <a:spcAft>
                <a:spcPct val="0"/>
              </a:spcAft>
              <a:defRPr sz="2800">
                <a:solidFill>
                  <a:srgbClr val="00338D"/>
                </a:solidFill>
                <a:latin typeface="Arial" panose="020B0604020202020204" pitchFamily="34" charset="0"/>
                <a:ea typeface="ヒラギノ角ゴ Pro W3" panose="020B0300000000000000" charset="-122"/>
                <a:cs typeface="ヒラギノ角ゴ Pro W3" panose="020B0300000000000000" charset="-122"/>
              </a:defRPr>
            </a:lvl4pPr>
            <a:lvl5pPr algn="l" rtl="0" eaLnBrk="1" fontAlgn="base" hangingPunct="1">
              <a:spcBef>
                <a:spcPct val="0"/>
              </a:spcBef>
              <a:spcAft>
                <a:spcPct val="0"/>
              </a:spcAft>
              <a:defRPr sz="2800">
                <a:solidFill>
                  <a:srgbClr val="00338D"/>
                </a:solidFill>
                <a:latin typeface="Arial" panose="020B0604020202020204" pitchFamily="34" charset="0"/>
                <a:ea typeface="ヒラギノ角ゴ Pro W3" panose="020B0300000000000000" charset="-122"/>
                <a:cs typeface="ヒラギノ角ゴ Pro W3" panose="020B0300000000000000" charset="-122"/>
              </a:defRPr>
            </a:lvl5pPr>
            <a:lvl6pPr marL="457200" algn="l" rtl="0" eaLnBrk="1" fontAlgn="base" hangingPunct="1">
              <a:spcBef>
                <a:spcPct val="0"/>
              </a:spcBef>
              <a:spcAft>
                <a:spcPct val="0"/>
              </a:spcAft>
              <a:defRPr sz="2400">
                <a:solidFill>
                  <a:schemeClr val="tx2"/>
                </a:solidFill>
                <a:latin typeface="Arial" panose="020B0604020202020204" pitchFamily="34" charset="0"/>
              </a:defRPr>
            </a:lvl6pPr>
            <a:lvl7pPr marL="914400" algn="l" rtl="0" eaLnBrk="1" fontAlgn="base" hangingPunct="1">
              <a:spcBef>
                <a:spcPct val="0"/>
              </a:spcBef>
              <a:spcAft>
                <a:spcPct val="0"/>
              </a:spcAft>
              <a:defRPr sz="2400">
                <a:solidFill>
                  <a:schemeClr val="tx2"/>
                </a:solidFill>
                <a:latin typeface="Arial" panose="020B0604020202020204" pitchFamily="34" charset="0"/>
              </a:defRPr>
            </a:lvl7pPr>
            <a:lvl8pPr marL="1371600" algn="l" rtl="0" eaLnBrk="1" fontAlgn="base" hangingPunct="1">
              <a:spcBef>
                <a:spcPct val="0"/>
              </a:spcBef>
              <a:spcAft>
                <a:spcPct val="0"/>
              </a:spcAft>
              <a:defRPr sz="2400">
                <a:solidFill>
                  <a:schemeClr val="tx2"/>
                </a:solidFill>
                <a:latin typeface="Arial" panose="020B0604020202020204" pitchFamily="34" charset="0"/>
              </a:defRPr>
            </a:lvl8pPr>
            <a:lvl9pPr marL="1828800" algn="l" rtl="0" eaLnBrk="1" fontAlgn="base" hangingPunct="1">
              <a:spcBef>
                <a:spcPct val="0"/>
              </a:spcBef>
              <a:spcAft>
                <a:spcPct val="0"/>
              </a:spcAft>
              <a:defRPr sz="2400">
                <a:solidFill>
                  <a:schemeClr val="tx2"/>
                </a:solidFill>
                <a:latin typeface="Arial" panose="020B0604020202020204" pitchFamily="34" charset="0"/>
              </a:defRPr>
            </a:lvl9pPr>
          </a:lstStyle>
          <a:p>
            <a:pPr>
              <a:lnSpc>
                <a:spcPct val="100000"/>
              </a:lnSpc>
            </a:pPr>
            <a:r>
              <a:rPr lang="en-US" sz="2800" kern="0" dirty="0">
                <a:solidFill>
                  <a:schemeClr val="bg1"/>
                </a:solidFill>
              </a:rPr>
              <a:t>Global Membership Approach District Team</a:t>
            </a:r>
            <a:endParaRPr lang="en-US" sz="2800" kern="0" dirty="0">
              <a:solidFill>
                <a:schemeClr val="bg1"/>
              </a:solidFill>
            </a:endParaRPr>
          </a:p>
        </p:txBody>
      </p:sp>
      <p:sp>
        <p:nvSpPr>
          <p:cNvPr id="12" name="Yellow Bar"/>
          <p:cNvSpPr/>
          <p:nvPr/>
        </p:nvSpPr>
        <p:spPr>
          <a:xfrm>
            <a:off x="566222" y="3891038"/>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panose="020B0604020202020204" pitchFamily="34" charset="0"/>
              <a:ea typeface="Arial" panose="020B0604020202020204" pitchFamily="34" charset="0"/>
              <a:cs typeface="Arial" panose="020B0604020202020204" pitchFamily="34" charset="0"/>
            </a:endParaRPr>
          </a:p>
        </p:txBody>
      </p:sp>
      <p:sp>
        <p:nvSpPr>
          <p:cNvPr id="13" name="Page Number - Blue"/>
          <p:cNvSpPr txBox="1">
            <a:spLocks noChangeArrowheads="1"/>
          </p:cNvSpPr>
          <p:nvPr/>
        </p:nvSpPr>
        <p:spPr bwMode="auto">
          <a:xfrm>
            <a:off x="11537156" y="6400725"/>
            <a:ext cx="654844" cy="457275"/>
          </a:xfrm>
          <a:prstGeom prst="rect">
            <a:avLst/>
          </a:prstGeom>
          <a:noFill/>
          <a:ln>
            <a:noFill/>
          </a:ln>
        </p:spPr>
        <p:txBody>
          <a:bodyPr wrap="square" anchor="t">
            <a:noAutofit/>
          </a:bodyPr>
          <a:lstStyle>
            <a:lvl1pPr>
              <a:defRPr>
                <a:solidFill>
                  <a:schemeClr val="tx1"/>
                </a:solidFill>
                <a:latin typeface="Arial" panose="020B0604020202020204" pitchFamily="34" charset="0"/>
                <a:ea typeface="ヒラギノ角ゴ Pro W3" panose="020B0300000000000000" charset="-122"/>
                <a:cs typeface="ヒラギノ角ゴ Pro W3" panose="020B0300000000000000" charset="-122"/>
              </a:defRPr>
            </a:lvl1pPr>
            <a:lvl2pPr marL="742950" indent="-285750">
              <a:defRPr>
                <a:solidFill>
                  <a:schemeClr val="tx1"/>
                </a:solidFill>
                <a:latin typeface="Arial" panose="020B0604020202020204" pitchFamily="34" charset="0"/>
                <a:ea typeface="ヒラギノ角ゴ Pro W3" panose="020B0300000000000000" charset="-122"/>
              </a:defRPr>
            </a:lvl2pPr>
            <a:lvl3pPr marL="1143000" indent="-228600">
              <a:defRPr>
                <a:solidFill>
                  <a:schemeClr val="tx1"/>
                </a:solidFill>
                <a:latin typeface="Arial" panose="020B0604020202020204" pitchFamily="34" charset="0"/>
                <a:ea typeface="ヒラギノ角ゴ Pro W3" panose="020B0300000000000000" charset="-122"/>
              </a:defRPr>
            </a:lvl3pPr>
            <a:lvl4pPr marL="1600200" indent="-228600">
              <a:defRPr>
                <a:solidFill>
                  <a:schemeClr val="tx1"/>
                </a:solidFill>
                <a:latin typeface="Arial" panose="020B0604020202020204" pitchFamily="34" charset="0"/>
                <a:ea typeface="ヒラギノ角ゴ Pro W3" panose="020B0300000000000000" charset="-122"/>
              </a:defRPr>
            </a:lvl4pPr>
            <a:lvl5pPr marL="2057400" indent="-228600">
              <a:defRPr>
                <a:solidFill>
                  <a:schemeClr val="tx1"/>
                </a:solidFill>
                <a:latin typeface="Arial" panose="020B0604020202020204" pitchFamily="34" charset="0"/>
                <a:ea typeface="ヒラギノ角ゴ Pro W3" panose="020B0300000000000000" charset="-122"/>
              </a:defRPr>
            </a:lvl5pPr>
            <a:lvl6pPr marL="2514600" indent="-228600" fontAlgn="base">
              <a:spcBef>
                <a:spcPct val="0"/>
              </a:spcBef>
              <a:spcAft>
                <a:spcPct val="0"/>
              </a:spcAft>
              <a:defRPr>
                <a:solidFill>
                  <a:schemeClr val="tx1"/>
                </a:solidFill>
                <a:latin typeface="Arial" panose="020B0604020202020204" pitchFamily="34" charset="0"/>
                <a:ea typeface="ヒラギノ角ゴ Pro W3" panose="020B0300000000000000" charset="-122"/>
              </a:defRPr>
            </a:lvl6pPr>
            <a:lvl7pPr marL="2971800" indent="-228600" fontAlgn="base">
              <a:spcBef>
                <a:spcPct val="0"/>
              </a:spcBef>
              <a:spcAft>
                <a:spcPct val="0"/>
              </a:spcAft>
              <a:defRPr>
                <a:solidFill>
                  <a:schemeClr val="tx1"/>
                </a:solidFill>
                <a:latin typeface="Arial" panose="020B0604020202020204" pitchFamily="34" charset="0"/>
                <a:ea typeface="ヒラギノ角ゴ Pro W3" panose="020B0300000000000000" charset="-122"/>
              </a:defRPr>
            </a:lvl7pPr>
            <a:lvl8pPr marL="3429000" indent="-228600" fontAlgn="base">
              <a:spcBef>
                <a:spcPct val="0"/>
              </a:spcBef>
              <a:spcAft>
                <a:spcPct val="0"/>
              </a:spcAft>
              <a:defRPr>
                <a:solidFill>
                  <a:schemeClr val="tx1"/>
                </a:solidFill>
                <a:latin typeface="Arial" panose="020B0604020202020204" pitchFamily="34" charset="0"/>
                <a:ea typeface="ヒラギノ角ゴ Pro W3" panose="020B0300000000000000" charset="-122"/>
              </a:defRPr>
            </a:lvl8pPr>
            <a:lvl9pPr marL="3886200" indent="-228600" fontAlgn="base">
              <a:spcBef>
                <a:spcPct val="0"/>
              </a:spcBef>
              <a:spcAft>
                <a:spcPct val="0"/>
              </a:spcAft>
              <a:defRPr>
                <a:solidFill>
                  <a:schemeClr val="tx1"/>
                </a:solidFill>
                <a:latin typeface="Arial" panose="020B0604020202020204" pitchFamily="34" charset="0"/>
                <a:ea typeface="ヒラギノ角ゴ Pro W3" panose="020B0300000000000000" charset="-122"/>
              </a:defRPr>
            </a:lvl9pPr>
          </a:lstStyle>
          <a:p>
            <a:pPr eaLnBrk="0" hangingPunct="0">
              <a:spcBef>
                <a:spcPct val="50000"/>
              </a:spcBef>
              <a:defRPr/>
            </a:pPr>
            <a:fld id="{CD81962F-67D4-FD44-86D5-55EBF96E0DB7}" type="slidenum">
              <a:rPr lang="en-US" sz="1000" smtClean="0">
                <a:solidFill>
                  <a:srgbClr val="002060"/>
                </a:solidFill>
              </a:rPr>
            </a:fld>
            <a:endParaRPr lang="en-US" sz="1000" dirty="0">
              <a:solidFill>
                <a:srgbClr val="002060"/>
              </a:solidFill>
            </a:endParaRPr>
          </a:p>
        </p:txBody>
      </p:sp>
      <p:sp>
        <p:nvSpPr>
          <p:cNvPr id="4" name="TextBox 3"/>
          <p:cNvSpPr txBox="1"/>
          <p:nvPr/>
        </p:nvSpPr>
        <p:spPr>
          <a:xfrm>
            <a:off x="152400" y="4039999"/>
            <a:ext cx="2438401" cy="2306955"/>
          </a:xfrm>
          <a:prstGeom prst="rect">
            <a:avLst/>
          </a:prstGeom>
          <a:noFill/>
        </p:spPr>
        <p:txBody>
          <a:bodyPr wrap="square" rtlCol="0">
            <a:spAutoFit/>
          </a:bodyPr>
          <a:lstStyle/>
          <a:p>
            <a:pPr algn="ctr"/>
            <a:r>
              <a:rPr lang="en-US" sz="2400" dirty="0" smtClean="0">
                <a:solidFill>
                  <a:schemeClr val="bg1"/>
                </a:solidFill>
              </a:rPr>
              <a:t>2x1 Needs You to step up to be a leader or help us identify  leaders for  focus areas!</a:t>
            </a:r>
            <a:endParaRPr lang="en-US" sz="2400" dirty="0" smtClean="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228797"/>
            <a:ext cx="7727156" cy="299001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3258" y="3810158"/>
            <a:ext cx="2225177" cy="225552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Icebreaker-Stand Up Raise Your Hand Activity (2- minutes)</a:t>
            </a:r>
            <a:endParaRPr lang="en-US" dirty="0"/>
          </a:p>
        </p:txBody>
      </p:sp>
      <p:sp>
        <p:nvSpPr>
          <p:cNvPr id="3" name="Content Placeholder 2"/>
          <p:cNvSpPr>
            <a:spLocks noGrp="1"/>
          </p:cNvSpPr>
          <p:nvPr>
            <p:ph sz="quarter" idx="11"/>
          </p:nvPr>
        </p:nvSpPr>
        <p:spPr>
          <a:xfrm>
            <a:off x="133985" y="882015"/>
            <a:ext cx="11897360" cy="5442585"/>
          </a:xfrm>
        </p:spPr>
        <p:txBody>
          <a:bodyPr/>
          <a:lstStyle/>
          <a:p>
            <a:pPr marL="0" indent="0">
              <a:buNone/>
            </a:pPr>
            <a:r>
              <a:rPr lang="en-US" sz="2800" dirty="0" smtClean="0"/>
              <a:t>Raise Your Hand up if you are passionate about helping others. </a:t>
            </a:r>
            <a:endParaRPr lang="en-US" sz="2800" dirty="0" smtClean="0"/>
          </a:p>
          <a:p>
            <a:pPr marL="0" indent="0">
              <a:buNone/>
            </a:pPr>
            <a:r>
              <a:rPr lang="en-US" sz="2800" dirty="0" smtClean="0">
                <a:sym typeface="+mn-ea"/>
              </a:rPr>
              <a:t>Raise Your Hand </a:t>
            </a:r>
            <a:r>
              <a:rPr lang="en-US" sz="2800" dirty="0" smtClean="0"/>
              <a:t>if your club is known for helping to feed people in need.</a:t>
            </a:r>
            <a:endParaRPr lang="en-US" sz="2800" dirty="0" smtClean="0"/>
          </a:p>
          <a:p>
            <a:pPr marL="0" indent="0">
              <a:buNone/>
            </a:pPr>
            <a:r>
              <a:rPr lang="en-US" sz="2800" dirty="0" smtClean="0">
                <a:sym typeface="+mn-ea"/>
              </a:rPr>
              <a:t>Raise Your Hand </a:t>
            </a:r>
            <a:r>
              <a:rPr lang="en-US" sz="2800" dirty="0" smtClean="0"/>
              <a:t>up if you or your club helps recycle eyeglasses.</a:t>
            </a:r>
            <a:endParaRPr lang="en-US" sz="2800" dirty="0" smtClean="0"/>
          </a:p>
          <a:p>
            <a:pPr marL="0" indent="0">
              <a:buNone/>
            </a:pPr>
            <a:r>
              <a:rPr lang="en-US" sz="2800" dirty="0" smtClean="0">
                <a:sym typeface="+mn-ea"/>
              </a:rPr>
              <a:t>Raise Your Hand </a:t>
            </a:r>
            <a:r>
              <a:rPr lang="en-US" sz="2800" dirty="0" smtClean="0"/>
              <a:t>up if you or your club helps with food distributions.</a:t>
            </a:r>
            <a:endParaRPr lang="en-US" sz="2800" dirty="0" smtClean="0"/>
          </a:p>
          <a:p>
            <a:pPr marL="0" indent="0">
              <a:buNone/>
            </a:pPr>
            <a:r>
              <a:rPr lang="en-US" sz="2800" dirty="0" smtClean="0">
                <a:sym typeface="+mn-ea"/>
              </a:rPr>
              <a:t>Raise Your Hand </a:t>
            </a:r>
            <a:r>
              <a:rPr lang="en-US" sz="2800" dirty="0" smtClean="0"/>
              <a:t>up if you or your club added a new member(s) this year. </a:t>
            </a:r>
            <a:endParaRPr lang="en-US" sz="2800" dirty="0" smtClean="0"/>
          </a:p>
          <a:p>
            <a:pPr marL="0" indent="0">
              <a:buNone/>
            </a:pPr>
            <a:r>
              <a:rPr lang="en-US" sz="2800" dirty="0" smtClean="0">
                <a:sym typeface="+mn-ea"/>
              </a:rPr>
              <a:t>Raise Your Hand </a:t>
            </a:r>
            <a:r>
              <a:rPr lang="en-US" sz="2800" dirty="0" smtClean="0"/>
              <a:t>up if you or your club did a service project this year.</a:t>
            </a:r>
            <a:endParaRPr lang="en-US" sz="2800" dirty="0" smtClean="0"/>
          </a:p>
          <a:p>
            <a:pPr marL="0" indent="0">
              <a:buNone/>
            </a:pPr>
            <a:r>
              <a:rPr lang="en-US" sz="2800" dirty="0" smtClean="0">
                <a:sym typeface="+mn-ea"/>
              </a:rPr>
              <a:t>Raise Your Hand </a:t>
            </a:r>
            <a:r>
              <a:rPr lang="en-US" sz="2800" dirty="0" smtClean="0"/>
              <a:t>up if you or your club helped with our 2x1 picnic this year.</a:t>
            </a:r>
            <a:endParaRPr lang="en-US" sz="2800" dirty="0" smtClean="0"/>
          </a:p>
          <a:p>
            <a:pPr marL="0" indent="0">
              <a:buNone/>
            </a:pPr>
            <a:r>
              <a:rPr lang="en-US" sz="2800" dirty="0" smtClean="0">
                <a:sym typeface="+mn-ea"/>
              </a:rPr>
              <a:t>Raise Your Hand </a:t>
            </a:r>
            <a:r>
              <a:rPr lang="en-US" sz="2800" dirty="0"/>
              <a:t>up if your club sponsored a new club </a:t>
            </a:r>
            <a:r>
              <a:rPr lang="en-US" sz="2800" dirty="0" smtClean="0"/>
              <a:t>this year.</a:t>
            </a:r>
            <a:endParaRPr lang="en-US" sz="2800" dirty="0" smtClean="0"/>
          </a:p>
          <a:p>
            <a:pPr marL="0" indent="0">
              <a:buNone/>
            </a:pPr>
            <a:r>
              <a:rPr lang="en-US" sz="2800" dirty="0" smtClean="0">
                <a:sym typeface="+mn-ea"/>
              </a:rPr>
              <a:t>Raise Your Hand </a:t>
            </a:r>
            <a:r>
              <a:rPr lang="en-US" sz="2800" dirty="0" smtClean="0"/>
              <a:t>up if you or your club has a signature project(s).</a:t>
            </a:r>
            <a:endParaRPr lang="en-US" sz="2800" dirty="0" smtClean="0"/>
          </a:p>
          <a:p>
            <a:pPr marL="0" indent="0">
              <a:buNone/>
            </a:pPr>
            <a:r>
              <a:rPr lang="en-US" sz="2800" dirty="0" smtClean="0">
                <a:sym typeface="+mn-ea"/>
              </a:rPr>
              <a:t>Raise Your Hand </a:t>
            </a:r>
            <a:r>
              <a:rPr lang="en-US" sz="2800" dirty="0" smtClean="0"/>
              <a:t>up if you or your club donated to 2x1 charities.</a:t>
            </a:r>
            <a:endParaRPr lang="en-US" sz="2800" dirty="0" smtClean="0"/>
          </a:p>
        </p:txBody>
      </p:sp>
    </p:spTree>
  </p:cSld>
  <p:clrMapOvr>
    <a:masterClrMapping/>
  </p:clrMapOvr>
  <p:transition spd="slow">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bwMode="auto">
          <a:xfrm>
            <a:off x="3912291" y="4648169"/>
            <a:ext cx="4001824" cy="2133600"/>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609600" marR="0" indent="-609600" algn="ctr" defTabSz="914400" rtl="0" eaLnBrk="1" fontAlgn="base" latinLnBrk="0" hangingPunct="1">
              <a:spcAft>
                <a:spcPct val="0"/>
              </a:spcAft>
              <a:buClrTx/>
              <a:buSzTx/>
              <a:buFont typeface="Helvetica" pitchFamily="84" charset="0"/>
              <a:buNone/>
            </a:pPr>
            <a:endParaRPr lang="en-US" sz="3000" dirty="0" smtClean="0">
              <a:solidFill>
                <a:srgbClr val="404040"/>
              </a:solidFill>
              <a:ea typeface="ヒラギノ角ゴ Pro W3" panose="020B0300000000000000" pitchFamily="125" charset="-128"/>
            </a:endParaRPr>
          </a:p>
          <a:p>
            <a:pPr marL="609600" marR="0" indent="-609600" algn="ctr" defTabSz="914400" rtl="0" eaLnBrk="1" fontAlgn="base" latinLnBrk="0" hangingPunct="1">
              <a:spcAft>
                <a:spcPct val="0"/>
              </a:spcAft>
              <a:buClrTx/>
              <a:buSzTx/>
              <a:buFont typeface="Helvetica" pitchFamily="84" charset="0"/>
              <a:buNone/>
            </a:pPr>
            <a:r>
              <a:rPr lang="en-US" sz="3000" dirty="0" smtClean="0">
                <a:solidFill>
                  <a:srgbClr val="404040"/>
                </a:solidFill>
                <a:ea typeface="ヒラギノ角ゴ Pro W3" panose="020B0300000000000000" pitchFamily="125" charset="-128"/>
              </a:rPr>
              <a:t>Leadership</a:t>
            </a:r>
            <a:endParaRPr kumimoji="0" lang="en-US" sz="3000" b="0" i="0" u="none" strike="noStrike" cap="none" normalizeH="0" dirty="0" smtClean="0">
              <a:ln>
                <a:noFill/>
              </a:ln>
              <a:solidFill>
                <a:srgbClr val="404040"/>
              </a:solidFill>
              <a:effectLst/>
              <a:ea typeface="ヒラギノ角ゴ Pro W3" panose="020B0300000000000000" pitchFamily="125" charset="-128"/>
            </a:endParaRPr>
          </a:p>
        </p:txBody>
      </p:sp>
      <p:sp>
        <p:nvSpPr>
          <p:cNvPr id="8" name="Oval 7"/>
          <p:cNvSpPr/>
          <p:nvPr/>
        </p:nvSpPr>
        <p:spPr bwMode="auto">
          <a:xfrm>
            <a:off x="8458200" y="188820"/>
            <a:ext cx="3505200" cy="2133600"/>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609600" marR="0" indent="-609600" algn="ctr" defTabSz="914400" rtl="0" eaLnBrk="1" fontAlgn="base" latinLnBrk="0" hangingPunct="1">
              <a:spcAft>
                <a:spcPct val="0"/>
              </a:spcAft>
              <a:buClrTx/>
              <a:buSzTx/>
              <a:buFont typeface="Helvetica" pitchFamily="84" charset="0"/>
              <a:buNone/>
            </a:pPr>
            <a:endParaRPr lang="en-US" sz="3000" dirty="0" smtClean="0">
              <a:solidFill>
                <a:srgbClr val="404040"/>
              </a:solidFill>
              <a:ea typeface="ヒラギノ角ゴ Pro W3" panose="020B0300000000000000" pitchFamily="125" charset="-128"/>
            </a:endParaRPr>
          </a:p>
          <a:p>
            <a:pPr marL="609600" marR="0" indent="-609600" algn="ctr" defTabSz="914400" rtl="0" eaLnBrk="1" fontAlgn="base" latinLnBrk="0" hangingPunct="1">
              <a:spcAft>
                <a:spcPct val="0"/>
              </a:spcAft>
              <a:buClrTx/>
              <a:buSzTx/>
              <a:buFont typeface="Helvetica" pitchFamily="84" charset="0"/>
              <a:buNone/>
            </a:pPr>
            <a:r>
              <a:rPr lang="en-US" sz="3000" dirty="0" smtClean="0">
                <a:solidFill>
                  <a:srgbClr val="404040"/>
                </a:solidFill>
                <a:ea typeface="ヒラギノ角ゴ Pro W3" panose="020B0300000000000000" pitchFamily="125" charset="-128"/>
              </a:rPr>
              <a:t>Service</a:t>
            </a:r>
            <a:endParaRPr kumimoji="0" lang="en-US" sz="3000" b="0" i="0" u="none" strike="noStrike" cap="none" normalizeH="0" dirty="0" smtClean="0">
              <a:ln>
                <a:noFill/>
              </a:ln>
              <a:solidFill>
                <a:srgbClr val="404040"/>
              </a:solidFill>
              <a:effectLst/>
              <a:ea typeface="ヒラギノ角ゴ Pro W3" panose="020B0300000000000000" pitchFamily="125" charset="-128"/>
            </a:endParaRPr>
          </a:p>
        </p:txBody>
      </p:sp>
      <p:sp>
        <p:nvSpPr>
          <p:cNvPr id="9" name="Oval 8"/>
          <p:cNvSpPr/>
          <p:nvPr/>
        </p:nvSpPr>
        <p:spPr bwMode="auto">
          <a:xfrm>
            <a:off x="88923" y="188820"/>
            <a:ext cx="3657600" cy="2133600"/>
          </a:xfrm>
          <a:prstGeom prst="ellipse">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609600" marR="0" indent="-609600" algn="ctr" defTabSz="914400" rtl="0" eaLnBrk="1" fontAlgn="base" latinLnBrk="0" hangingPunct="1">
              <a:spcAft>
                <a:spcPct val="0"/>
              </a:spcAft>
              <a:buClrTx/>
              <a:buSzTx/>
              <a:buFont typeface="Helvetica" pitchFamily="84" charset="0"/>
              <a:buNone/>
            </a:pPr>
            <a:endParaRPr lang="en-US" sz="3000" dirty="0" smtClean="0">
              <a:solidFill>
                <a:srgbClr val="404040"/>
              </a:solidFill>
              <a:ea typeface="ヒラギノ角ゴ Pro W3" panose="020B0300000000000000" pitchFamily="125" charset="-128"/>
            </a:endParaRPr>
          </a:p>
          <a:p>
            <a:pPr marL="609600" marR="0" indent="-609600" algn="ctr" defTabSz="914400" rtl="0" eaLnBrk="1" fontAlgn="base" latinLnBrk="0" hangingPunct="1">
              <a:spcAft>
                <a:spcPct val="0"/>
              </a:spcAft>
              <a:buClrTx/>
              <a:buSzTx/>
              <a:buFont typeface="Helvetica" pitchFamily="84" charset="0"/>
              <a:buNone/>
            </a:pPr>
            <a:r>
              <a:rPr lang="en-US" sz="3000" dirty="0" smtClean="0">
                <a:solidFill>
                  <a:srgbClr val="404040"/>
                </a:solidFill>
                <a:ea typeface="ヒラギノ角ゴ Pro W3" panose="020B0300000000000000" pitchFamily="125" charset="-128"/>
              </a:rPr>
              <a:t>Membership</a:t>
            </a:r>
            <a:endParaRPr kumimoji="0" lang="en-US" sz="3000" b="0" i="0" u="none" strike="noStrike" cap="none" normalizeH="0" dirty="0" smtClean="0">
              <a:ln>
                <a:noFill/>
              </a:ln>
              <a:solidFill>
                <a:srgbClr val="404040"/>
              </a:solidFill>
              <a:effectLst/>
              <a:ea typeface="ヒラギノ角ゴ Pro W3" panose="020B0300000000000000" pitchFamily="125" charset="-128"/>
            </a:endParaRPr>
          </a:p>
        </p:txBody>
      </p:sp>
      <p:cxnSp>
        <p:nvCxnSpPr>
          <p:cNvPr id="11" name="Straight Arrow Connector 10"/>
          <p:cNvCxnSpPr/>
          <p:nvPr/>
        </p:nvCxnSpPr>
        <p:spPr bwMode="auto">
          <a:xfrm flipV="1">
            <a:off x="4023265" y="666063"/>
            <a:ext cx="4158192" cy="31208"/>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cxnSp>
        <p:nvCxnSpPr>
          <p:cNvPr id="14" name="Straight Arrow Connector 13"/>
          <p:cNvCxnSpPr/>
          <p:nvPr/>
        </p:nvCxnSpPr>
        <p:spPr bwMode="auto">
          <a:xfrm flipH="1">
            <a:off x="8135837" y="2502873"/>
            <a:ext cx="2379763" cy="2600477"/>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cxnSp>
        <p:nvCxnSpPr>
          <p:cNvPr id="17" name="Straight Arrow Connector 16"/>
          <p:cNvCxnSpPr/>
          <p:nvPr/>
        </p:nvCxnSpPr>
        <p:spPr bwMode="auto">
          <a:xfrm flipH="1" flipV="1">
            <a:off x="2170887" y="2502873"/>
            <a:ext cx="2119341" cy="2401016"/>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6" name="Heart 25"/>
          <p:cNvSpPr/>
          <p:nvPr/>
        </p:nvSpPr>
        <p:spPr bwMode="auto">
          <a:xfrm>
            <a:off x="3893241" y="999745"/>
            <a:ext cx="4223546" cy="3707704"/>
          </a:xfrm>
          <a:prstGeom prst="hear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609600" marR="0" indent="-609600" algn="ctr" defTabSz="914400" rtl="0" eaLnBrk="1" fontAlgn="base" latinLnBrk="0" hangingPunct="1">
              <a:spcAft>
                <a:spcPct val="0"/>
              </a:spcAft>
              <a:buClrTx/>
              <a:buSzTx/>
              <a:buFont typeface="Helvetica" pitchFamily="84" charset="0"/>
              <a:buNone/>
            </a:pPr>
            <a:endParaRPr kumimoji="0" lang="en-US" sz="3000" b="0" i="0" u="none" strike="noStrike" cap="none" normalizeH="0" dirty="0" err="1" smtClean="0">
              <a:ln>
                <a:noFill/>
              </a:ln>
              <a:solidFill>
                <a:srgbClr val="404040"/>
              </a:solidFill>
              <a:effectLst/>
              <a:ea typeface="ヒラギノ角ゴ Pro W3" panose="020B0300000000000000" pitchFamily="125" charset="-128"/>
            </a:endParaRPr>
          </a:p>
        </p:txBody>
      </p:sp>
      <p:sp>
        <p:nvSpPr>
          <p:cNvPr id="2" name="TextBox 1"/>
          <p:cNvSpPr txBox="1"/>
          <p:nvPr/>
        </p:nvSpPr>
        <p:spPr>
          <a:xfrm>
            <a:off x="4811239" y="1897181"/>
            <a:ext cx="2316468" cy="2400657"/>
          </a:xfrm>
          <a:prstGeom prst="rect">
            <a:avLst/>
          </a:prstGeom>
          <a:noFill/>
        </p:spPr>
        <p:txBody>
          <a:bodyPr wrap="square" rtlCol="0">
            <a:spAutoFit/>
          </a:bodyPr>
          <a:lstStyle/>
          <a:p>
            <a:pPr algn="ctr"/>
            <a:r>
              <a:rPr lang="en-US" sz="3000" dirty="0" smtClean="0"/>
              <a:t>WE SERVE</a:t>
            </a:r>
            <a:endParaRPr lang="en-US" sz="3000" dirty="0" smtClean="0"/>
          </a:p>
          <a:p>
            <a:pPr algn="ctr"/>
            <a:r>
              <a:rPr lang="en-US" sz="3000" dirty="0" smtClean="0"/>
              <a:t>Global </a:t>
            </a:r>
            <a:endParaRPr lang="en-US" sz="3000" dirty="0" smtClean="0"/>
          </a:p>
          <a:p>
            <a:pPr algn="ctr"/>
            <a:r>
              <a:rPr lang="en-US" sz="3000" dirty="0" smtClean="0"/>
              <a:t>Membership </a:t>
            </a:r>
            <a:endParaRPr lang="en-US" sz="3000" dirty="0" smtClean="0"/>
          </a:p>
          <a:p>
            <a:pPr algn="ctr"/>
            <a:r>
              <a:rPr lang="en-US" sz="3000" dirty="0" smtClean="0"/>
              <a:t>Approach</a:t>
            </a:r>
            <a:endParaRPr lang="en-US" sz="3000" dirty="0" smtClean="0"/>
          </a:p>
          <a:p>
            <a:pPr algn="ctr"/>
            <a:r>
              <a:rPr lang="en-US" sz="3000" dirty="0" smtClean="0"/>
              <a:t>Process</a:t>
            </a:r>
            <a:endParaRPr lang="en-US" sz="3000" dirty="0" smtClean="0"/>
          </a:p>
        </p:txBody>
      </p:sp>
      <p:pic>
        <p:nvPicPr>
          <p:cNvPr id="12" name="Picture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624733" y="4297838"/>
            <a:ext cx="2225177" cy="2255520"/>
          </a:xfrm>
          <a:prstGeom prst="rect">
            <a:avLst/>
          </a:prstGeom>
        </p:spPr>
      </p:pic>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601873" y="4298473"/>
            <a:ext cx="2225177" cy="2255520"/>
          </a:xfrm>
          <a:prstGeom prst="rect">
            <a:avLst/>
          </a:prstGeom>
        </p:spPr>
      </p:pic>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33400" y="4298315"/>
            <a:ext cx="2044700" cy="207327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533400" y="2667000"/>
            <a:ext cx="10972800" cy="582613"/>
          </a:xfrm>
        </p:spPr>
        <p:txBody>
          <a:bodyPr/>
          <a:p>
            <a:r>
              <a:rPr lang="en-US"/>
              <a:t>    Overview Club Membership Chairperson Guide</a:t>
            </a:r>
            <a:endParaRPr lang="en-US"/>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19638" y="152558"/>
            <a:ext cx="2225177" cy="22555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38430" y="73025"/>
            <a:ext cx="11843385" cy="6577330"/>
          </a:xfrm>
        </p:spPr>
        <p:txBody>
          <a:bodyPr/>
          <a:p>
            <a:r>
              <a:rPr lang="en-US"/>
              <a:t>           Membership Chairperson Guide</a:t>
            </a:r>
            <a:br>
              <a:rPr lang="en-US"/>
            </a:br>
            <a:r>
              <a:rPr lang="en-US">
                <a:solidFill>
                  <a:schemeClr val="tx1"/>
                </a:solidFill>
                <a:effectLst>
                  <a:outerShdw blurRad="38100" dist="19050" dir="2700000" algn="tl" rotWithShape="0">
                    <a:schemeClr val="dk1">
                      <a:alpha val="40000"/>
                      <a:alpha val="40000"/>
                    </a:schemeClr>
                  </a:outerShdw>
                </a:effectLst>
              </a:rPr>
              <a:t>Preparing Your Club:</a:t>
            </a:r>
            <a:br>
              <a:rPr lang="en-US">
                <a:solidFill>
                  <a:schemeClr val="tx1"/>
                </a:solidFill>
                <a:effectLst>
                  <a:outerShdw blurRad="38100" dist="19050" dir="2700000" algn="tl" rotWithShape="0">
                    <a:schemeClr val="dk1">
                      <a:alpha val="40000"/>
                      <a:alpha val="40000"/>
                    </a:schemeClr>
                  </a:outerShdw>
                </a:effectLst>
              </a:rPr>
            </a:br>
            <a:br>
              <a:rPr lang="en-US">
                <a:solidFill>
                  <a:schemeClr val="tx1"/>
                </a:solidFill>
                <a:effectLst>
                  <a:outerShdw blurRad="38100" dist="19050" dir="2700000" algn="tl" rotWithShape="0">
                    <a:schemeClr val="dk1">
                      <a:alpha val="40000"/>
                      <a:alpha val="40000"/>
                    </a:schemeClr>
                  </a:outerShdw>
                </a:effectLst>
              </a:rPr>
            </a:br>
            <a:r>
              <a:rPr lang="en-US"/>
              <a:t>Creating Your Club’s Growth Plan</a:t>
            </a:r>
            <a:br>
              <a:rPr lang="en-US"/>
            </a:br>
            <a:r>
              <a:rPr lang="en-US"/>
              <a:t>Implementing Your Club’s Growth Plan</a:t>
            </a:r>
            <a:br>
              <a:rPr lang="en-US"/>
            </a:br>
            <a:r>
              <a:rPr lang="en-US"/>
              <a:t>Welcoming Your New Members</a:t>
            </a:r>
            <a:br>
              <a:rPr lang="en-US"/>
            </a:br>
            <a:br>
              <a:rPr lang="en-US"/>
            </a:br>
            <a:r>
              <a:rPr lang="en-US"/>
              <a:t>Preparing For Your Term</a:t>
            </a:r>
            <a:br>
              <a:rPr lang="en-US"/>
            </a:br>
            <a:r>
              <a:rPr lang="en-US"/>
              <a:t>Support and Guidance</a:t>
            </a:r>
            <a:br>
              <a:rPr lang="en-US"/>
            </a:br>
            <a:r>
              <a:rPr lang="en-US"/>
              <a:t>Membership Satisfaction</a:t>
            </a:r>
            <a:br>
              <a:rPr lang="en-US"/>
            </a:br>
            <a:r>
              <a:rPr lang="en-US"/>
              <a:t>Membership Recruitment</a:t>
            </a:r>
            <a:br>
              <a:rPr lang="en-US"/>
            </a:br>
            <a:r>
              <a:rPr lang="en-US"/>
              <a:t>Awards &amp; Recognition</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3350"/>
            <a:ext cx="10972800" cy="640080"/>
          </a:xfrm>
        </p:spPr>
        <p:txBody>
          <a:bodyPr/>
          <a:lstStyle/>
          <a:p>
            <a:pPr algn="ctr"/>
            <a:r>
              <a:rPr lang="en-US" dirty="0" smtClean="0">
                <a:solidFill>
                  <a:schemeClr val="tx1"/>
                </a:solidFill>
                <a:effectLst>
                  <a:outerShdw blurRad="38100" dist="19050" dir="2700000" algn="tl" rotWithShape="0">
                    <a:schemeClr val="dk1">
                      <a:alpha val="40000"/>
                      <a:alpha val="40000"/>
                    </a:schemeClr>
                  </a:outerShdw>
                </a:effectLst>
              </a:rPr>
              <a:t>LCI Resources</a:t>
            </a:r>
            <a:endParaRPr lang="en-US" dirty="0" smtClean="0">
              <a:solidFill>
                <a:schemeClr val="tx1"/>
              </a:solidFill>
              <a:effectLst>
                <a:outerShdw blurRad="38100" dist="19050" dir="2700000" algn="tl" rotWithShape="0">
                  <a:schemeClr val="dk1">
                    <a:alpha val="40000"/>
                    <a:alpha val="40000"/>
                  </a:schemeClr>
                </a:outerShdw>
              </a:effectLst>
            </a:endParaRPr>
          </a:p>
        </p:txBody>
      </p:sp>
      <p:sp>
        <p:nvSpPr>
          <p:cNvPr id="3" name="Content Placeholder 2"/>
          <p:cNvSpPr>
            <a:spLocks noGrp="1"/>
          </p:cNvSpPr>
          <p:nvPr>
            <p:ph sz="quarter" idx="11"/>
          </p:nvPr>
        </p:nvSpPr>
        <p:spPr>
          <a:xfrm>
            <a:off x="152400" y="773430"/>
            <a:ext cx="11887200" cy="5551170"/>
          </a:xfrm>
        </p:spPr>
        <p:txBody>
          <a:bodyPr/>
          <a:lstStyle/>
          <a:p>
            <a:pPr marL="0" indent="0">
              <a:buNone/>
            </a:pPr>
            <a:r>
              <a:rPr lang="en-US" sz="2000" dirty="0" smtClean="0">
                <a:solidFill>
                  <a:schemeClr val="tx1"/>
                </a:solidFill>
                <a:effectLst>
                  <a:outerShdw blurRad="38100" dist="19050" dir="2700000" algn="tl" rotWithShape="0">
                    <a:schemeClr val="dk1">
                      <a:alpha val="40000"/>
                      <a:alpha val="40000"/>
                    </a:schemeClr>
                  </a:outerShdw>
                </a:effectLst>
              </a:rPr>
              <a:t>Membership Chairperson Guide</a:t>
            </a:r>
            <a:endParaRPr lang="en-US" sz="2000" dirty="0" smtClean="0">
              <a:solidFill>
                <a:schemeClr val="tx1"/>
              </a:solidFill>
              <a:effectLst>
                <a:outerShdw blurRad="38100" dist="19050" dir="2700000" algn="tl" rotWithShape="0">
                  <a:schemeClr val="dk1">
                    <a:alpha val="40000"/>
                    <a:alpha val="40000"/>
                  </a:schemeClr>
                </a:outerShdw>
              </a:effectLst>
            </a:endParaRPr>
          </a:p>
          <a:p>
            <a:pPr marL="0" indent="0">
              <a:buNone/>
            </a:pPr>
            <a:r>
              <a:rPr lang="en-US" sz="2000" dirty="0" smtClean="0">
                <a:solidFill>
                  <a:schemeClr val="tx1"/>
                </a:solidFill>
                <a:effectLst>
                  <a:outerShdw blurRad="38100" dist="19050" dir="2700000" algn="tl" rotWithShape="0">
                    <a:schemeClr val="dk1">
                      <a:alpha val="40000"/>
                      <a:alpha val="40000"/>
                    </a:schemeClr>
                  </a:outerShdw>
                </a:effectLst>
              </a:rPr>
              <a:t>New Club Extenstion Powerpoint</a:t>
            </a:r>
            <a:endParaRPr lang="en-US" sz="2000" dirty="0" smtClean="0">
              <a:solidFill>
                <a:schemeClr val="tx1"/>
              </a:solidFill>
              <a:effectLst>
                <a:outerShdw blurRad="38100" dist="19050" dir="2700000" algn="tl" rotWithShape="0">
                  <a:schemeClr val="dk1">
                    <a:alpha val="40000"/>
                    <a:alpha val="40000"/>
                  </a:schemeClr>
                </a:outerShdw>
              </a:effectLst>
            </a:endParaRPr>
          </a:p>
          <a:p>
            <a:pPr marL="0" indent="0">
              <a:buNone/>
            </a:pPr>
            <a:r>
              <a:rPr lang="en-US" sz="2000" dirty="0" smtClean="0">
                <a:solidFill>
                  <a:schemeClr val="tx1"/>
                </a:solidFill>
                <a:effectLst>
                  <a:outerShdw blurRad="38100" dist="19050" dir="2700000" algn="tl" rotWithShape="0">
                    <a:schemeClr val="dk1">
                      <a:alpha val="40000"/>
                      <a:alpha val="40000"/>
                    </a:schemeClr>
                  </a:outerShdw>
                </a:effectLst>
              </a:rPr>
              <a:t>Global Membership Team (GMT) District Coordinator</a:t>
            </a:r>
            <a:endParaRPr lang="en-US" sz="2000" dirty="0" smtClean="0">
              <a:solidFill>
                <a:schemeClr val="tx1"/>
              </a:solidFill>
              <a:effectLst>
                <a:outerShdw blurRad="38100" dist="19050" dir="2700000" algn="tl" rotWithShape="0">
                  <a:schemeClr val="dk1">
                    <a:alpha val="40000"/>
                    <a:alpha val="40000"/>
                  </a:schemeClr>
                </a:outerShdw>
              </a:effectLst>
            </a:endParaRPr>
          </a:p>
          <a:p>
            <a:pPr marL="0" indent="0">
              <a:buNone/>
            </a:pPr>
            <a:r>
              <a:rPr lang="en-US" sz="2000" dirty="0" smtClean="0">
                <a:solidFill>
                  <a:schemeClr val="tx1"/>
                </a:solidFill>
                <a:effectLst>
                  <a:outerShdw blurRad="38100" dist="19050" dir="2700000" algn="tl" rotWithShape="0">
                    <a:schemeClr val="dk1">
                      <a:alpha val="40000"/>
                      <a:alpha val="40000"/>
                    </a:schemeClr>
                  </a:outerShdw>
                </a:effectLst>
              </a:rPr>
              <a:t>Global Extention Team (GET) District Coordinator</a:t>
            </a:r>
            <a:endParaRPr lang="en-US" sz="2000" dirty="0" smtClean="0">
              <a:solidFill>
                <a:schemeClr val="tx1"/>
              </a:solidFill>
              <a:effectLst>
                <a:outerShdw blurRad="38100" dist="19050" dir="2700000" algn="tl" rotWithShape="0">
                  <a:schemeClr val="dk1">
                    <a:alpha val="40000"/>
                    <a:alpha val="40000"/>
                  </a:schemeClr>
                </a:outerShdw>
              </a:effectLst>
            </a:endParaRPr>
          </a:p>
          <a:p>
            <a:pPr marL="0" indent="0">
              <a:buNone/>
            </a:pPr>
            <a:r>
              <a:rPr lang="en-US" sz="2000" dirty="0" smtClean="0">
                <a:solidFill>
                  <a:schemeClr val="tx1"/>
                </a:solidFill>
                <a:effectLst>
                  <a:outerShdw blurRad="38100" dist="19050" dir="2700000" algn="tl" rotWithShape="0">
                    <a:schemeClr val="dk1">
                      <a:alpha val="40000"/>
                      <a:alpha val="40000"/>
                    </a:schemeClr>
                  </a:outerShdw>
                </a:effectLst>
              </a:rPr>
              <a:t>Global Membership Approach</a:t>
            </a:r>
            <a:endParaRPr lang="en-US" sz="2000" dirty="0" smtClean="0">
              <a:solidFill>
                <a:schemeClr val="tx1"/>
              </a:solidFill>
              <a:effectLst>
                <a:outerShdw blurRad="38100" dist="19050" dir="2700000" algn="tl" rotWithShape="0">
                  <a:schemeClr val="dk1">
                    <a:alpha val="40000"/>
                    <a:alpha val="40000"/>
                  </a:schemeClr>
                </a:outerShdw>
              </a:effectLst>
            </a:endParaRPr>
          </a:p>
          <a:p>
            <a:pPr marL="0" indent="0">
              <a:buNone/>
            </a:pPr>
            <a:r>
              <a:rPr lang="en-US" sz="2000" dirty="0" smtClean="0">
                <a:solidFill>
                  <a:schemeClr val="tx1"/>
                </a:solidFill>
                <a:effectLst>
                  <a:outerShdw blurRad="38100" dist="19050" dir="2700000" algn="tl" rotWithShape="0">
                    <a:schemeClr val="dk1">
                      <a:alpha val="40000"/>
                      <a:alpha val="40000"/>
                    </a:schemeClr>
                  </a:outerShdw>
                </a:effectLst>
              </a:rPr>
              <a:t>Membership Reports Toolbox</a:t>
            </a:r>
            <a:endParaRPr lang="en-US" sz="2000" dirty="0" smtClean="0">
              <a:solidFill>
                <a:schemeClr val="tx1"/>
              </a:solidFill>
              <a:effectLst>
                <a:outerShdw blurRad="38100" dist="19050" dir="2700000" algn="tl" rotWithShape="0">
                  <a:schemeClr val="dk1">
                    <a:alpha val="40000"/>
                    <a:alpha val="40000"/>
                  </a:schemeClr>
                </a:outerShdw>
              </a:effectLst>
            </a:endParaRPr>
          </a:p>
          <a:p>
            <a:pPr marL="0" indent="0">
              <a:buNone/>
            </a:pPr>
            <a:r>
              <a:rPr lang="en-US" sz="2000" dirty="0" smtClean="0">
                <a:solidFill>
                  <a:schemeClr val="tx1"/>
                </a:solidFill>
                <a:effectLst>
                  <a:outerShdw blurRad="38100" dist="19050" dir="2700000" algn="tl" rotWithShape="0">
                    <a:schemeClr val="dk1">
                      <a:alpha val="40000"/>
                      <a:alpha val="40000"/>
                    </a:schemeClr>
                  </a:outerShdw>
                </a:effectLst>
              </a:rPr>
              <a:t>Membership Development Grants</a:t>
            </a:r>
            <a:endParaRPr lang="en-US" sz="2000" dirty="0" smtClean="0">
              <a:solidFill>
                <a:schemeClr val="tx1"/>
              </a:solidFill>
              <a:effectLst>
                <a:outerShdw blurRad="38100" dist="19050" dir="2700000" algn="tl" rotWithShape="0">
                  <a:schemeClr val="dk1">
                    <a:alpha val="40000"/>
                    <a:alpha val="40000"/>
                  </a:schemeClr>
                </a:outerShdw>
              </a:effectLst>
            </a:endParaRPr>
          </a:p>
          <a:p>
            <a:pPr marL="0" indent="0">
              <a:buNone/>
            </a:pPr>
            <a:r>
              <a:rPr lang="en-US" sz="2000" dirty="0" smtClean="0">
                <a:solidFill>
                  <a:schemeClr val="tx1"/>
                </a:solidFill>
                <a:effectLst>
                  <a:outerShdw blurRad="38100" dist="19050" dir="2700000" algn="tl" rotWithShape="0">
                    <a:schemeClr val="dk1">
                      <a:alpha val="40000"/>
                      <a:alpha val="40000"/>
                    </a:schemeClr>
                  </a:outerShdw>
                </a:effectLst>
              </a:rPr>
              <a:t>Just Ask Guide </a:t>
            </a:r>
            <a:endParaRPr lang="en-US" sz="2000" dirty="0" smtClean="0">
              <a:solidFill>
                <a:schemeClr val="tx1"/>
              </a:solidFill>
              <a:effectLst>
                <a:outerShdw blurRad="38100" dist="19050" dir="2700000" algn="tl" rotWithShape="0">
                  <a:schemeClr val="dk1">
                    <a:alpha val="40000"/>
                    <a:alpha val="40000"/>
                  </a:schemeClr>
                </a:outerShdw>
              </a:effectLst>
            </a:endParaRPr>
          </a:p>
          <a:p>
            <a:pPr marL="0" indent="0">
              <a:buNone/>
            </a:pPr>
            <a:r>
              <a:rPr lang="en-US" sz="2000" dirty="0" smtClean="0">
                <a:solidFill>
                  <a:schemeClr val="tx1"/>
                </a:solidFill>
                <a:effectLst>
                  <a:outerShdw blurRad="38100" dist="19050" dir="2700000" algn="tl" rotWithShape="0">
                    <a:schemeClr val="dk1">
                      <a:alpha val="40000"/>
                      <a:alpha val="40000"/>
                    </a:schemeClr>
                  </a:outerShdw>
                </a:effectLst>
              </a:rPr>
              <a:t>Global Membership Kit </a:t>
            </a:r>
            <a:endParaRPr lang="en-US" sz="2000" dirty="0" smtClean="0">
              <a:solidFill>
                <a:schemeClr val="tx1"/>
              </a:solidFill>
              <a:effectLst>
                <a:outerShdw blurRad="38100" dist="19050" dir="2700000" algn="tl" rotWithShape="0">
                  <a:schemeClr val="dk1">
                    <a:alpha val="40000"/>
                    <a:alpha val="40000"/>
                  </a:schemeClr>
                </a:outerShdw>
              </a:effectLst>
            </a:endParaRPr>
          </a:p>
          <a:p>
            <a:pPr marL="0" indent="0">
              <a:buNone/>
            </a:pPr>
            <a:r>
              <a:rPr lang="en-US" sz="2000" dirty="0" smtClean="0">
                <a:solidFill>
                  <a:schemeClr val="tx1"/>
                </a:solidFill>
                <a:effectLst>
                  <a:outerShdw blurRad="38100" dist="19050" dir="2700000" algn="tl" rotWithShape="0">
                    <a:schemeClr val="dk1">
                      <a:alpha val="40000"/>
                      <a:alpha val="40000"/>
                    </a:schemeClr>
                  </a:outerShdw>
                </a:effectLst>
              </a:rPr>
              <a:t>New Member Orientation Guide:</a:t>
            </a:r>
            <a:endParaRPr lang="en-US" sz="2000" dirty="0" smtClean="0">
              <a:solidFill>
                <a:schemeClr val="tx1"/>
              </a:solidFill>
              <a:effectLst>
                <a:outerShdw blurRad="38100" dist="19050" dir="2700000" algn="tl" rotWithShape="0">
                  <a:schemeClr val="dk1">
                    <a:alpha val="40000"/>
                    <a:alpha val="40000"/>
                  </a:schemeClr>
                </a:outerShdw>
              </a:effectLst>
            </a:endParaRPr>
          </a:p>
          <a:p>
            <a:pPr marL="0" indent="0">
              <a:buNone/>
            </a:pPr>
            <a:r>
              <a:rPr lang="en-US" sz="2000" dirty="0" smtClean="0">
                <a:solidFill>
                  <a:schemeClr val="tx1"/>
                </a:solidFill>
                <a:effectLst>
                  <a:outerShdw blurRad="38100" dist="19050" dir="2700000" algn="tl" rotWithShape="0">
                    <a:schemeClr val="dk1">
                      <a:alpha val="40000"/>
                      <a:alpha val="40000"/>
                    </a:schemeClr>
                  </a:outerShdw>
                </a:effectLst>
              </a:rPr>
              <a:t>https://cdn2.webdamdb.com/md_waKhcTuv1wD9.jpg.pdf?v=1</a:t>
            </a:r>
            <a:endParaRPr lang="en-US" sz="2000" dirty="0" smtClean="0">
              <a:solidFill>
                <a:schemeClr val="tx1"/>
              </a:solidFill>
              <a:effectLst>
                <a:outerShdw blurRad="38100" dist="19050" dir="2700000" algn="tl" rotWithShape="0">
                  <a:schemeClr val="dk1">
                    <a:alpha val="40000"/>
                    <a:alpha val="40000"/>
                  </a:schemeClr>
                </a:outerShdw>
              </a:effectLst>
            </a:endParaRPr>
          </a:p>
          <a:p>
            <a:pPr marL="0" indent="0">
              <a:buNone/>
            </a:pPr>
            <a:r>
              <a:rPr lang="en-US" sz="2000" dirty="0" smtClean="0">
                <a:solidFill>
                  <a:schemeClr val="tx1"/>
                </a:solidFill>
                <a:effectLst>
                  <a:outerShdw blurRad="38100" dist="19050" dir="2700000" algn="tl" rotWithShape="0">
                    <a:schemeClr val="dk1">
                      <a:alpha val="40000"/>
                      <a:alpha val="40000"/>
                    </a:schemeClr>
                  </a:outerShdw>
                </a:effectLst>
              </a:rPr>
              <a:t>New Member Orientation Powerpoint:</a:t>
            </a:r>
            <a:endParaRPr lang="en-US" sz="2000" dirty="0" smtClean="0">
              <a:solidFill>
                <a:schemeClr val="tx1"/>
              </a:solidFill>
              <a:effectLst>
                <a:outerShdw blurRad="38100" dist="19050" dir="2700000" algn="tl" rotWithShape="0">
                  <a:schemeClr val="dk1">
                    <a:alpha val="40000"/>
                    <a:alpha val="40000"/>
                  </a:schemeClr>
                </a:outerShdw>
              </a:effectLst>
            </a:endParaRPr>
          </a:p>
          <a:p>
            <a:pPr marL="0" indent="0">
              <a:buNone/>
            </a:pPr>
            <a:r>
              <a:rPr lang="en-US" sz="2000" dirty="0" smtClean="0">
                <a:solidFill>
                  <a:schemeClr val="tx1"/>
                </a:solidFill>
                <a:effectLst>
                  <a:outerShdw blurRad="38100" dist="19050" dir="2700000" algn="tl" rotWithShape="0">
                    <a:schemeClr val="dk1">
                      <a:alpha val="40000"/>
                      <a:alpha val="40000"/>
                    </a:schemeClr>
                  </a:outerShdw>
                </a:effectLst>
              </a:rPr>
              <a:t>https://www.lionsclubs.org/resources/95669737</a:t>
            </a:r>
            <a:endParaRPr lang="en-US" sz="2000" dirty="0" smtClean="0">
              <a:solidFill>
                <a:schemeClr val="tx1"/>
              </a:solidFill>
              <a:effectLst>
                <a:outerShdw blurRad="38100" dist="19050" dir="2700000" algn="tl" rotWithShape="0">
                  <a:schemeClr val="dk1">
                    <a:alpha val="40000"/>
                    <a:alpha val="40000"/>
                  </a:schemeClr>
                </a:outerShdw>
              </a:effectLst>
            </a:endParaRPr>
          </a:p>
          <a:p>
            <a:pPr marL="0" indent="0">
              <a:buNone/>
            </a:pPr>
            <a:r>
              <a:rPr lang="en-US" sz="2000" dirty="0" smtClean="0">
                <a:solidFill>
                  <a:schemeClr val="tx1"/>
                </a:solidFill>
                <a:effectLst>
                  <a:outerShdw blurRad="38100" dist="19050" dir="2700000" algn="tl" rotWithShape="0">
                    <a:schemeClr val="dk1">
                      <a:alpha val="40000"/>
                      <a:alpha val="40000"/>
                    </a:schemeClr>
                  </a:outerShdw>
                </a:effectLst>
              </a:rPr>
              <a:t>New Member Welcome Booklet</a:t>
            </a:r>
            <a:endParaRPr lang="en-US" sz="2000" dirty="0" smtClean="0">
              <a:solidFill>
                <a:schemeClr val="tx1"/>
              </a:solidFill>
              <a:effectLst>
                <a:outerShdw blurRad="38100" dist="19050" dir="2700000" algn="tl" rotWithShape="0">
                  <a:schemeClr val="dk1">
                    <a:alpha val="40000"/>
                    <a:alpha val="40000"/>
                  </a:schemeClr>
                </a:outerShdw>
              </a:effectLst>
            </a:endParaRPr>
          </a:p>
          <a:p>
            <a:pPr marL="0" indent="0">
              <a:buNone/>
            </a:pPr>
            <a:r>
              <a:rPr lang="en-US" sz="2000" dirty="0" smtClean="0">
                <a:solidFill>
                  <a:schemeClr val="tx1"/>
                </a:solidFill>
                <a:effectLst>
                  <a:outerShdw blurRad="38100" dist="19050" dir="2700000" algn="tl" rotWithShape="0">
                    <a:schemeClr val="dk1">
                      <a:alpha val="40000"/>
                      <a:alpha val="40000"/>
                    </a:schemeClr>
                  </a:outerShdw>
                </a:effectLst>
              </a:rPr>
              <a:t>Lions Club International Facts sheet (PR-799)</a:t>
            </a:r>
            <a:endParaRPr lang="en-US" sz="2000" dirty="0" smtClean="0">
              <a:solidFill>
                <a:schemeClr val="tx1"/>
              </a:solidFill>
              <a:effectLst>
                <a:outerShdw blurRad="38100" dist="19050" dir="2700000" algn="tl" rotWithShape="0">
                  <a:schemeClr val="dk1">
                    <a:alpha val="40000"/>
                    <a:alpha val="40000"/>
                  </a:scheme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Plan for </a:t>
            </a:r>
            <a:r>
              <a:rPr lang="en-US" dirty="0" smtClean="0"/>
              <a:t>success. Our </a:t>
            </a:r>
            <a:r>
              <a:rPr lang="en-US" dirty="0"/>
              <a:t>2023-2024 Priorities</a:t>
            </a:r>
            <a:endParaRPr lang="en-US" dirty="0"/>
          </a:p>
        </p:txBody>
      </p:sp>
      <p:sp>
        <p:nvSpPr>
          <p:cNvPr id="3" name="Content Placeholder 2"/>
          <p:cNvSpPr>
            <a:spLocks noGrp="1"/>
          </p:cNvSpPr>
          <p:nvPr>
            <p:ph sz="quarter" idx="11"/>
          </p:nvPr>
        </p:nvSpPr>
        <p:spPr>
          <a:xfrm>
            <a:off x="228600" y="1066800"/>
            <a:ext cx="4572000" cy="5257800"/>
          </a:xfrm>
        </p:spPr>
        <p:txBody>
          <a:bodyPr/>
          <a:lstStyle/>
          <a:p>
            <a:r>
              <a:rPr lang="en-US" sz="1800" b="1" u="sng" dirty="0"/>
              <a:t>Membership growth and engagement </a:t>
            </a:r>
            <a:endParaRPr lang="en-US" sz="1800" b="1" u="sng" dirty="0" smtClean="0"/>
          </a:p>
          <a:p>
            <a:pPr marL="0" indent="0">
              <a:buNone/>
            </a:pPr>
            <a:r>
              <a:rPr lang="en-US" sz="1800" dirty="0" smtClean="0"/>
              <a:t>The </a:t>
            </a:r>
            <a:r>
              <a:rPr lang="en-US" sz="1800" dirty="0"/>
              <a:t>growth of our association means we’re always </a:t>
            </a:r>
            <a:r>
              <a:rPr lang="en-US" sz="1800" dirty="0" smtClean="0"/>
              <a:t>ready </a:t>
            </a:r>
            <a:r>
              <a:rPr lang="en-US" sz="1800" dirty="0"/>
              <a:t>to serve. To grow, we must not only bring in new </a:t>
            </a:r>
            <a:r>
              <a:rPr lang="en-US" sz="1800" dirty="0" smtClean="0"/>
              <a:t>members</a:t>
            </a:r>
            <a:r>
              <a:rPr lang="en-US" sz="1800" dirty="0"/>
              <a:t>, we must also keep our current Lions engaged </a:t>
            </a:r>
            <a:r>
              <a:rPr lang="en-US" sz="1800" dirty="0" smtClean="0"/>
              <a:t>and </a:t>
            </a:r>
            <a:r>
              <a:rPr lang="en-US" sz="1800" dirty="0"/>
              <a:t>active</a:t>
            </a:r>
            <a:r>
              <a:rPr lang="en-US" sz="1800" dirty="0" smtClean="0"/>
              <a:t>.</a:t>
            </a:r>
            <a:endParaRPr lang="en-US" sz="1800" dirty="0" smtClean="0"/>
          </a:p>
          <a:p>
            <a:pPr marL="0" indent="0">
              <a:buNone/>
            </a:pPr>
            <a:endParaRPr lang="en-US" sz="1800" dirty="0"/>
          </a:p>
          <a:p>
            <a:r>
              <a:rPr lang="en-US" sz="1800" b="1" u="sng" dirty="0"/>
              <a:t>Support our </a:t>
            </a:r>
            <a:r>
              <a:rPr lang="en-US" sz="1800" b="1" u="sng" dirty="0" smtClean="0"/>
              <a:t>Foundation</a:t>
            </a:r>
            <a:endParaRPr lang="en-US" sz="1800" b="1" u="sng" dirty="0" smtClean="0"/>
          </a:p>
          <a:p>
            <a:pPr marL="0" indent="0">
              <a:buNone/>
            </a:pPr>
            <a:r>
              <a:rPr lang="en-US" sz="1800" dirty="0" smtClean="0"/>
              <a:t>We </a:t>
            </a:r>
            <a:r>
              <a:rPr lang="en-US" sz="1800" dirty="0"/>
              <a:t>are in the final year of our most ambitious giving </a:t>
            </a:r>
            <a:r>
              <a:rPr lang="en-US" sz="1800" dirty="0" smtClean="0"/>
              <a:t>campaign </a:t>
            </a:r>
            <a:r>
              <a:rPr lang="en-US" sz="1800" dirty="0"/>
              <a:t>ever, Campaign 100. The generosity and </a:t>
            </a:r>
            <a:r>
              <a:rPr lang="en-US" sz="1800" dirty="0" smtClean="0"/>
              <a:t>support </a:t>
            </a:r>
            <a:r>
              <a:rPr lang="en-US" sz="1800" dirty="0"/>
              <a:t>of LCIF is empowering our service around the </a:t>
            </a:r>
            <a:r>
              <a:rPr lang="en-US" sz="1800" dirty="0" smtClean="0"/>
              <a:t>world</a:t>
            </a:r>
            <a:r>
              <a:rPr lang="en-US" sz="1800" dirty="0"/>
              <a:t>, and bringing hope. Let’s put our hearts into action </a:t>
            </a:r>
            <a:r>
              <a:rPr lang="en-US" sz="1800" dirty="0" smtClean="0"/>
              <a:t>by </a:t>
            </a:r>
            <a:r>
              <a:rPr lang="en-US" sz="1800" dirty="0"/>
              <a:t>supporting our global foundation. We reached and exceeded raising US$300M. </a:t>
            </a:r>
            <a:endParaRPr lang="en-US" sz="1800" dirty="0" smtClean="0"/>
          </a:p>
          <a:p>
            <a:endParaRPr lang="en-US" sz="1200" b="1" u="sng" dirty="0" smtClean="0"/>
          </a:p>
          <a:p>
            <a:endParaRPr lang="en-US" sz="1200" b="1" u="sng" dirty="0"/>
          </a:p>
          <a:p>
            <a:endParaRPr lang="en-US" sz="1200" b="1" u="sng" dirty="0" smtClean="0"/>
          </a:p>
        </p:txBody>
      </p:sp>
      <p:sp>
        <p:nvSpPr>
          <p:cNvPr id="6" name="Rectangle 5"/>
          <p:cNvSpPr/>
          <p:nvPr/>
        </p:nvSpPr>
        <p:spPr>
          <a:xfrm>
            <a:off x="5181600" y="1202268"/>
            <a:ext cx="6096000" cy="5077460"/>
          </a:xfrm>
          <a:prstGeom prst="rect">
            <a:avLst/>
          </a:prstGeom>
        </p:spPr>
        <p:txBody>
          <a:bodyPr>
            <a:spAutoFit/>
          </a:bodyPr>
          <a:lstStyle/>
          <a:p>
            <a:r>
              <a:rPr lang="en-US" b="1" u="sng" dirty="0" smtClean="0">
                <a:latin typeface="Helvetica" pitchFamily="84" charset="0"/>
                <a:cs typeface="Helvetica" pitchFamily="84" charset="0"/>
              </a:rPr>
              <a:t>Compassionate Service</a:t>
            </a:r>
            <a:endParaRPr lang="en-US" b="1" u="sng" dirty="0" smtClean="0">
              <a:latin typeface="Helvetica" pitchFamily="84" charset="0"/>
              <a:cs typeface="Helvetica" pitchFamily="84" charset="0"/>
            </a:endParaRPr>
          </a:p>
          <a:p>
            <a:r>
              <a:rPr lang="en-US" dirty="0">
                <a:latin typeface="Helvetica" pitchFamily="84" charset="0"/>
                <a:cs typeface="Helvetica" pitchFamily="84" charset="0"/>
              </a:rPr>
              <a:t>As communities around the world seek to find a sense </a:t>
            </a:r>
            <a:endParaRPr lang="en-US" dirty="0">
              <a:latin typeface="Helvetica" pitchFamily="84" charset="0"/>
              <a:cs typeface="Helvetica" pitchFamily="84" charset="0"/>
            </a:endParaRPr>
          </a:p>
          <a:p>
            <a:r>
              <a:rPr lang="en-US" dirty="0">
                <a:latin typeface="Helvetica" pitchFamily="84" charset="0"/>
                <a:cs typeface="Helvetica" pitchFamily="84" charset="0"/>
              </a:rPr>
              <a:t>of normalcy once again, Lions have a new and great </a:t>
            </a:r>
            <a:endParaRPr lang="en-US" dirty="0">
              <a:latin typeface="Helvetica" pitchFamily="84" charset="0"/>
              <a:cs typeface="Helvetica" pitchFamily="84" charset="0"/>
            </a:endParaRPr>
          </a:p>
          <a:p>
            <a:r>
              <a:rPr lang="en-US" dirty="0">
                <a:latin typeface="Helvetica" pitchFamily="84" charset="0"/>
                <a:cs typeface="Helvetica" pitchFamily="84" charset="0"/>
              </a:rPr>
              <a:t>opportunity to lead by example. We can help the world </a:t>
            </a:r>
            <a:endParaRPr lang="en-US" dirty="0">
              <a:latin typeface="Helvetica" pitchFamily="84" charset="0"/>
              <a:cs typeface="Helvetica" pitchFamily="84" charset="0"/>
            </a:endParaRPr>
          </a:p>
          <a:p>
            <a:r>
              <a:rPr lang="en-US" dirty="0">
                <a:latin typeface="Helvetica" pitchFamily="84" charset="0"/>
                <a:cs typeface="Helvetica" pitchFamily="84" charset="0"/>
              </a:rPr>
              <a:t>recover in this time when so many are still struggling. We </a:t>
            </a:r>
            <a:endParaRPr lang="en-US" dirty="0">
              <a:latin typeface="Helvetica" pitchFamily="84" charset="0"/>
              <a:cs typeface="Helvetica" pitchFamily="84" charset="0"/>
            </a:endParaRPr>
          </a:p>
          <a:p>
            <a:r>
              <a:rPr lang="en-US" dirty="0">
                <a:latin typeface="Helvetica" pitchFamily="84" charset="0"/>
                <a:cs typeface="Helvetica" pitchFamily="84" charset="0"/>
              </a:rPr>
              <a:t>must keep up our innovative service efforts of the past </a:t>
            </a:r>
            <a:endParaRPr lang="en-US" dirty="0">
              <a:latin typeface="Helvetica" pitchFamily="84" charset="0"/>
              <a:cs typeface="Helvetica" pitchFamily="84" charset="0"/>
            </a:endParaRPr>
          </a:p>
          <a:p>
            <a:r>
              <a:rPr lang="en-US" dirty="0">
                <a:latin typeface="Helvetica" pitchFamily="84" charset="0"/>
                <a:cs typeface="Helvetica" pitchFamily="84" charset="0"/>
              </a:rPr>
              <a:t>year and expand on them to address the needs of our </a:t>
            </a:r>
            <a:endParaRPr lang="en-US" dirty="0">
              <a:latin typeface="Helvetica" pitchFamily="84" charset="0"/>
              <a:cs typeface="Helvetica" pitchFamily="84" charset="0"/>
            </a:endParaRPr>
          </a:p>
          <a:p>
            <a:r>
              <a:rPr lang="en-US" dirty="0">
                <a:latin typeface="Helvetica" pitchFamily="84" charset="0"/>
                <a:cs typeface="Helvetica" pitchFamily="84" charset="0"/>
              </a:rPr>
              <a:t>current situation, with the knowledge that things can </a:t>
            </a:r>
            <a:endParaRPr lang="en-US" dirty="0">
              <a:latin typeface="Helvetica" pitchFamily="84" charset="0"/>
              <a:cs typeface="Helvetica" pitchFamily="84" charset="0"/>
            </a:endParaRPr>
          </a:p>
          <a:p>
            <a:r>
              <a:rPr lang="en-US" dirty="0">
                <a:latin typeface="Helvetica" pitchFamily="84" charset="0"/>
                <a:cs typeface="Helvetica" pitchFamily="84" charset="0"/>
              </a:rPr>
              <a:t>change at any </a:t>
            </a:r>
            <a:r>
              <a:rPr lang="en-US" dirty="0" smtClean="0">
                <a:latin typeface="Helvetica" pitchFamily="84" charset="0"/>
                <a:cs typeface="Helvetica" pitchFamily="84" charset="0"/>
              </a:rPr>
              <a:t>moment</a:t>
            </a:r>
            <a:endParaRPr lang="en-US" dirty="0" smtClean="0">
              <a:latin typeface="Helvetica" pitchFamily="84" charset="0"/>
              <a:cs typeface="Helvetica" pitchFamily="84" charset="0"/>
            </a:endParaRPr>
          </a:p>
          <a:p>
            <a:endParaRPr lang="en-US" dirty="0" smtClean="0">
              <a:latin typeface="Helvetica" pitchFamily="84" charset="0"/>
              <a:cs typeface="Helvetica" pitchFamily="84" charset="0"/>
            </a:endParaRPr>
          </a:p>
          <a:p>
            <a:r>
              <a:rPr lang="en-US" b="1" u="sng" dirty="0" smtClean="0">
                <a:latin typeface="Helvetica" pitchFamily="84" charset="0"/>
                <a:cs typeface="Helvetica" pitchFamily="84" charset="0"/>
              </a:rPr>
              <a:t>Communication</a:t>
            </a:r>
            <a:endParaRPr lang="en-US" b="1" u="sng" dirty="0">
              <a:latin typeface="Helvetica" pitchFamily="84" charset="0"/>
              <a:cs typeface="Helvetica" pitchFamily="84" charset="0"/>
            </a:endParaRPr>
          </a:p>
          <a:p>
            <a:r>
              <a:rPr lang="en-US" dirty="0">
                <a:latin typeface="Helvetica" pitchFamily="84" charset="0"/>
                <a:cs typeface="Helvetica" pitchFamily="84" charset="0"/>
              </a:rPr>
              <a:t>Transparency and open lines of communication are </a:t>
            </a:r>
            <a:endParaRPr lang="en-US" dirty="0">
              <a:latin typeface="Helvetica" pitchFamily="84" charset="0"/>
              <a:cs typeface="Helvetica" pitchFamily="84" charset="0"/>
            </a:endParaRPr>
          </a:p>
          <a:p>
            <a:r>
              <a:rPr lang="en-US" dirty="0">
                <a:latin typeface="Helvetica" pitchFamily="84" charset="0"/>
                <a:cs typeface="Helvetica" pitchFamily="84" charset="0"/>
              </a:rPr>
              <a:t>essential to great service, and therefore have always </a:t>
            </a:r>
            <a:endParaRPr lang="en-US" dirty="0">
              <a:latin typeface="Helvetica" pitchFamily="84" charset="0"/>
              <a:cs typeface="Helvetica" pitchFamily="84" charset="0"/>
            </a:endParaRPr>
          </a:p>
          <a:p>
            <a:r>
              <a:rPr lang="en-US" dirty="0">
                <a:latin typeface="Helvetica" pitchFamily="84" charset="0"/>
                <a:cs typeface="Helvetica" pitchFamily="84" charset="0"/>
              </a:rPr>
              <a:t>been key to Lions clubs. We must continue to focus on </a:t>
            </a:r>
            <a:endParaRPr lang="en-US" dirty="0">
              <a:latin typeface="Helvetica" pitchFamily="84" charset="0"/>
              <a:cs typeface="Helvetica" pitchFamily="84" charset="0"/>
            </a:endParaRPr>
          </a:p>
          <a:p>
            <a:r>
              <a:rPr lang="en-US" dirty="0">
                <a:latin typeface="Helvetica" pitchFamily="84" charset="0"/>
                <a:cs typeface="Helvetica" pitchFamily="84" charset="0"/>
              </a:rPr>
              <a:t>our connections to one another, those we serve, and </a:t>
            </a:r>
            <a:endParaRPr lang="en-US" dirty="0">
              <a:latin typeface="Helvetica" pitchFamily="84" charset="0"/>
              <a:cs typeface="Helvetica" pitchFamily="84" charset="0"/>
            </a:endParaRPr>
          </a:p>
          <a:p>
            <a:r>
              <a:rPr lang="en-US" dirty="0">
                <a:latin typeface="Helvetica" pitchFamily="84" charset="0"/>
                <a:cs typeface="Helvetica" pitchFamily="84" charset="0"/>
              </a:rPr>
              <a:t>the organizations that support us. As Lions, we have a </a:t>
            </a:r>
            <a:endParaRPr lang="en-US" dirty="0">
              <a:latin typeface="Helvetica" pitchFamily="84" charset="0"/>
              <a:cs typeface="Helvetica" pitchFamily="84" charset="0"/>
            </a:endParaRPr>
          </a:p>
          <a:p>
            <a:r>
              <a:rPr lang="en-US" dirty="0">
                <a:latin typeface="Helvetica" pitchFamily="84" charset="0"/>
                <a:cs typeface="Helvetica" pitchFamily="84" charset="0"/>
              </a:rPr>
              <a:t>powerful and global community of peers we can learn </a:t>
            </a:r>
            <a:endParaRPr lang="en-US" dirty="0">
              <a:latin typeface="Helvetica" pitchFamily="84" charset="0"/>
              <a:cs typeface="Helvetica" pitchFamily="84" charset="0"/>
            </a:endParaRPr>
          </a:p>
          <a:p>
            <a:r>
              <a:rPr lang="en-US" dirty="0">
                <a:latin typeface="Helvetica" pitchFamily="84" charset="0"/>
                <a:cs typeface="Helvetica" pitchFamily="84" charset="0"/>
              </a:rPr>
              <a:t>from and assist. </a:t>
            </a:r>
            <a:endParaRPr lang="en-US" dirty="0">
              <a:latin typeface="Helvetica" pitchFamily="84" charset="0"/>
              <a:cs typeface="Helvetica" pitchFamily="8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ight Background">
  <a:themeElements>
    <a:clrScheme name="Lions Club International">
      <a:dk1>
        <a:srgbClr val="33373B"/>
      </a:dk1>
      <a:lt1>
        <a:sysClr val="window" lastClr="FFFFFF"/>
      </a:lt1>
      <a:dk2>
        <a:srgbClr val="002F87"/>
      </a:dk2>
      <a:lt2>
        <a:srgbClr val="FFD000"/>
      </a:lt2>
      <a:accent1>
        <a:srgbClr val="FFC000"/>
      </a:accent1>
      <a:accent2>
        <a:srgbClr val="D9D9D9"/>
      </a:accent2>
      <a:accent3>
        <a:srgbClr val="00A7DC"/>
      </a:accent3>
      <a:accent4>
        <a:srgbClr val="F65126"/>
      </a:accent4>
      <a:accent5>
        <a:srgbClr val="00AF66"/>
      </a:accent5>
      <a:accent6>
        <a:srgbClr val="000000"/>
      </a:accent6>
      <a:hlink>
        <a:srgbClr val="C3C3C3"/>
      </a:hlink>
      <a:folHlink>
        <a:srgbClr val="D9D9D9"/>
      </a:folHlink>
    </a:clrScheme>
    <a:fontScheme name="Custom 1">
      <a:majorFont>
        <a:latin typeface="Segoe UI Light"/>
        <a:ea typeface=""/>
        <a:cs typeface=""/>
      </a:majorFont>
      <a:minorFont>
        <a:latin typeface="Segoe UI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spPr>
      <a:bodyPr vert="horz" wrap="square" lIns="91440" tIns="45720" rIns="91440" bIns="45720" numCol="1" rtlCol="0" anchor="t" anchorCtr="0" compatLnSpc="1"/>
      <a:lstStyle>
        <a:defPPr marL="609600" marR="0" indent="-609600" algn="ctr" defTabSz="914400" rtl="0" eaLnBrk="1" fontAlgn="base" latinLnBrk="0" hangingPunct="1">
          <a:spcAft>
            <a:spcPct val="0"/>
          </a:spcAft>
          <a:buClrTx/>
          <a:buSzTx/>
          <a:buFont typeface="Helvetica" pitchFamily="84" charset="0"/>
          <a:buNone/>
          <a:defRPr kumimoji="0" sz="3000" b="0" i="0" u="none" strike="noStrike" cap="none" normalizeH="0" dirty="0" err="1" smtClean="0">
            <a:ln>
              <a:noFill/>
            </a:ln>
            <a:solidFill>
              <a:srgbClr val="404040"/>
            </a:solidFill>
            <a:effectLst/>
            <a:ea typeface="ヒラギノ角ゴ Pro W3" panose="020B0300000000000000" pitchFamily="125"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defRPr kumimoji="0" lang="en-US" sz="3200" b="0" i="0" u="none" strike="noStrike" cap="none" normalizeH="0" baseline="-25000" smtClean="0">
            <a:ln>
              <a:noFill/>
            </a:ln>
            <a:solidFill>
              <a:srgbClr val="404040"/>
            </a:solidFill>
            <a:effectLst/>
            <a:latin typeface="Helvetica" pitchFamily="84" charset="0"/>
            <a:ea typeface="ヒラギノ角ゴ Pro W3" panose="020B0300000000000000" pitchFamily="125"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Lions_PowerPoint_Template_June2016_Template-1</Template>
  <TotalTime>0</TotalTime>
  <Words>5808</Words>
  <Application>WPS Writer</Application>
  <PresentationFormat>Widescreen</PresentationFormat>
  <Paragraphs>141</Paragraphs>
  <Slides>13</Slides>
  <Notes>5</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13</vt:i4>
      </vt:variant>
    </vt:vector>
  </HeadingPairs>
  <TitlesOfParts>
    <vt:vector size="35" baseType="lpstr">
      <vt:lpstr>Arial</vt:lpstr>
      <vt:lpstr>SimSun</vt:lpstr>
      <vt:lpstr>Wingdings</vt:lpstr>
      <vt:lpstr>ヒラギノ角ゴ Pro W3</vt:lpstr>
      <vt:lpstr>Helvetica</vt:lpstr>
      <vt:lpstr>ヒラギノ角ゴ Pro W3</vt:lpstr>
      <vt:lpstr>Segoe UI</vt:lpstr>
      <vt:lpstr>苹方-简</vt:lpstr>
      <vt:lpstr>Wingdings 3</vt:lpstr>
      <vt:lpstr>宋体-简</vt:lpstr>
      <vt:lpstr>Calibri</vt:lpstr>
      <vt:lpstr>Helvetica Neue</vt:lpstr>
      <vt:lpstr>Arial Bold</vt:lpstr>
      <vt:lpstr>Arial Bold Italic</vt:lpstr>
      <vt:lpstr>Open Sans</vt:lpstr>
      <vt:lpstr>Thonburi</vt:lpstr>
      <vt:lpstr>Microsoft YaHei</vt:lpstr>
      <vt:lpstr>汉仪旗黑</vt:lpstr>
      <vt:lpstr>Arial Unicode MS</vt:lpstr>
      <vt:lpstr>Segoe UI Semibold</vt:lpstr>
      <vt:lpstr>Light Background</vt:lpstr>
      <vt:lpstr>Blue Waves</vt:lpstr>
      <vt:lpstr>PowerPoint 演示文稿</vt:lpstr>
      <vt:lpstr>PowerPoint 演示文稿</vt:lpstr>
      <vt:lpstr>PowerPoint 演示文稿</vt:lpstr>
      <vt:lpstr>Icebreaker-Stand Up Raise Your Hand Activity (2- minutes)</vt:lpstr>
      <vt:lpstr>PowerPoint 演示文稿</vt:lpstr>
      <vt:lpstr>    Overview Club Membership Chairperson Guide</vt:lpstr>
      <vt:lpstr>           Membership Chairperson Guide Preparing Your Club:  Creating Your Club’s Growth Plan Implementing Your Club’s Growth Plan Welcoming Your New Members  Preparing For Your Term Support and Guidance Membership Satisfaction Membership Recruitment Awards &amp; Recognition</vt:lpstr>
      <vt:lpstr>LCI Resources</vt:lpstr>
      <vt:lpstr>Plan for success. Our 2023-2024 Priorities</vt:lpstr>
      <vt:lpstr>PowerPoint 演示文稿</vt:lpstr>
      <vt:lpstr>PowerPoint 演示文稿</vt:lpstr>
      <vt:lpstr> 7 C’s </vt:lpstr>
      <vt:lpstr>PowerPoint 演示文稿</vt:lpstr>
    </vt:vector>
  </TitlesOfParts>
  <Company>Lions Clubs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Maurey, Andrea</dc:creator>
  <cp:lastModifiedBy>marissa</cp:lastModifiedBy>
  <cp:revision>2142</cp:revision>
  <cp:lastPrinted>2023-06-24T17:54:45Z</cp:lastPrinted>
  <dcterms:created xsi:type="dcterms:W3CDTF">2023-06-24T17:54:45Z</dcterms:created>
  <dcterms:modified xsi:type="dcterms:W3CDTF">2023-06-24T17:54:45Z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y fmtid="{D5CDD505-2E9C-101B-9397-08002B2CF9AE}" pid="5" name="KSOProductBuildVer">
    <vt:lpwstr>1033-5.3.0.7932</vt:lpwstr>
  </property>
</Properties>
</file>